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168.xml"/>
  <Override ContentType="application/vnd.openxmlformats-officedocument.presentationml.notesSlide+xml" PartName="/ppt/notesSlides/notesSlide222.xml"/>
  <Override ContentType="application/vnd.openxmlformats-officedocument.presentationml.notesSlide+xml" PartName="/ppt/notesSlides/notesSlide125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117.xml"/>
  <Override ContentType="application/vnd.openxmlformats-officedocument.presentationml.notesSlide+xml" PartName="/ppt/notesSlides/notesSlide206.xml"/>
  <Override ContentType="application/vnd.openxmlformats-officedocument.presentationml.notesSlide+xml" PartName="/ppt/notesSlides/notesSlide230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33.xml"/>
  <Override ContentType="application/vnd.openxmlformats-officedocument.presentationml.notesSlide+xml" PartName="/ppt/notesSlides/notesSlide176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4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196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148.xml"/>
  <Override ContentType="application/vnd.openxmlformats-officedocument.presentationml.notesSlide+xml" PartName="/ppt/notesSlides/notesSlide202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137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34.xml"/>
  <Override ContentType="application/vnd.openxmlformats-officedocument.presentationml.notesSlide+xml" PartName="/ppt/notesSlides/notesSlide141.xml"/>
  <Override ContentType="application/vnd.openxmlformats-officedocument.presentationml.notesSlide+xml" PartName="/ppt/notesSlides/notesSlide153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8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29.xml"/>
  <Override ContentType="application/vnd.openxmlformats-officedocument.presentationml.notesSlide+xml" PartName="/ppt/notesSlides/notesSlide180.xml"/>
  <Override ContentType="application/vnd.openxmlformats-officedocument.presentationml.notesSlide+xml" PartName="/ppt/notesSlides/notesSlide17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210.xml"/>
  <Override ContentType="application/vnd.openxmlformats-officedocument.presentationml.notesSlide+xml" PartName="/ppt/notesSlides/notesSlide129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44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38.xml"/>
  <Override ContentType="application/vnd.openxmlformats-officedocument.presentationml.notesSlide+xml" PartName="/ppt/notesSlides/notesSlide157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16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87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225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24.xml"/>
  <Override ContentType="application/vnd.openxmlformats-officedocument.presentationml.notesSlide+xml" PartName="/ppt/notesSlides/notesSlide213.xml"/>
  <Override ContentType="application/vnd.openxmlformats-officedocument.presentationml.notesSlide+xml" PartName="/ppt/notesSlides/notesSlide223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177.xml"/>
  <Override ContentType="application/vnd.openxmlformats-officedocument.presentationml.notesSlide+xml" PartName="/ppt/notesSlides/notesSlide231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1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0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152.xml"/>
  <Override ContentType="application/vnd.openxmlformats-officedocument.presentationml.notesSlide+xml" PartName="/ppt/notesSlides/notesSlide195.xml"/>
  <Override ContentType="application/vnd.openxmlformats-officedocument.presentationml.notesSlide+xml" PartName="/ppt/notesSlides/notesSlide183.xml"/>
  <Override ContentType="application/vnd.openxmlformats-officedocument.presentationml.notesSlide+xml" PartName="/ppt/notesSlides/notesSlide217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118.xml"/>
  <Override ContentType="application/vnd.openxmlformats-officedocument.presentationml.notesSlide+xml" PartName="/ppt/notesSlides/notesSlide167.xml"/>
  <Override ContentType="application/vnd.openxmlformats-officedocument.presentationml.notesSlide+xml" PartName="/ppt/notesSlides/notesSlide140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149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35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39.xml"/>
  <Override ContentType="application/vnd.openxmlformats-officedocument.presentationml.notesSlide+xml" PartName="/ppt/notesSlides/notesSlide228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5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199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90.xml"/>
  <Override ContentType="application/vnd.openxmlformats-officedocument.presentationml.notesSlide+xml" PartName="/ppt/notesSlides/notesSlide218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3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73.xml"/>
  <Override ContentType="application/vnd.openxmlformats-officedocument.presentationml.notesSlide+xml" PartName="/ppt/notesSlides/notesSlide128.xml"/>
  <Override ContentType="application/vnd.openxmlformats-officedocument.presentationml.notesSlide+xml" PartName="/ppt/notesSlides/notesSlide224.xml"/>
  <Override ContentType="application/vnd.openxmlformats-officedocument.presentationml.notesSlide+xml" PartName="/ppt/notesSlides/notesSlide162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45.xml"/>
  <Override ContentType="application/vnd.openxmlformats-officedocument.presentationml.notesSlide+xml" PartName="/ppt/notesSlides/notesSlide207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88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86.xml"/>
  <Override ContentType="application/vnd.openxmlformats-officedocument.presentationml.notesSlide+xml" PartName="/ppt/notesSlides/notesSlide143.xml"/>
  <Override ContentType="application/vnd.openxmlformats-officedocument.presentationml.notesSlide+xml" PartName="/ppt/notesSlides/notesSlide151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23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94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119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166.xml"/>
  <Override ContentType="application/vnd.openxmlformats-officedocument.presentationml.notesSlide+xml" PartName="/ppt/notesSlides/notesSlide182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78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135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20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123.xml"/>
  <Override ContentType="application/vnd.openxmlformats-officedocument.presentationml.notesSlide+xml" PartName="/ppt/notesSlides/notesSlide171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16.xml"/>
  <Override ContentType="application/vnd.openxmlformats-officedocument.presentationml.notesSlide+xml" PartName="/ppt/notesSlides/notesSlide227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138.xml"/>
  <Override ContentType="application/vnd.openxmlformats-officedocument.presentationml.notesSlide+xml" PartName="/ppt/notesSlides/notesSlide163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98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155.xml"/>
  <Override ContentType="application/vnd.openxmlformats-officedocument.presentationml.notesSlide+xml" PartName="/ppt/notesSlides/notesSlide189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46.xml"/>
  <Override ContentType="application/vnd.openxmlformats-officedocument.presentationml.notesSlide+xml" PartName="/ppt/notesSlides/notesSlide21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0.xml"/>
  <Override ContentType="application/vnd.openxmlformats-officedocument.presentationml.notesSlide+xml" PartName="/ppt/notesSlides/notesSlide236.xml"/>
  <Override ContentType="application/vnd.openxmlformats-officedocument.presentationml.notesSlide+xml" PartName="/ppt/notesSlides/notesSlide201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131.xml"/>
  <Override ContentType="application/vnd.openxmlformats-officedocument.presentationml.notesSlide+xml" PartName="/ppt/notesSlides/notesSlide127.xml"/>
  <Override ContentType="application/vnd.openxmlformats-officedocument.presentationml.notesSlide+xml" PartName="/ppt/notesSlides/notesSlide191.xml"/>
  <Override ContentType="application/vnd.openxmlformats-officedocument.presentationml.notesSlide+xml" PartName="/ppt/notesSlides/notesSlide20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174.xml"/>
  <Override ContentType="application/vnd.openxmlformats-officedocument.presentationml.notesSlide+xml" PartName="/ppt/notesSlides/notesSlide212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193.xml"/>
  <Override ContentType="application/vnd.openxmlformats-officedocument.presentationml.notesSlide+xml" PartName="/ppt/notesSlides/notesSlide150.xml"/>
  <Override ContentType="application/vnd.openxmlformats-officedocument.presentationml.notesSlide+xml" PartName="/ppt/notesSlides/notesSlide142.xml"/>
  <Override ContentType="application/vnd.openxmlformats-officedocument.presentationml.notesSlide+xml" PartName="/ppt/notesSlides/notesSlide116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59.xml"/>
  <Override ContentType="application/vnd.openxmlformats-officedocument.presentationml.notesSlide+xml" PartName="/ppt/notesSlides/notesSlide185.xml"/>
  <Override ContentType="application/vnd.openxmlformats-officedocument.presentationml.notesSlide+xml" PartName="/ppt/notesSlides/notesSlide215.xml"/>
  <Override ContentType="application/vnd.openxmlformats-officedocument.presentationml.notesSlide+xml" PartName="/ppt/notesSlides/notesSlide126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69.xml"/>
  <Override ContentType="application/vnd.openxmlformats-officedocument.presentationml.notesSlide+xml" PartName="/ppt/notesSlides/notesSlide205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60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79.xml"/>
  <Override ContentType="application/vnd.openxmlformats-officedocument.presentationml.notesSlide+xml" PartName="/ppt/notesSlides/notesSlide233.xml"/>
  <Override ContentType="application/vnd.openxmlformats-officedocument.presentationml.notesSlide+xml" PartName="/ppt/notesSlides/notesSlide165.xml"/>
  <Override ContentType="application/vnd.openxmlformats-officedocument.presentationml.notesSlide+xml" PartName="/ppt/notesSlides/notesSlide122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170.xml"/>
  <Override ContentType="application/vnd.openxmlformats-officedocument.presentationml.notesSlide+xml" PartName="/ppt/notesSlides/notesSlide197.xml"/>
  <Override ContentType="application/vnd.openxmlformats-officedocument.presentationml.notesSlide+xml" PartName="/ppt/notesSlides/notesSlide221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154.xml"/>
  <Override ContentType="application/vnd.openxmlformats-officedocument.presentationml.notesSlide+xml" PartName="/ppt/notesSlides/notesSlide136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226.xml"/>
  <Override ContentType="application/vnd.openxmlformats-officedocument.presentationml.notesSlide+xml" PartName="/ppt/notesSlides/notesSlide200.xml"/>
  <Override ContentType="application/vnd.openxmlformats-officedocument.presentationml.notesSlide+xml" PartName="/ppt/notesSlides/notesSlide181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09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1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164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2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237.xml"/>
  <Override ContentType="application/vnd.openxmlformats-officedocument.presentationml.notesSlide+xml" PartName="/ppt/notesSlides/notesSlide211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132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9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15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158.xml"/>
  <Override ContentType="application/vnd.openxmlformats-officedocument.presentationml.notesSlide+xml" PartName="/ppt/notesSlides/notesSlide175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1.xml"/>
  <Override ContentType="application/vnd.openxmlformats-officedocument.presentationml.slide+xml" PartName="/ppt/slides/slide164.xml"/>
  <Override ContentType="application/vnd.openxmlformats-officedocument.presentationml.slide+xml" PartName="/ppt/slides/slide43.xml"/>
  <Override ContentType="application/vnd.openxmlformats-officedocument.presentationml.slide+xml" PartName="/ppt/slides/slide199.xml"/>
  <Override ContentType="application/vnd.openxmlformats-officedocument.presentationml.slide+xml" PartName="/ppt/slides/slide210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202.xml"/>
  <Override ContentType="application/vnd.openxmlformats-officedocument.presentationml.slide+xml" PartName="/ppt/slides/slide105.xml"/>
  <Override ContentType="application/vnd.openxmlformats-officedocument.presentationml.slide+xml" PartName="/ppt/slides/slide148.xml"/>
  <Override ContentType="application/vnd.openxmlformats-officedocument.presentationml.slide+xml" PartName="/ppt/slides/slide172.xml"/>
  <Override ContentType="application/vnd.openxmlformats-officedocument.presentationml.slide+xml" PartName="/ppt/slides/slide19.xml"/>
  <Override ContentType="application/vnd.openxmlformats-officedocument.presentationml.slide+xml" PartName="/ppt/slides/slide5.xml"/>
  <Override ContentType="application/vnd.openxmlformats-officedocument.presentationml.slide+xml" PartName="/ppt/slides/slide237.xml"/>
  <Override ContentType="application/vnd.openxmlformats-officedocument.presentationml.slide+xml" PartName="/ppt/slides/slide51.xml"/>
  <Override ContentType="application/vnd.openxmlformats-officedocument.presentationml.slide+xml" PartName="/ppt/slides/slide113.xml"/>
  <Override ContentType="application/vnd.openxmlformats-officedocument.presentationml.slide+xml" PartName="/ppt/slides/slide94.xml"/>
  <Override ContentType="application/vnd.openxmlformats-officedocument.presentationml.slide+xml" PartName="/ppt/slides/slide156.xml"/>
  <Override ContentType="application/vnd.openxmlformats-officedocument.presentationml.slide+xml" PartName="/ppt/slides/slide217.xml"/>
  <Override ContentType="application/vnd.openxmlformats-officedocument.presentationml.slide+xml" PartName="/ppt/slides/slide71.xml"/>
  <Override ContentType="application/vnd.openxmlformats-officedocument.presentationml.slide+xml" PartName="/ppt/slides/slide179.xml"/>
  <Override ContentType="application/vnd.openxmlformats-officedocument.presentationml.slide+xml" PartName="/ppt/slides/slide233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229.xml"/>
  <Override ContentType="application/vnd.openxmlformats-officedocument.presentationml.slide+xml" PartName="/ppt/slides/slide136.xml"/>
  <Override ContentType="application/vnd.openxmlformats-officedocument.presentationml.slide+xml" PartName="/ppt/slides/slide184.xml"/>
  <Override ContentType="application/vnd.openxmlformats-officedocument.presentationml.slide+xml" PartName="/ppt/slides/slide141.xml"/>
  <Override ContentType="application/vnd.openxmlformats-officedocument.presentationml.slide+xml" PartName="/ppt/slides/slide82.xml"/>
  <Override ContentType="application/vnd.openxmlformats-officedocument.presentationml.slide+xml" PartName="/ppt/slides/slide9.xml"/>
  <Override ContentType="application/vnd.openxmlformats-officedocument.presentationml.slide+xml" PartName="/ppt/slides/slide168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187.xml"/>
  <Override ContentType="application/vnd.openxmlformats-officedocument.presentationml.slide+xml" PartName="/ppt/slides/slide98.xml"/>
  <Override ContentType="application/vnd.openxmlformats-officedocument.presentationml.slide+xml" PartName="/ppt/slides/slide152.xml"/>
  <Override ContentType="application/vnd.openxmlformats-officedocument.presentationml.slide+xml" PartName="/ppt/slides/slide125.xml"/>
  <Override ContentType="application/vnd.openxmlformats-officedocument.presentationml.slide+xml" PartName="/ppt/slides/slide20.xml"/>
  <Override ContentType="application/vnd.openxmlformats-officedocument.presentationml.slide+xml" PartName="/ppt/slides/slide161.xml"/>
  <Override ContentType="application/vnd.openxmlformats-officedocument.presentationml.slide+xml" PartName="/ppt/slides/slide214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206.xml"/>
  <Override ContentType="application/vnd.openxmlformats-officedocument.presentationml.slide+xml" PartName="/ppt/slides/slide55.xml"/>
  <Override ContentType="application/vnd.openxmlformats-officedocument.presentationml.slide+xml" PartName="/ppt/slides/slide195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129.xml"/>
  <Override ContentType="application/vnd.openxmlformats-officedocument.presentationml.slide+xml" PartName="/ppt/slides/slide63.xml"/>
  <Override ContentType="application/vnd.openxmlformats-officedocument.presentationml.slide+xml" PartName="/ppt/slides/slide159.xml"/>
  <Override ContentType="application/vnd.openxmlformats-officedocument.presentationml.slide+xml" PartName="/ppt/slides/slide101.xml"/>
  <Override ContentType="application/vnd.openxmlformats-officedocument.presentationml.slide+xml" PartName="/ppt/slides/slide116.xml"/>
  <Override ContentType="application/vnd.openxmlformats-officedocument.presentationml.slide+xml" PartName="/ppt/slides/slide144.xml"/>
  <Override ContentType="application/vnd.openxmlformats-officedocument.presentationml.slide+xml" PartName="/ppt/slides/slide133.xml"/>
  <Override ContentType="application/vnd.openxmlformats-officedocument.presentationml.slide+xml" PartName="/ppt/slides/slide9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176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225.xml"/>
  <Override ContentType="application/vnd.openxmlformats-officedocument.presentationml.slide+xml" PartName="/ppt/slides/slide180.xml"/>
  <Override ContentType="application/vnd.openxmlformats-officedocument.presentationml.slide+xml" PartName="/ppt/slides/slide18.xml"/>
  <Override ContentType="application/vnd.openxmlformats-officedocument.presentationml.slide+xml" PartName="/ppt/slides/slide201.xml"/>
  <Override ContentType="application/vnd.openxmlformats-officedocument.presentationml.slide+xml" PartName="/ppt/slides/slide52.xml"/>
  <Override ContentType="application/vnd.openxmlformats-officedocument.presentationml.slide+xml" PartName="/ppt/slides/slide95.xml"/>
  <Override ContentType="application/vnd.openxmlformats-officedocument.presentationml.slide+xml" PartName="/ppt/slides/slide181.xml"/>
  <Override ContentType="application/vnd.openxmlformats-officedocument.presentationml.slide+xml" PartName="/ppt/slides/slide157.xml"/>
  <Override ContentType="application/vnd.openxmlformats-officedocument.presentationml.slide+xml" PartName="/ppt/slides/slide211.xml"/>
  <Override ContentType="application/vnd.openxmlformats-officedocument.presentationml.slide+xml" PartName="/ppt/slides/slide77.xml"/>
  <Override ContentType="application/vnd.openxmlformats-officedocument.presentationml.slide+xml" PartName="/ppt/slides/slide165.xml"/>
  <Override ContentType="application/vnd.openxmlformats-officedocument.presentationml.slide+xml" PartName="/ppt/slides/slide34.xml"/>
  <Override ContentType="application/vnd.openxmlformats-officedocument.presentationml.slide+xml" PartName="/ppt/slides/slide122.xml"/>
  <Override ContentType="application/vnd.openxmlformats-officedocument.presentationml.slide+xml" PartName="/ppt/slides/slide147.xml"/>
  <Override ContentType="application/vnd.openxmlformats-officedocument.presentationml.slide+xml" PartName="/ppt/slides/slide191.xml"/>
  <Override ContentType="application/vnd.openxmlformats-officedocument.presentationml.slide+xml" PartName="/ppt/slides/slide23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137.xml"/>
  <Override ContentType="application/vnd.openxmlformats-officedocument.presentationml.slide+xml" PartName="/ppt/slides/slide110.xml"/>
  <Override ContentType="application/vnd.openxmlformats-officedocument.presentationml.slide+xml" PartName="/ppt/slides/slide153.xml"/>
  <Override ContentType="application/vnd.openxmlformats-officedocument.presentationml.slide+xml" PartName="/ppt/slides/slide67.xml"/>
  <Override ContentType="application/vnd.openxmlformats-officedocument.presentationml.slide+xml" PartName="/ppt/slides/slide196.xml"/>
  <Override ContentType="application/vnd.openxmlformats-officedocument.presentationml.slide+xml" PartName="/ppt/slides/slide171.xml"/>
  <Override ContentType="application/vnd.openxmlformats-officedocument.presentationml.slide+xml" PartName="/ppt/slides/slide49.xml"/>
  <Override ContentType="application/vnd.openxmlformats-officedocument.presentationml.slide+xml" PartName="/ppt/slides/slide216.xml"/>
  <Override ContentType="application/vnd.openxmlformats-officedocument.presentationml.slide+xml" PartName="/ppt/slides/slide83.xml"/>
  <Override ContentType="application/vnd.openxmlformats-officedocument.presentationml.slide+xml" PartName="/ppt/slides/slide6.xml"/>
  <Override ContentType="application/vnd.openxmlformats-officedocument.presentationml.slide+xml" PartName="/ppt/slides/slide119.xml"/>
  <Override ContentType="application/vnd.openxmlformats-officedocument.presentationml.slide+xml" PartName="/ppt/slides/slide40.xml"/>
  <Override ContentType="application/vnd.openxmlformats-officedocument.presentationml.slide+xml" PartName="/ppt/slides/slide221.xml"/>
  <Override ContentType="application/vnd.openxmlformats-officedocument.presentationml.slide+xml" PartName="/ppt/slides/slide73.xml"/>
  <Override ContentType="application/vnd.openxmlformats-officedocument.presentationml.slide+xml" PartName="/ppt/slides/slide169.xml"/>
  <Override ContentType="application/vnd.openxmlformats-officedocument.presentationml.slide+xml" PartName="/ppt/slides/slide30.xml"/>
  <Override ContentType="application/vnd.openxmlformats-officedocument.presentationml.slide+xml" PartName="/ppt/slides/slide126.xml"/>
  <Override ContentType="application/vnd.openxmlformats-officedocument.presentationml.slide+xml" PartName="/ppt/slides/slide186.xml"/>
  <Override ContentType="application/vnd.openxmlformats-officedocument.presentationml.slide+xml" PartName="/ppt/slides/slide215.xml"/>
  <Override ContentType="application/vnd.openxmlformats-officedocument.presentationml.slide+xml" PartName="/ppt/slides/slide109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222.xml"/>
  <Override ContentType="application/vnd.openxmlformats-officedocument.presentationml.slide+xml" PartName="/ppt/slides/slide205.xml"/>
  <Override ContentType="application/vnd.openxmlformats-officedocument.presentationml.slide+xml" PartName="/ppt/slides/slide160.xml"/>
  <Override ContentType="application/vnd.openxmlformats-officedocument.presentationml.slide+xml" PartName="/ppt/slides/slide232.xml"/>
  <Override ContentType="application/vnd.openxmlformats-officedocument.presentationml.slide+xml" PartName="/ppt/slides/slide100.xml"/>
  <Override ContentType="application/vnd.openxmlformats-officedocument.presentationml.slide+xml" PartName="/ppt/slides/slide90.xml"/>
  <Override ContentType="application/vnd.openxmlformats-officedocument.presentationml.slide+xml" PartName="/ppt/slides/slide143.xml"/>
  <Override ContentType="application/vnd.openxmlformats-officedocument.presentationml.slide+xml" PartName="/ppt/slides/slide132.xml"/>
  <Override ContentType="application/vnd.openxmlformats-officedocument.presentationml.slide+xml" PartName="/ppt/slides/slide62.xml"/>
  <Override ContentType="application/vnd.openxmlformats-officedocument.presentationml.slide+xml" PartName="/ppt/slides/slide175.xml"/>
  <Override ContentType="application/vnd.openxmlformats-officedocument.presentationml.slide+xml" PartName="/ppt/slides/slide1.xml"/>
  <Override ContentType="application/vnd.openxmlformats-officedocument.presentationml.slide+xml" PartName="/ppt/slides/slide192.xml"/>
  <Override ContentType="application/vnd.openxmlformats-officedocument.presentationml.slide+xml" PartName="/ppt/slides/slide45.xml"/>
  <Override ContentType="application/vnd.openxmlformats-officedocument.presentationml.slide+xml" PartName="/ppt/slides/slide226.xml"/>
  <Override ContentType="application/vnd.openxmlformats-officedocument.presentationml.slide+xml" PartName="/ppt/slides/slide28.xml"/>
  <Override ContentType="application/vnd.openxmlformats-officedocument.presentationml.slide+xml" PartName="/ppt/slides/slide209.xml"/>
  <Override ContentType="application/vnd.openxmlformats-officedocument.presentationml.slide+xml" PartName="/ppt/slides/slide200.xml"/>
  <Override ContentType="application/vnd.openxmlformats-officedocument.presentationml.slide+xml" PartName="/ppt/slides/slide88.xml"/>
  <Override ContentType="application/vnd.openxmlformats-officedocument.presentationml.slide+xml" PartName="/ppt/slides/slide158.xml"/>
  <Override ContentType="application/vnd.openxmlformats-officedocument.presentationml.slide+xml" PartName="/ppt/slides/slide115.xml"/>
  <Override ContentType="application/vnd.openxmlformats-officedocument.presentationml.slide+xml" PartName="/ppt/slides/slide3.xml"/>
  <Override ContentType="application/vnd.openxmlformats-officedocument.presentationml.slide+xml" PartName="/ppt/slides/slide182.xml"/>
  <Override ContentType="application/vnd.openxmlformats-officedocument.presentationml.slide+xml" PartName="/ppt/slides/slide17.xml"/>
  <Override ContentType="application/vnd.openxmlformats-officedocument.presentationml.slide+xml" PartName="/ppt/slides/slide138.xml"/>
  <Override ContentType="application/vnd.openxmlformats-officedocument.presentationml.slide+xml" PartName="/ppt/slides/slide25.xml"/>
  <Override ContentType="application/vnd.openxmlformats-officedocument.presentationml.slide+xml" PartName="/ppt/slides/slide174.xml"/>
  <Override ContentType="application/vnd.openxmlformats-officedocument.presentationml.slide+xml" PartName="/ppt/slides/slide190.xml"/>
  <Override ContentType="application/vnd.openxmlformats-officedocument.presentationml.slide+xml" PartName="/ppt/slides/slide227.xml"/>
  <Override ContentType="application/vnd.openxmlformats-officedocument.presentationml.slide+xml" PartName="/ppt/slides/slide33.xml"/>
  <Override ContentType="application/vnd.openxmlformats-officedocument.presentationml.slide+xml" PartName="/ppt/slides/slide219.xml"/>
  <Override ContentType="application/vnd.openxmlformats-officedocument.presentationml.slide+xml" PartName="/ppt/slides/slide68.xml"/>
  <Override ContentType="application/vnd.openxmlformats-officedocument.presentationml.slide+xml" PartName="/ppt/slides/slide170.xml"/>
  <Override ContentType="application/vnd.openxmlformats-officedocument.presentationml.slide+xml" PartName="/ppt/slides/slide204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123.xml"/>
  <Override ContentType="application/vnd.openxmlformats-officedocument.presentationml.slide+xml" PartName="/ppt/slides/slide220.xml"/>
  <Override ContentType="application/vnd.openxmlformats-officedocument.presentationml.slide+xml" PartName="/ppt/slides/slide166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235.xml"/>
  <Override ContentType="application/vnd.openxmlformats-officedocument.presentationml.slide+xml" PartName="/ppt/slides/slide154.xml"/>
  <Override ContentType="application/vnd.openxmlformats-officedocument.presentationml.slide+xml" PartName="/ppt/slides/slide197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3.xml"/>
  <Override ContentType="application/vnd.openxmlformats-officedocument.presentationml.slide+xml" PartName="/ppt/slides/slide22.xml"/>
  <Override ContentType="application/vnd.openxmlformats-officedocument.presentationml.slide+xml" PartName="/ppt/slides/slide185.xml"/>
  <Override ContentType="application/vnd.openxmlformats-officedocument.presentationml.slide+xml" PartName="/ppt/slides/slide231.xml"/>
  <Override ContentType="application/vnd.openxmlformats-officedocument.presentationml.slide+xml" PartName="/ppt/slides/slide65.xml"/>
  <Override ContentType="application/vnd.openxmlformats-officedocument.presentationml.slide+xml" PartName="/ppt/slides/slide118.xml"/>
  <Override ContentType="application/vnd.openxmlformats-officedocument.presentationml.slide+xml" PartName="/ppt/slides/slide142.xml"/>
  <Override ContentType="application/vnd.openxmlformats-officedocument.presentationml.slide+xml" PartName="/ppt/slides/slide72.xml"/>
  <Override ContentType="application/vnd.openxmlformats-officedocument.presentationml.slide+xml" PartName="/ppt/slides/slide135.xml"/>
  <Override ContentType="application/vnd.openxmlformats-officedocument.presentationml.slide+xml" PartName="/ppt/slides/slide178.xml"/>
  <Override ContentType="application/vnd.openxmlformats-officedocument.presentationml.slide+xml" PartName="/ppt/slides/slide29.xml"/>
  <Override ContentType="application/vnd.openxmlformats-officedocument.presentationml.slide+xml" PartName="/ppt/slides/slide212.xml"/>
  <Override ContentType="application/vnd.openxmlformats-officedocument.presentationml.slide+xml" PartName="/ppt/slides/slide76.xml"/>
  <Override ContentType="application/vnd.openxmlformats-officedocument.presentationml.slide+xml" PartName="/ppt/slides/slide131.xml"/>
  <Override ContentType="application/vnd.openxmlformats-officedocument.presentationml.slide+xml" PartName="/ppt/slides/slide93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114.xml"/>
  <Override ContentType="application/vnd.openxmlformats-officedocument.presentationml.slide+xml" PartName="/ppt/slides/slide163.xml"/>
  <Override ContentType="application/vnd.openxmlformats-officedocument.presentationml.slide+xml" PartName="/ppt/slides/slide127.xml"/>
  <Override ContentType="application/vnd.openxmlformats-officedocument.presentationml.slide+xml" PartName="/ppt/slides/slide146.xml"/>
  <Override ContentType="application/vnd.openxmlformats-officedocument.presentationml.slide+xml" PartName="/ppt/slides/slide150.xml"/>
  <Override ContentType="application/vnd.openxmlformats-officedocument.presentationml.slide+xml" PartName="/ppt/slides/slide189.xml"/>
  <Override ContentType="application/vnd.openxmlformats-officedocument.presentationml.slide+xml" PartName="/ppt/slides/slide120.xml"/>
  <Override ContentType="application/vnd.openxmlformats-officedocument.presentationml.slide+xml" PartName="/ppt/slides/slide87.xml"/>
  <Override ContentType="application/vnd.openxmlformats-officedocument.presentationml.slide+xml" PartName="/ppt/slides/slide57.xml"/>
  <Override ContentType="application/vnd.openxmlformats-officedocument.presentationml.slide+xml" PartName="/ppt/slides/slide238.xml"/>
  <Override ContentType="application/vnd.openxmlformats-officedocument.presentationml.slide+xml" PartName="/ppt/slides/slide44.xml"/>
  <Override ContentType="application/vnd.openxmlformats-officedocument.presentationml.slide+xml" PartName="/ppt/slides/slide193.xml"/>
  <Override ContentType="application/vnd.openxmlformats-officedocument.presentationml.slide+xml" PartName="/ppt/slides/slide208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228.xml"/>
  <Override ContentType="application/vnd.openxmlformats-officedocument.presentationml.slide+xml" PartName="/ppt/slides/slide139.xml"/>
  <Override ContentType="application/vnd.openxmlformats-officedocument.presentationml.slide+xml" PartName="/ppt/slides/slide60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198.xml"/>
  <Override ContentType="application/vnd.openxmlformats-officedocument.presentationml.slide+xml" PartName="/ppt/slides/slide15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218.xml"/>
  <Override ContentType="application/vnd.openxmlformats-officedocument.presentationml.slide+xml" PartName="/ppt/slides/slide130.xml"/>
  <Override ContentType="application/vnd.openxmlformats-officedocument.presentationml.slide+xml" PartName="/ppt/slides/slide173.xml"/>
  <Override ContentType="application/vnd.openxmlformats-officedocument.presentationml.slide+xml" PartName="/ppt/slides/slide16.xml"/>
  <Override ContentType="application/vnd.openxmlformats-officedocument.presentationml.slide+xml" PartName="/ppt/slides/slide97.xml"/>
  <Override ContentType="application/vnd.openxmlformats-officedocument.presentationml.slide+xml" PartName="/ppt/slides/slide140.xml"/>
  <Override ContentType="application/vnd.openxmlformats-officedocument.presentationml.slide+xml" PartName="/ppt/slides/slide11.xml"/>
  <Override ContentType="application/vnd.openxmlformats-officedocument.presentationml.slide+xml" PartName="/ppt/slides/slide183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149.xml"/>
  <Override ContentType="application/vnd.openxmlformats-officedocument.presentationml.slide+xml" PartName="/ppt/slides/slide203.xml"/>
  <Override ContentType="application/vnd.openxmlformats-officedocument.presentationml.slide+xml" PartName="/ppt/slides/slide124.xml"/>
  <Override ContentType="application/vnd.openxmlformats-officedocument.presentationml.slide+xml" PartName="/ppt/slides/slide106.xml"/>
  <Override ContentType="application/vnd.openxmlformats-officedocument.presentationml.slide+xml" PartName="/ppt/slides/slide167.xml"/>
  <Override ContentType="application/vnd.openxmlformats-officedocument.presentationml.slide+xml" PartName="/ppt/slides/slide70.xml"/>
  <Override ContentType="application/vnd.openxmlformats-officedocument.presentationml.slide+xml" PartName="/ppt/slides/slide234.xml"/>
  <Override ContentType="application/vnd.openxmlformats-officedocument.presentationml.slide+xml" PartName="/ppt/slides/slide194.xml"/>
  <Override ContentType="application/vnd.openxmlformats-officedocument.presentationml.slide+xml" PartName="/ppt/slides/slide151.xml"/>
  <Override ContentType="application/vnd.openxmlformats-officedocument.presentationml.slide+xml" PartName="/ppt/slides/slide177.xml"/>
  <Override ContentType="application/vnd.openxmlformats-officedocument.presentationml.slide+xml" PartName="/ppt/slides/slide134.xml"/>
  <Override ContentType="application/vnd.openxmlformats-officedocument.presentationml.slide+xml" PartName="/ppt/slides/slide207.xml"/>
  <Override ContentType="application/vnd.openxmlformats-officedocument.presentationml.slide+xml" PartName="/ppt/slides/slide224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8.xml"/>
  <Override ContentType="application/vnd.openxmlformats-officedocument.presentationml.slide+xml" PartName="/ppt/slides/slide117.xml"/>
  <Override ContentType="application/vnd.openxmlformats-officedocument.presentationml.slide+xml" PartName="/ppt/slides/slide145.xml"/>
  <Override ContentType="application/vnd.openxmlformats-officedocument.presentationml.slide+xml" PartName="/ppt/slides/slide188.xml"/>
  <Override ContentType="application/vnd.openxmlformats-officedocument.presentationml.slide+xml" PartName="/ppt/slides/slide162.xml"/>
  <Override ContentType="application/vnd.openxmlformats-officedocument.presentationml.slide+xml" PartName="/ppt/slides/slide32.xml"/>
  <Override ContentType="application/vnd.openxmlformats-officedocument.presentationml.slide+xml" PartName="/ppt/slides/slide75.xml"/>
  <Override ContentType="application/vnd.openxmlformats-officedocument.presentationml.slide+xml" PartName="/ppt/slides/slide213.xml"/>
  <Override ContentType="application/vnd.openxmlformats-officedocument.presentationml.slide+xml" PartName="/ppt/slides/slide58.xml"/>
  <Override ContentType="application/vnd.openxmlformats-officedocument.presentationml.slide+xml" PartName="/ppt/slides/slide15.xml"/>
  <Override ContentType="application/vnd.openxmlformats-officedocument.presentationml.slide+xml" PartName="/ppt/slides/slide230.xml"/>
  <Override ContentType="application/vnd.openxmlformats-officedocument.presentationml.slide+xml" PartName="/ppt/slides/slide128.xml"/>
  <Override ContentType="application/vnd.openxmlformats-officedocument.presentationml.slide+xml" PartName="/ppt/slides/slide92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81" r:id="rId4"/>
    <p:sldMasterId id="2147483682" r:id="rId5"/>
    <p:sldMasterId id="2147483683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  <p:sldId id="330" r:id="rId82"/>
    <p:sldId id="331" r:id="rId83"/>
    <p:sldId id="332" r:id="rId84"/>
    <p:sldId id="333" r:id="rId85"/>
    <p:sldId id="334" r:id="rId86"/>
    <p:sldId id="335" r:id="rId87"/>
    <p:sldId id="336" r:id="rId88"/>
    <p:sldId id="337" r:id="rId89"/>
    <p:sldId id="338" r:id="rId90"/>
    <p:sldId id="339" r:id="rId91"/>
    <p:sldId id="340" r:id="rId92"/>
    <p:sldId id="341" r:id="rId93"/>
    <p:sldId id="342" r:id="rId94"/>
    <p:sldId id="343" r:id="rId95"/>
    <p:sldId id="344" r:id="rId96"/>
    <p:sldId id="345" r:id="rId97"/>
    <p:sldId id="346" r:id="rId98"/>
    <p:sldId id="347" r:id="rId99"/>
    <p:sldId id="348" r:id="rId100"/>
    <p:sldId id="349" r:id="rId101"/>
    <p:sldId id="350" r:id="rId102"/>
    <p:sldId id="351" r:id="rId103"/>
    <p:sldId id="352" r:id="rId104"/>
    <p:sldId id="353" r:id="rId105"/>
    <p:sldId id="354" r:id="rId106"/>
    <p:sldId id="355" r:id="rId107"/>
    <p:sldId id="356" r:id="rId108"/>
    <p:sldId id="357" r:id="rId109"/>
    <p:sldId id="358" r:id="rId110"/>
    <p:sldId id="359" r:id="rId111"/>
    <p:sldId id="360" r:id="rId112"/>
    <p:sldId id="361" r:id="rId113"/>
    <p:sldId id="362" r:id="rId114"/>
    <p:sldId id="363" r:id="rId115"/>
    <p:sldId id="364" r:id="rId116"/>
    <p:sldId id="365" r:id="rId117"/>
    <p:sldId id="366" r:id="rId118"/>
    <p:sldId id="367" r:id="rId119"/>
    <p:sldId id="368" r:id="rId120"/>
    <p:sldId id="369" r:id="rId121"/>
    <p:sldId id="370" r:id="rId122"/>
    <p:sldId id="371" r:id="rId123"/>
    <p:sldId id="372" r:id="rId124"/>
    <p:sldId id="373" r:id="rId125"/>
    <p:sldId id="374" r:id="rId126"/>
    <p:sldId id="375" r:id="rId127"/>
    <p:sldId id="376" r:id="rId128"/>
    <p:sldId id="377" r:id="rId129"/>
    <p:sldId id="378" r:id="rId130"/>
    <p:sldId id="379" r:id="rId131"/>
    <p:sldId id="380" r:id="rId132"/>
    <p:sldId id="381" r:id="rId133"/>
    <p:sldId id="382" r:id="rId134"/>
    <p:sldId id="383" r:id="rId135"/>
    <p:sldId id="384" r:id="rId136"/>
    <p:sldId id="385" r:id="rId137"/>
    <p:sldId id="386" r:id="rId138"/>
    <p:sldId id="387" r:id="rId139"/>
    <p:sldId id="388" r:id="rId140"/>
    <p:sldId id="389" r:id="rId141"/>
    <p:sldId id="390" r:id="rId142"/>
    <p:sldId id="391" r:id="rId143"/>
    <p:sldId id="392" r:id="rId144"/>
    <p:sldId id="393" r:id="rId145"/>
    <p:sldId id="394" r:id="rId146"/>
    <p:sldId id="395" r:id="rId147"/>
    <p:sldId id="396" r:id="rId148"/>
    <p:sldId id="397" r:id="rId149"/>
    <p:sldId id="398" r:id="rId150"/>
    <p:sldId id="399" r:id="rId151"/>
    <p:sldId id="400" r:id="rId152"/>
    <p:sldId id="401" r:id="rId153"/>
    <p:sldId id="402" r:id="rId154"/>
    <p:sldId id="403" r:id="rId155"/>
    <p:sldId id="404" r:id="rId156"/>
    <p:sldId id="405" r:id="rId157"/>
    <p:sldId id="406" r:id="rId158"/>
    <p:sldId id="407" r:id="rId159"/>
    <p:sldId id="408" r:id="rId160"/>
    <p:sldId id="409" r:id="rId161"/>
    <p:sldId id="410" r:id="rId162"/>
    <p:sldId id="411" r:id="rId163"/>
    <p:sldId id="412" r:id="rId164"/>
    <p:sldId id="413" r:id="rId165"/>
    <p:sldId id="414" r:id="rId166"/>
    <p:sldId id="415" r:id="rId167"/>
    <p:sldId id="416" r:id="rId168"/>
    <p:sldId id="417" r:id="rId169"/>
    <p:sldId id="418" r:id="rId170"/>
    <p:sldId id="419" r:id="rId171"/>
    <p:sldId id="420" r:id="rId172"/>
    <p:sldId id="421" r:id="rId173"/>
    <p:sldId id="422" r:id="rId174"/>
    <p:sldId id="423" r:id="rId175"/>
    <p:sldId id="424" r:id="rId176"/>
    <p:sldId id="425" r:id="rId177"/>
    <p:sldId id="426" r:id="rId178"/>
    <p:sldId id="427" r:id="rId179"/>
    <p:sldId id="428" r:id="rId180"/>
    <p:sldId id="429" r:id="rId181"/>
    <p:sldId id="430" r:id="rId182"/>
    <p:sldId id="431" r:id="rId183"/>
    <p:sldId id="432" r:id="rId184"/>
    <p:sldId id="433" r:id="rId185"/>
    <p:sldId id="434" r:id="rId186"/>
    <p:sldId id="435" r:id="rId187"/>
    <p:sldId id="436" r:id="rId188"/>
    <p:sldId id="437" r:id="rId189"/>
    <p:sldId id="438" r:id="rId190"/>
    <p:sldId id="439" r:id="rId191"/>
    <p:sldId id="440" r:id="rId192"/>
    <p:sldId id="441" r:id="rId193"/>
    <p:sldId id="442" r:id="rId194"/>
    <p:sldId id="443" r:id="rId195"/>
    <p:sldId id="444" r:id="rId196"/>
    <p:sldId id="445" r:id="rId197"/>
    <p:sldId id="446" r:id="rId198"/>
    <p:sldId id="447" r:id="rId199"/>
    <p:sldId id="448" r:id="rId200"/>
    <p:sldId id="449" r:id="rId201"/>
    <p:sldId id="450" r:id="rId202"/>
    <p:sldId id="451" r:id="rId203"/>
    <p:sldId id="452" r:id="rId204"/>
    <p:sldId id="453" r:id="rId205"/>
    <p:sldId id="454" r:id="rId206"/>
    <p:sldId id="455" r:id="rId207"/>
    <p:sldId id="456" r:id="rId208"/>
    <p:sldId id="457" r:id="rId209"/>
    <p:sldId id="458" r:id="rId210"/>
    <p:sldId id="459" r:id="rId211"/>
    <p:sldId id="460" r:id="rId212"/>
    <p:sldId id="461" r:id="rId213"/>
    <p:sldId id="462" r:id="rId214"/>
    <p:sldId id="463" r:id="rId215"/>
    <p:sldId id="464" r:id="rId216"/>
    <p:sldId id="465" r:id="rId217"/>
    <p:sldId id="466" r:id="rId218"/>
    <p:sldId id="467" r:id="rId219"/>
    <p:sldId id="468" r:id="rId220"/>
    <p:sldId id="469" r:id="rId221"/>
    <p:sldId id="470" r:id="rId222"/>
    <p:sldId id="471" r:id="rId223"/>
    <p:sldId id="472" r:id="rId224"/>
    <p:sldId id="473" r:id="rId225"/>
    <p:sldId id="474" r:id="rId226"/>
    <p:sldId id="475" r:id="rId227"/>
    <p:sldId id="476" r:id="rId228"/>
    <p:sldId id="477" r:id="rId229"/>
    <p:sldId id="478" r:id="rId230"/>
    <p:sldId id="479" r:id="rId231"/>
    <p:sldId id="480" r:id="rId232"/>
    <p:sldId id="481" r:id="rId233"/>
    <p:sldId id="482" r:id="rId234"/>
    <p:sldId id="483" r:id="rId235"/>
    <p:sldId id="484" r:id="rId236"/>
    <p:sldId id="485" r:id="rId237"/>
    <p:sldId id="486" r:id="rId238"/>
    <p:sldId id="487" r:id="rId239"/>
    <p:sldId id="488" r:id="rId240"/>
    <p:sldId id="489" r:id="rId241"/>
    <p:sldId id="490" r:id="rId242"/>
    <p:sldId id="491" r:id="rId243"/>
    <p:sldId id="492" r:id="rId244"/>
    <p:sldId id="493" r:id="rId245"/>
  </p:sldIdLst>
  <p:sldSz cy="5143500" cx="9144000"/>
  <p:notesSz cx="6858000" cy="9144000"/>
  <p:embeddedFontLst>
    <p:embeddedFont>
      <p:font typeface="Ubuntu"/>
      <p:regular r:id="rId246"/>
      <p:bold r:id="rId247"/>
      <p:italic r:id="rId248"/>
      <p:boldItalic r:id="rId249"/>
    </p:embeddedFont>
    <p:embeddedFont>
      <p:font typeface="Roboto"/>
      <p:regular r:id="rId250"/>
      <p:bold r:id="rId251"/>
      <p:italic r:id="rId252"/>
      <p:boldItalic r:id="rId253"/>
    </p:embeddedFont>
    <p:embeddedFont>
      <p:font typeface="Roboto Medium"/>
      <p:regular r:id="rId254"/>
      <p:bold r:id="rId255"/>
      <p:italic r:id="rId256"/>
      <p:boldItalic r:id="rId257"/>
    </p:embeddedFont>
    <p:embeddedFont>
      <p:font typeface="Merriweather"/>
      <p:regular r:id="rId258"/>
      <p:bold r:id="rId259"/>
      <p:italic r:id="rId260"/>
      <p:boldItalic r:id="rId26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190" Type="http://schemas.openxmlformats.org/officeDocument/2006/relationships/slide" Target="slides/slide18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slide" Target="slides/slide37.xml"/><Relationship Id="rId194" Type="http://schemas.openxmlformats.org/officeDocument/2006/relationships/slide" Target="slides/slide187.xml"/><Relationship Id="rId43" Type="http://schemas.openxmlformats.org/officeDocument/2006/relationships/slide" Target="slides/slide36.xml"/><Relationship Id="rId193" Type="http://schemas.openxmlformats.org/officeDocument/2006/relationships/slide" Target="slides/slide186.xml"/><Relationship Id="rId46" Type="http://schemas.openxmlformats.org/officeDocument/2006/relationships/slide" Target="slides/slide39.xml"/><Relationship Id="rId192" Type="http://schemas.openxmlformats.org/officeDocument/2006/relationships/slide" Target="slides/slide185.xml"/><Relationship Id="rId45" Type="http://schemas.openxmlformats.org/officeDocument/2006/relationships/slide" Target="slides/slide38.xml"/><Relationship Id="rId191" Type="http://schemas.openxmlformats.org/officeDocument/2006/relationships/slide" Target="slides/slide184.xml"/><Relationship Id="rId48" Type="http://schemas.openxmlformats.org/officeDocument/2006/relationships/slide" Target="slides/slide41.xml"/><Relationship Id="rId187" Type="http://schemas.openxmlformats.org/officeDocument/2006/relationships/slide" Target="slides/slide180.xml"/><Relationship Id="rId47" Type="http://schemas.openxmlformats.org/officeDocument/2006/relationships/slide" Target="slides/slide40.xml"/><Relationship Id="rId186" Type="http://schemas.openxmlformats.org/officeDocument/2006/relationships/slide" Target="slides/slide179.xml"/><Relationship Id="rId185" Type="http://schemas.openxmlformats.org/officeDocument/2006/relationships/slide" Target="slides/slide178.xml"/><Relationship Id="rId49" Type="http://schemas.openxmlformats.org/officeDocument/2006/relationships/slide" Target="slides/slide42.xml"/><Relationship Id="rId184" Type="http://schemas.openxmlformats.org/officeDocument/2006/relationships/slide" Target="slides/slide177.xml"/><Relationship Id="rId189" Type="http://schemas.openxmlformats.org/officeDocument/2006/relationships/slide" Target="slides/slide182.xml"/><Relationship Id="rId188" Type="http://schemas.openxmlformats.org/officeDocument/2006/relationships/slide" Target="slides/slide18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183" Type="http://schemas.openxmlformats.org/officeDocument/2006/relationships/slide" Target="slides/slide176.xml"/><Relationship Id="rId32" Type="http://schemas.openxmlformats.org/officeDocument/2006/relationships/slide" Target="slides/slide25.xml"/><Relationship Id="rId182" Type="http://schemas.openxmlformats.org/officeDocument/2006/relationships/slide" Target="slides/slide175.xml"/><Relationship Id="rId35" Type="http://schemas.openxmlformats.org/officeDocument/2006/relationships/slide" Target="slides/slide28.xml"/><Relationship Id="rId181" Type="http://schemas.openxmlformats.org/officeDocument/2006/relationships/slide" Target="slides/slide174.xml"/><Relationship Id="rId34" Type="http://schemas.openxmlformats.org/officeDocument/2006/relationships/slide" Target="slides/slide27.xml"/><Relationship Id="rId180" Type="http://schemas.openxmlformats.org/officeDocument/2006/relationships/slide" Target="slides/slide173.xml"/><Relationship Id="rId37" Type="http://schemas.openxmlformats.org/officeDocument/2006/relationships/slide" Target="slides/slide30.xml"/><Relationship Id="rId176" Type="http://schemas.openxmlformats.org/officeDocument/2006/relationships/slide" Target="slides/slide169.xml"/><Relationship Id="rId36" Type="http://schemas.openxmlformats.org/officeDocument/2006/relationships/slide" Target="slides/slide29.xml"/><Relationship Id="rId175" Type="http://schemas.openxmlformats.org/officeDocument/2006/relationships/slide" Target="slides/slide168.xml"/><Relationship Id="rId39" Type="http://schemas.openxmlformats.org/officeDocument/2006/relationships/slide" Target="slides/slide32.xml"/><Relationship Id="rId174" Type="http://schemas.openxmlformats.org/officeDocument/2006/relationships/slide" Target="slides/slide167.xml"/><Relationship Id="rId38" Type="http://schemas.openxmlformats.org/officeDocument/2006/relationships/slide" Target="slides/slide31.xml"/><Relationship Id="rId173" Type="http://schemas.openxmlformats.org/officeDocument/2006/relationships/slide" Target="slides/slide166.xml"/><Relationship Id="rId179" Type="http://schemas.openxmlformats.org/officeDocument/2006/relationships/slide" Target="slides/slide172.xml"/><Relationship Id="rId178" Type="http://schemas.openxmlformats.org/officeDocument/2006/relationships/slide" Target="slides/slide171.xml"/><Relationship Id="rId177" Type="http://schemas.openxmlformats.org/officeDocument/2006/relationships/slide" Target="slides/slide170.xml"/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98" Type="http://schemas.openxmlformats.org/officeDocument/2006/relationships/slide" Target="slides/slide191.xml"/><Relationship Id="rId14" Type="http://schemas.openxmlformats.org/officeDocument/2006/relationships/slide" Target="slides/slide7.xml"/><Relationship Id="rId197" Type="http://schemas.openxmlformats.org/officeDocument/2006/relationships/slide" Target="slides/slide190.xml"/><Relationship Id="rId17" Type="http://schemas.openxmlformats.org/officeDocument/2006/relationships/slide" Target="slides/slide10.xml"/><Relationship Id="rId196" Type="http://schemas.openxmlformats.org/officeDocument/2006/relationships/slide" Target="slides/slide189.xml"/><Relationship Id="rId16" Type="http://schemas.openxmlformats.org/officeDocument/2006/relationships/slide" Target="slides/slide9.xml"/><Relationship Id="rId195" Type="http://schemas.openxmlformats.org/officeDocument/2006/relationships/slide" Target="slides/slide188.xml"/><Relationship Id="rId19" Type="http://schemas.openxmlformats.org/officeDocument/2006/relationships/slide" Target="slides/slide12.xml"/><Relationship Id="rId18" Type="http://schemas.openxmlformats.org/officeDocument/2006/relationships/slide" Target="slides/slide11.xml"/><Relationship Id="rId199" Type="http://schemas.openxmlformats.org/officeDocument/2006/relationships/slide" Target="slides/slide192.xml"/><Relationship Id="rId84" Type="http://schemas.openxmlformats.org/officeDocument/2006/relationships/slide" Target="slides/slide77.xml"/><Relationship Id="rId83" Type="http://schemas.openxmlformats.org/officeDocument/2006/relationships/slide" Target="slides/slide76.xml"/><Relationship Id="rId86" Type="http://schemas.openxmlformats.org/officeDocument/2006/relationships/slide" Target="slides/slide79.xml"/><Relationship Id="rId85" Type="http://schemas.openxmlformats.org/officeDocument/2006/relationships/slide" Target="slides/slide78.xml"/><Relationship Id="rId88" Type="http://schemas.openxmlformats.org/officeDocument/2006/relationships/slide" Target="slides/slide81.xml"/><Relationship Id="rId150" Type="http://schemas.openxmlformats.org/officeDocument/2006/relationships/slide" Target="slides/slide143.xml"/><Relationship Id="rId87" Type="http://schemas.openxmlformats.org/officeDocument/2006/relationships/slide" Target="slides/slide80.xml"/><Relationship Id="rId89" Type="http://schemas.openxmlformats.org/officeDocument/2006/relationships/slide" Target="slides/slide82.xml"/><Relationship Id="rId80" Type="http://schemas.openxmlformats.org/officeDocument/2006/relationships/slide" Target="slides/slide73.xml"/><Relationship Id="rId82" Type="http://schemas.openxmlformats.org/officeDocument/2006/relationships/slide" Target="slides/slide75.xml"/><Relationship Id="rId81" Type="http://schemas.openxmlformats.org/officeDocument/2006/relationships/slide" Target="slides/slide74.xml"/><Relationship Id="rId1" Type="http://schemas.openxmlformats.org/officeDocument/2006/relationships/theme" Target="theme/theme4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149" Type="http://schemas.openxmlformats.org/officeDocument/2006/relationships/slide" Target="slides/slide142.xml"/><Relationship Id="rId4" Type="http://schemas.openxmlformats.org/officeDocument/2006/relationships/slideMaster" Target="slideMasters/slideMaster1.xml"/><Relationship Id="rId148" Type="http://schemas.openxmlformats.org/officeDocument/2006/relationships/slide" Target="slides/slide141.xml"/><Relationship Id="rId9" Type="http://schemas.openxmlformats.org/officeDocument/2006/relationships/slide" Target="slides/slide2.xml"/><Relationship Id="rId143" Type="http://schemas.openxmlformats.org/officeDocument/2006/relationships/slide" Target="slides/slide136.xml"/><Relationship Id="rId142" Type="http://schemas.openxmlformats.org/officeDocument/2006/relationships/slide" Target="slides/slide135.xml"/><Relationship Id="rId141" Type="http://schemas.openxmlformats.org/officeDocument/2006/relationships/slide" Target="slides/slide134.xml"/><Relationship Id="rId140" Type="http://schemas.openxmlformats.org/officeDocument/2006/relationships/slide" Target="slides/slide133.xml"/><Relationship Id="rId261" Type="http://schemas.openxmlformats.org/officeDocument/2006/relationships/font" Target="fonts/Merriweather-boldItalic.fntdata"/><Relationship Id="rId5" Type="http://schemas.openxmlformats.org/officeDocument/2006/relationships/slideMaster" Target="slideMasters/slideMaster2.xml"/><Relationship Id="rId147" Type="http://schemas.openxmlformats.org/officeDocument/2006/relationships/slide" Target="slides/slide140.xml"/><Relationship Id="rId6" Type="http://schemas.openxmlformats.org/officeDocument/2006/relationships/slideMaster" Target="slideMasters/slideMaster3.xml"/><Relationship Id="rId146" Type="http://schemas.openxmlformats.org/officeDocument/2006/relationships/slide" Target="slides/slide139.xml"/><Relationship Id="rId7" Type="http://schemas.openxmlformats.org/officeDocument/2006/relationships/notesMaster" Target="notesMasters/notesMaster1.xml"/><Relationship Id="rId145" Type="http://schemas.openxmlformats.org/officeDocument/2006/relationships/slide" Target="slides/slide138.xml"/><Relationship Id="rId8" Type="http://schemas.openxmlformats.org/officeDocument/2006/relationships/slide" Target="slides/slide1.xml"/><Relationship Id="rId144" Type="http://schemas.openxmlformats.org/officeDocument/2006/relationships/slide" Target="slides/slide137.xml"/><Relationship Id="rId73" Type="http://schemas.openxmlformats.org/officeDocument/2006/relationships/slide" Target="slides/slide66.xml"/><Relationship Id="rId72" Type="http://schemas.openxmlformats.org/officeDocument/2006/relationships/slide" Target="slides/slide65.xml"/><Relationship Id="rId75" Type="http://schemas.openxmlformats.org/officeDocument/2006/relationships/slide" Target="slides/slide68.xml"/><Relationship Id="rId74" Type="http://schemas.openxmlformats.org/officeDocument/2006/relationships/slide" Target="slides/slide67.xml"/><Relationship Id="rId77" Type="http://schemas.openxmlformats.org/officeDocument/2006/relationships/slide" Target="slides/slide70.xml"/><Relationship Id="rId260" Type="http://schemas.openxmlformats.org/officeDocument/2006/relationships/font" Target="fonts/Merriweather-italic.fntdata"/><Relationship Id="rId76" Type="http://schemas.openxmlformats.org/officeDocument/2006/relationships/slide" Target="slides/slide69.xml"/><Relationship Id="rId79" Type="http://schemas.openxmlformats.org/officeDocument/2006/relationships/slide" Target="slides/slide72.xml"/><Relationship Id="rId78" Type="http://schemas.openxmlformats.org/officeDocument/2006/relationships/slide" Target="slides/slide71.xml"/><Relationship Id="rId71" Type="http://schemas.openxmlformats.org/officeDocument/2006/relationships/slide" Target="slides/slide64.xml"/><Relationship Id="rId70" Type="http://schemas.openxmlformats.org/officeDocument/2006/relationships/slide" Target="slides/slide63.xml"/><Relationship Id="rId139" Type="http://schemas.openxmlformats.org/officeDocument/2006/relationships/slide" Target="slides/slide132.xml"/><Relationship Id="rId138" Type="http://schemas.openxmlformats.org/officeDocument/2006/relationships/slide" Target="slides/slide131.xml"/><Relationship Id="rId259" Type="http://schemas.openxmlformats.org/officeDocument/2006/relationships/font" Target="fonts/Merriweather-bold.fntdata"/><Relationship Id="rId137" Type="http://schemas.openxmlformats.org/officeDocument/2006/relationships/slide" Target="slides/slide130.xml"/><Relationship Id="rId258" Type="http://schemas.openxmlformats.org/officeDocument/2006/relationships/font" Target="fonts/Merriweather-regular.fntdata"/><Relationship Id="rId132" Type="http://schemas.openxmlformats.org/officeDocument/2006/relationships/slide" Target="slides/slide125.xml"/><Relationship Id="rId253" Type="http://schemas.openxmlformats.org/officeDocument/2006/relationships/font" Target="fonts/Roboto-boldItalic.fntdata"/><Relationship Id="rId131" Type="http://schemas.openxmlformats.org/officeDocument/2006/relationships/slide" Target="slides/slide124.xml"/><Relationship Id="rId252" Type="http://schemas.openxmlformats.org/officeDocument/2006/relationships/font" Target="fonts/Roboto-italic.fntdata"/><Relationship Id="rId130" Type="http://schemas.openxmlformats.org/officeDocument/2006/relationships/slide" Target="slides/slide123.xml"/><Relationship Id="rId251" Type="http://schemas.openxmlformats.org/officeDocument/2006/relationships/font" Target="fonts/Roboto-bold.fntdata"/><Relationship Id="rId250" Type="http://schemas.openxmlformats.org/officeDocument/2006/relationships/font" Target="fonts/Roboto-regular.fntdata"/><Relationship Id="rId136" Type="http://schemas.openxmlformats.org/officeDocument/2006/relationships/slide" Target="slides/slide129.xml"/><Relationship Id="rId257" Type="http://schemas.openxmlformats.org/officeDocument/2006/relationships/font" Target="fonts/RobotoMedium-boldItalic.fntdata"/><Relationship Id="rId135" Type="http://schemas.openxmlformats.org/officeDocument/2006/relationships/slide" Target="slides/slide128.xml"/><Relationship Id="rId256" Type="http://schemas.openxmlformats.org/officeDocument/2006/relationships/font" Target="fonts/RobotoMedium-italic.fntdata"/><Relationship Id="rId134" Type="http://schemas.openxmlformats.org/officeDocument/2006/relationships/slide" Target="slides/slide127.xml"/><Relationship Id="rId255" Type="http://schemas.openxmlformats.org/officeDocument/2006/relationships/font" Target="fonts/RobotoMedium-bold.fntdata"/><Relationship Id="rId133" Type="http://schemas.openxmlformats.org/officeDocument/2006/relationships/slide" Target="slides/slide126.xml"/><Relationship Id="rId254" Type="http://schemas.openxmlformats.org/officeDocument/2006/relationships/font" Target="fonts/RobotoMedium-regular.fntdata"/><Relationship Id="rId62" Type="http://schemas.openxmlformats.org/officeDocument/2006/relationships/slide" Target="slides/slide55.xml"/><Relationship Id="rId61" Type="http://schemas.openxmlformats.org/officeDocument/2006/relationships/slide" Target="slides/slide54.xml"/><Relationship Id="rId64" Type="http://schemas.openxmlformats.org/officeDocument/2006/relationships/slide" Target="slides/slide57.xml"/><Relationship Id="rId63" Type="http://schemas.openxmlformats.org/officeDocument/2006/relationships/slide" Target="slides/slide56.xml"/><Relationship Id="rId66" Type="http://schemas.openxmlformats.org/officeDocument/2006/relationships/slide" Target="slides/slide59.xml"/><Relationship Id="rId172" Type="http://schemas.openxmlformats.org/officeDocument/2006/relationships/slide" Target="slides/slide165.xml"/><Relationship Id="rId65" Type="http://schemas.openxmlformats.org/officeDocument/2006/relationships/slide" Target="slides/slide58.xml"/><Relationship Id="rId171" Type="http://schemas.openxmlformats.org/officeDocument/2006/relationships/slide" Target="slides/slide164.xml"/><Relationship Id="rId68" Type="http://schemas.openxmlformats.org/officeDocument/2006/relationships/slide" Target="slides/slide61.xml"/><Relationship Id="rId170" Type="http://schemas.openxmlformats.org/officeDocument/2006/relationships/slide" Target="slides/slide163.xml"/><Relationship Id="rId67" Type="http://schemas.openxmlformats.org/officeDocument/2006/relationships/slide" Target="slides/slide60.xml"/><Relationship Id="rId60" Type="http://schemas.openxmlformats.org/officeDocument/2006/relationships/slide" Target="slides/slide53.xml"/><Relationship Id="rId165" Type="http://schemas.openxmlformats.org/officeDocument/2006/relationships/slide" Target="slides/slide158.xml"/><Relationship Id="rId69" Type="http://schemas.openxmlformats.org/officeDocument/2006/relationships/slide" Target="slides/slide62.xml"/><Relationship Id="rId164" Type="http://schemas.openxmlformats.org/officeDocument/2006/relationships/slide" Target="slides/slide157.xml"/><Relationship Id="rId163" Type="http://schemas.openxmlformats.org/officeDocument/2006/relationships/slide" Target="slides/slide156.xml"/><Relationship Id="rId162" Type="http://schemas.openxmlformats.org/officeDocument/2006/relationships/slide" Target="slides/slide155.xml"/><Relationship Id="rId169" Type="http://schemas.openxmlformats.org/officeDocument/2006/relationships/slide" Target="slides/slide162.xml"/><Relationship Id="rId168" Type="http://schemas.openxmlformats.org/officeDocument/2006/relationships/slide" Target="slides/slide161.xml"/><Relationship Id="rId167" Type="http://schemas.openxmlformats.org/officeDocument/2006/relationships/slide" Target="slides/slide160.xml"/><Relationship Id="rId166" Type="http://schemas.openxmlformats.org/officeDocument/2006/relationships/slide" Target="slides/slide159.xml"/><Relationship Id="rId51" Type="http://schemas.openxmlformats.org/officeDocument/2006/relationships/slide" Target="slides/slide44.xml"/><Relationship Id="rId50" Type="http://schemas.openxmlformats.org/officeDocument/2006/relationships/slide" Target="slides/slide43.xml"/><Relationship Id="rId53" Type="http://schemas.openxmlformats.org/officeDocument/2006/relationships/slide" Target="slides/slide46.xml"/><Relationship Id="rId52" Type="http://schemas.openxmlformats.org/officeDocument/2006/relationships/slide" Target="slides/slide45.xml"/><Relationship Id="rId55" Type="http://schemas.openxmlformats.org/officeDocument/2006/relationships/slide" Target="slides/slide48.xml"/><Relationship Id="rId161" Type="http://schemas.openxmlformats.org/officeDocument/2006/relationships/slide" Target="slides/slide154.xml"/><Relationship Id="rId54" Type="http://schemas.openxmlformats.org/officeDocument/2006/relationships/slide" Target="slides/slide47.xml"/><Relationship Id="rId160" Type="http://schemas.openxmlformats.org/officeDocument/2006/relationships/slide" Target="slides/slide153.xml"/><Relationship Id="rId57" Type="http://schemas.openxmlformats.org/officeDocument/2006/relationships/slide" Target="slides/slide50.xml"/><Relationship Id="rId56" Type="http://schemas.openxmlformats.org/officeDocument/2006/relationships/slide" Target="slides/slide49.xml"/><Relationship Id="rId159" Type="http://schemas.openxmlformats.org/officeDocument/2006/relationships/slide" Target="slides/slide152.xml"/><Relationship Id="rId59" Type="http://schemas.openxmlformats.org/officeDocument/2006/relationships/slide" Target="slides/slide52.xml"/><Relationship Id="rId154" Type="http://schemas.openxmlformats.org/officeDocument/2006/relationships/slide" Target="slides/slide147.xml"/><Relationship Id="rId58" Type="http://schemas.openxmlformats.org/officeDocument/2006/relationships/slide" Target="slides/slide51.xml"/><Relationship Id="rId153" Type="http://schemas.openxmlformats.org/officeDocument/2006/relationships/slide" Target="slides/slide146.xml"/><Relationship Id="rId152" Type="http://schemas.openxmlformats.org/officeDocument/2006/relationships/slide" Target="slides/slide145.xml"/><Relationship Id="rId151" Type="http://schemas.openxmlformats.org/officeDocument/2006/relationships/slide" Target="slides/slide144.xml"/><Relationship Id="rId158" Type="http://schemas.openxmlformats.org/officeDocument/2006/relationships/slide" Target="slides/slide151.xml"/><Relationship Id="rId157" Type="http://schemas.openxmlformats.org/officeDocument/2006/relationships/slide" Target="slides/slide150.xml"/><Relationship Id="rId156" Type="http://schemas.openxmlformats.org/officeDocument/2006/relationships/slide" Target="slides/slide149.xml"/><Relationship Id="rId155" Type="http://schemas.openxmlformats.org/officeDocument/2006/relationships/slide" Target="slides/slide148.xml"/><Relationship Id="rId107" Type="http://schemas.openxmlformats.org/officeDocument/2006/relationships/slide" Target="slides/slide100.xml"/><Relationship Id="rId228" Type="http://schemas.openxmlformats.org/officeDocument/2006/relationships/slide" Target="slides/slide221.xml"/><Relationship Id="rId106" Type="http://schemas.openxmlformats.org/officeDocument/2006/relationships/slide" Target="slides/slide99.xml"/><Relationship Id="rId227" Type="http://schemas.openxmlformats.org/officeDocument/2006/relationships/slide" Target="slides/slide220.xml"/><Relationship Id="rId105" Type="http://schemas.openxmlformats.org/officeDocument/2006/relationships/slide" Target="slides/slide98.xml"/><Relationship Id="rId226" Type="http://schemas.openxmlformats.org/officeDocument/2006/relationships/slide" Target="slides/slide219.xml"/><Relationship Id="rId104" Type="http://schemas.openxmlformats.org/officeDocument/2006/relationships/slide" Target="slides/slide97.xml"/><Relationship Id="rId225" Type="http://schemas.openxmlformats.org/officeDocument/2006/relationships/slide" Target="slides/slide218.xml"/><Relationship Id="rId109" Type="http://schemas.openxmlformats.org/officeDocument/2006/relationships/slide" Target="slides/slide102.xml"/><Relationship Id="rId108" Type="http://schemas.openxmlformats.org/officeDocument/2006/relationships/slide" Target="slides/slide101.xml"/><Relationship Id="rId229" Type="http://schemas.openxmlformats.org/officeDocument/2006/relationships/slide" Target="slides/slide222.xml"/><Relationship Id="rId220" Type="http://schemas.openxmlformats.org/officeDocument/2006/relationships/slide" Target="slides/slide213.xml"/><Relationship Id="rId103" Type="http://schemas.openxmlformats.org/officeDocument/2006/relationships/slide" Target="slides/slide96.xml"/><Relationship Id="rId224" Type="http://schemas.openxmlformats.org/officeDocument/2006/relationships/slide" Target="slides/slide217.xml"/><Relationship Id="rId102" Type="http://schemas.openxmlformats.org/officeDocument/2006/relationships/slide" Target="slides/slide95.xml"/><Relationship Id="rId223" Type="http://schemas.openxmlformats.org/officeDocument/2006/relationships/slide" Target="slides/slide216.xml"/><Relationship Id="rId101" Type="http://schemas.openxmlformats.org/officeDocument/2006/relationships/slide" Target="slides/slide94.xml"/><Relationship Id="rId222" Type="http://schemas.openxmlformats.org/officeDocument/2006/relationships/slide" Target="slides/slide215.xml"/><Relationship Id="rId100" Type="http://schemas.openxmlformats.org/officeDocument/2006/relationships/slide" Target="slides/slide93.xml"/><Relationship Id="rId221" Type="http://schemas.openxmlformats.org/officeDocument/2006/relationships/slide" Target="slides/slide214.xml"/><Relationship Id="rId217" Type="http://schemas.openxmlformats.org/officeDocument/2006/relationships/slide" Target="slides/slide210.xml"/><Relationship Id="rId216" Type="http://schemas.openxmlformats.org/officeDocument/2006/relationships/slide" Target="slides/slide209.xml"/><Relationship Id="rId215" Type="http://schemas.openxmlformats.org/officeDocument/2006/relationships/slide" Target="slides/slide208.xml"/><Relationship Id="rId214" Type="http://schemas.openxmlformats.org/officeDocument/2006/relationships/slide" Target="slides/slide207.xml"/><Relationship Id="rId219" Type="http://schemas.openxmlformats.org/officeDocument/2006/relationships/slide" Target="slides/slide212.xml"/><Relationship Id="rId218" Type="http://schemas.openxmlformats.org/officeDocument/2006/relationships/slide" Target="slides/slide211.xml"/><Relationship Id="rId213" Type="http://schemas.openxmlformats.org/officeDocument/2006/relationships/slide" Target="slides/slide206.xml"/><Relationship Id="rId212" Type="http://schemas.openxmlformats.org/officeDocument/2006/relationships/slide" Target="slides/slide205.xml"/><Relationship Id="rId211" Type="http://schemas.openxmlformats.org/officeDocument/2006/relationships/slide" Target="slides/slide204.xml"/><Relationship Id="rId210" Type="http://schemas.openxmlformats.org/officeDocument/2006/relationships/slide" Target="slides/slide203.xml"/><Relationship Id="rId129" Type="http://schemas.openxmlformats.org/officeDocument/2006/relationships/slide" Target="slides/slide122.xml"/><Relationship Id="rId128" Type="http://schemas.openxmlformats.org/officeDocument/2006/relationships/slide" Target="slides/slide121.xml"/><Relationship Id="rId249" Type="http://schemas.openxmlformats.org/officeDocument/2006/relationships/font" Target="fonts/Ubuntu-boldItalic.fntdata"/><Relationship Id="rId127" Type="http://schemas.openxmlformats.org/officeDocument/2006/relationships/slide" Target="slides/slide120.xml"/><Relationship Id="rId248" Type="http://schemas.openxmlformats.org/officeDocument/2006/relationships/font" Target="fonts/Ubuntu-italic.fntdata"/><Relationship Id="rId126" Type="http://schemas.openxmlformats.org/officeDocument/2006/relationships/slide" Target="slides/slide119.xml"/><Relationship Id="rId247" Type="http://schemas.openxmlformats.org/officeDocument/2006/relationships/font" Target="fonts/Ubuntu-bold.fntdata"/><Relationship Id="rId121" Type="http://schemas.openxmlformats.org/officeDocument/2006/relationships/slide" Target="slides/slide114.xml"/><Relationship Id="rId242" Type="http://schemas.openxmlformats.org/officeDocument/2006/relationships/slide" Target="slides/slide235.xml"/><Relationship Id="rId120" Type="http://schemas.openxmlformats.org/officeDocument/2006/relationships/slide" Target="slides/slide113.xml"/><Relationship Id="rId241" Type="http://schemas.openxmlformats.org/officeDocument/2006/relationships/slide" Target="slides/slide234.xml"/><Relationship Id="rId240" Type="http://schemas.openxmlformats.org/officeDocument/2006/relationships/slide" Target="slides/slide233.xml"/><Relationship Id="rId125" Type="http://schemas.openxmlformats.org/officeDocument/2006/relationships/slide" Target="slides/slide118.xml"/><Relationship Id="rId246" Type="http://schemas.openxmlformats.org/officeDocument/2006/relationships/font" Target="fonts/Ubuntu-regular.fntdata"/><Relationship Id="rId124" Type="http://schemas.openxmlformats.org/officeDocument/2006/relationships/slide" Target="slides/slide117.xml"/><Relationship Id="rId245" Type="http://schemas.openxmlformats.org/officeDocument/2006/relationships/slide" Target="slides/slide238.xml"/><Relationship Id="rId123" Type="http://schemas.openxmlformats.org/officeDocument/2006/relationships/slide" Target="slides/slide116.xml"/><Relationship Id="rId244" Type="http://schemas.openxmlformats.org/officeDocument/2006/relationships/slide" Target="slides/slide237.xml"/><Relationship Id="rId122" Type="http://schemas.openxmlformats.org/officeDocument/2006/relationships/slide" Target="slides/slide115.xml"/><Relationship Id="rId243" Type="http://schemas.openxmlformats.org/officeDocument/2006/relationships/slide" Target="slides/slide236.xml"/><Relationship Id="rId95" Type="http://schemas.openxmlformats.org/officeDocument/2006/relationships/slide" Target="slides/slide88.xml"/><Relationship Id="rId94" Type="http://schemas.openxmlformats.org/officeDocument/2006/relationships/slide" Target="slides/slide87.xml"/><Relationship Id="rId97" Type="http://schemas.openxmlformats.org/officeDocument/2006/relationships/slide" Target="slides/slide90.xml"/><Relationship Id="rId96" Type="http://schemas.openxmlformats.org/officeDocument/2006/relationships/slide" Target="slides/slide89.xml"/><Relationship Id="rId99" Type="http://schemas.openxmlformats.org/officeDocument/2006/relationships/slide" Target="slides/slide92.xml"/><Relationship Id="rId98" Type="http://schemas.openxmlformats.org/officeDocument/2006/relationships/slide" Target="slides/slide91.xml"/><Relationship Id="rId91" Type="http://schemas.openxmlformats.org/officeDocument/2006/relationships/slide" Target="slides/slide84.xml"/><Relationship Id="rId90" Type="http://schemas.openxmlformats.org/officeDocument/2006/relationships/slide" Target="slides/slide83.xml"/><Relationship Id="rId93" Type="http://schemas.openxmlformats.org/officeDocument/2006/relationships/slide" Target="slides/slide86.xml"/><Relationship Id="rId92" Type="http://schemas.openxmlformats.org/officeDocument/2006/relationships/slide" Target="slides/slide85.xml"/><Relationship Id="rId118" Type="http://schemas.openxmlformats.org/officeDocument/2006/relationships/slide" Target="slides/slide111.xml"/><Relationship Id="rId239" Type="http://schemas.openxmlformats.org/officeDocument/2006/relationships/slide" Target="slides/slide232.xml"/><Relationship Id="rId117" Type="http://schemas.openxmlformats.org/officeDocument/2006/relationships/slide" Target="slides/slide110.xml"/><Relationship Id="rId238" Type="http://schemas.openxmlformats.org/officeDocument/2006/relationships/slide" Target="slides/slide231.xml"/><Relationship Id="rId116" Type="http://schemas.openxmlformats.org/officeDocument/2006/relationships/slide" Target="slides/slide109.xml"/><Relationship Id="rId237" Type="http://schemas.openxmlformats.org/officeDocument/2006/relationships/slide" Target="slides/slide230.xml"/><Relationship Id="rId115" Type="http://schemas.openxmlformats.org/officeDocument/2006/relationships/slide" Target="slides/slide108.xml"/><Relationship Id="rId236" Type="http://schemas.openxmlformats.org/officeDocument/2006/relationships/slide" Target="slides/slide229.xml"/><Relationship Id="rId119" Type="http://schemas.openxmlformats.org/officeDocument/2006/relationships/slide" Target="slides/slide112.xml"/><Relationship Id="rId110" Type="http://schemas.openxmlformats.org/officeDocument/2006/relationships/slide" Target="slides/slide103.xml"/><Relationship Id="rId231" Type="http://schemas.openxmlformats.org/officeDocument/2006/relationships/slide" Target="slides/slide224.xml"/><Relationship Id="rId230" Type="http://schemas.openxmlformats.org/officeDocument/2006/relationships/slide" Target="slides/slide223.xml"/><Relationship Id="rId114" Type="http://schemas.openxmlformats.org/officeDocument/2006/relationships/slide" Target="slides/slide107.xml"/><Relationship Id="rId235" Type="http://schemas.openxmlformats.org/officeDocument/2006/relationships/slide" Target="slides/slide228.xml"/><Relationship Id="rId113" Type="http://schemas.openxmlformats.org/officeDocument/2006/relationships/slide" Target="slides/slide106.xml"/><Relationship Id="rId234" Type="http://schemas.openxmlformats.org/officeDocument/2006/relationships/slide" Target="slides/slide227.xml"/><Relationship Id="rId112" Type="http://schemas.openxmlformats.org/officeDocument/2006/relationships/slide" Target="slides/slide105.xml"/><Relationship Id="rId233" Type="http://schemas.openxmlformats.org/officeDocument/2006/relationships/slide" Target="slides/slide226.xml"/><Relationship Id="rId111" Type="http://schemas.openxmlformats.org/officeDocument/2006/relationships/slide" Target="slides/slide104.xml"/><Relationship Id="rId232" Type="http://schemas.openxmlformats.org/officeDocument/2006/relationships/slide" Target="slides/slide225.xml"/><Relationship Id="rId206" Type="http://schemas.openxmlformats.org/officeDocument/2006/relationships/slide" Target="slides/slide199.xml"/><Relationship Id="rId205" Type="http://schemas.openxmlformats.org/officeDocument/2006/relationships/slide" Target="slides/slide198.xml"/><Relationship Id="rId204" Type="http://schemas.openxmlformats.org/officeDocument/2006/relationships/slide" Target="slides/slide197.xml"/><Relationship Id="rId203" Type="http://schemas.openxmlformats.org/officeDocument/2006/relationships/slide" Target="slides/slide196.xml"/><Relationship Id="rId209" Type="http://schemas.openxmlformats.org/officeDocument/2006/relationships/slide" Target="slides/slide202.xml"/><Relationship Id="rId208" Type="http://schemas.openxmlformats.org/officeDocument/2006/relationships/slide" Target="slides/slide201.xml"/><Relationship Id="rId207" Type="http://schemas.openxmlformats.org/officeDocument/2006/relationships/slide" Target="slides/slide200.xml"/><Relationship Id="rId202" Type="http://schemas.openxmlformats.org/officeDocument/2006/relationships/slide" Target="slides/slide195.xml"/><Relationship Id="rId201" Type="http://schemas.openxmlformats.org/officeDocument/2006/relationships/slide" Target="slides/slide194.xml"/><Relationship Id="rId200" Type="http://schemas.openxmlformats.org/officeDocument/2006/relationships/slide" Target="slides/slide19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arxiv.org/abs/1809.10736" TargetMode="External"/></Relationships>
</file>

<file path=ppt/notesSlides/_rels/notesSlide2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arxiv.org/abs/1901.11373" TargetMode="External"/></Relationships>
</file>

<file path=ppt/notesSlides/_rels/notesSlide2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arxiv.org/abs/1809.10736" TargetMode="Externa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allennlp.org/elmo" TargetMode="External"/><Relationship Id="rId3" Type="http://schemas.openxmlformats.org/officeDocument/2006/relationships/hyperlink" Target="https://www.lyrn.ai/2018/11/07/explained-bert-state-of-the-art-language-model-for-nlp/" TargetMode="External"/><Relationship Id="rId4" Type="http://schemas.openxmlformats.org/officeDocument/2006/relationships/hyperlink" Target="https://openai.com/blog/better-language-models/" TargetMode="External"/></Relationships>
</file>

<file path=ppt/notesSlides/_rels/notesSlide2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sites.google.com/site/repevalacl16/" TargetMode="External"/><Relationship Id="rId3" Type="http://schemas.openxmlformats.org/officeDocument/2006/relationships/hyperlink" Target="https://repeval2017.github.io/" TargetMode="External"/><Relationship Id="rId4" Type="http://schemas.openxmlformats.org/officeDocument/2006/relationships/hyperlink" Target="https://repeval2019.github.io/program/" TargetMode="Externa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istill.pub/2016/misread-tsne/" TargetMode="Externa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eepmind.com/blog/understanding-deep-learning-through-neuron-deletion/" TargetMode="Externa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arxiv.org/pdf/1902.10186.pdf" TargetMode="External"/><Relationship Id="rId3" Type="http://schemas.openxmlformats.org/officeDocument/2006/relationships/hyperlink" Target="https://medium.com/@yuvalpinter/attention-is-not-not-explanation-dbc25b534017" TargetMode="Externa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5888218f39_177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5888218f39_177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56add75db5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56add75db5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5" name="Shape 1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6" name="Google Shape;1446;g5888218f39_6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7" name="Google Shape;1447;g5888218f39_6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TODO add figure that shows comparison of methods</a:t>
            </a: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3" name="Shape 1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" name="Google Shape;1484;g512941aa9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5" name="Google Shape;1485;g512941aa9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Image of modifications on a next slide This is a test.</a:t>
            </a: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g5888218f39_3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5" name="Google Shape;1495;g5888218f39_3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Image of modifications on a next slide This is a test.</a:t>
            </a: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5" name="Shape 1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6" name="Google Shape;1506;g5888218f39_50_20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7" name="Google Shape;1507;g5888218f39_50_20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Image of modifications on a next slide This is a test.</a:t>
            </a: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8" name="Shape 1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9" name="Google Shape;1519;g5888218f39_50_20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0" name="Google Shape;1520;g5888218f39_50_20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Image of modifications on a next slide This is a test.</a:t>
            </a: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32" name="Shape 1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3" name="Google Shape;1533;g5888218f39_61_3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4" name="Google Shape;1534;g5888218f39_61_3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4" name="Shape 1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5" name="Google Shape;1545;g5888218f39_61_4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6" name="Google Shape;1546;g5888218f39_61_4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8" name="Shape 1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9" name="Google Shape;1569;g5888218f39_50_21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0" name="Google Shape;1570;g5888218f39_50_2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4" name="Shape 1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5" name="Google Shape;1595;g5888218f39_50_22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6" name="Google Shape;1596;g5888218f39_50_2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2" name="Shape 1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3" name="Google Shape;1623;g5888218f39_61_2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4" name="Google Shape;1624;g5888218f39_61_2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5888218f39_46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5888218f39_46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7" name="Shape 1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" name="Google Shape;1648;g5888218f39_54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9" name="Google Shape;1649;g5888218f39_54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TODO add figure that shows comparison of methods</a:t>
            </a:r>
            <a:endParaRPr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5" name="Shape 1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6" name="Google Shape;1656;g5888218f39_41_2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7" name="Google Shape;1657;g5888218f39_41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4" name="Shape 1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5" name="Google Shape;1665;g5882add69e_6_7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6" name="Google Shape;1666;g5882add69e_6_7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76" name="Shape 1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7" name="Google Shape;1677;g5888218f39_41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8" name="Google Shape;1678;g5888218f39_41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7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g5888218f39_41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9" name="Google Shape;1689;g5888218f39_41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7" name="Shape 1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8" name="Google Shape;1708;g5882add69e_6_6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9" name="Google Shape;1709;g5882add69e_6_6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g5888218f39_1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0" name="Google Shape;1730;g5888218f39_1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7" name="Shape 1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8" name="Google Shape;1748;g5888218f39_11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9" name="Google Shape;1749;g5888218f39_11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59" name="Shape 1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0" name="Google Shape;1760;g5888218f39_54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1" name="Google Shape;1761;g5888218f39_54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70" name="Shape 1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" name="Google Shape;1771;g56add75db5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2" name="Google Shape;1772;g56add75db5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5a8fba10ed_1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5a8fba10ed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3" name="Shape 1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4" name="Google Shape;1784;g5a63e22cde_1_6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5" name="Google Shape;1785;g5a63e22cde_1_6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93" name="Shape 1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4" name="Google Shape;1794;g5888218f39_50_3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5" name="Google Shape;1795;g5888218f39_50_3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04" name="Shape 1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5" name="Google Shape;1805;g5888218f39_50_3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6" name="Google Shape;1806;g5888218f39_50_3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6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g5888218f39_59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8" name="Google Shape;1818;g5888218f39_59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4" name="Shape 1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5" name="Google Shape;1835;g5888218f39_50_5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6" name="Google Shape;1836;g5888218f39_50_5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g5888218f39_50_4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7" name="Google Shape;1857;g5888218f39_50_4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6" name="Shape 1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7" name="Google Shape;1877;g5888218f39_50_4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8" name="Google Shape;1878;g5888218f39_50_4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04" name="Shape 1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5" name="Google Shape;1905;g5888218f39_50_4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6" name="Google Shape;1906;g5888218f39_50_4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13" name="Shape 1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" name="Google Shape;1914;g5888218f39_54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5" name="Google Shape;1915;g5888218f39_54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TODO add figure that shows comparison of methods</a:t>
            </a:r>
            <a:endParaRPr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21" name="Shape 1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2" name="Google Shape;1922;g5888218f39_41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3" name="Google Shape;1923;g5888218f39_41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5a63e22cde_9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5a63e22cde_9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g5888218f39_41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9" name="Google Shape;1939;g5888218f39_41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g5888218f39_41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8" name="Google Shape;1958;g5888218f39_41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g5888218f39_41_2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0" name="Google Shape;1970;g5888218f39_41_2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78" name="Shape 1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9" name="Google Shape;1979;g5a24b37ba6_3_8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0" name="Google Shape;1980;g5a24b37ba6_3_8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87" name="Shape 1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8" name="Google Shape;1988;g5888218f39_50_6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9" name="Google Shape;1989;g5888218f39_50_6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97" name="Shape 1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8" name="Google Shape;1998;g5888218f39_50_7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9" name="Google Shape;1999;g5888218f39_50_7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TODO: add some motivation for freezing</a:t>
            </a:r>
            <a:endParaRPr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g5888218f39_50_7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8" name="Google Shape;2008;g5888218f39_50_7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TODO: add some motivation for freezing</a:t>
            </a:r>
            <a:endParaRPr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15" name="Shape 2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6" name="Google Shape;2016;g5888218f39_50_7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7" name="Google Shape;2017;g5888218f39_50_7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TODO: add some motivation for freezing</a:t>
            </a:r>
            <a:endParaRPr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24" name="Shape 2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5" name="Google Shape;2025;g5888218f39_50_7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6" name="Google Shape;2026;g5888218f39_50_7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TODO: add some motivation for freezing</a:t>
            </a:r>
            <a:endParaRPr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g5888218f39_50_8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5" name="Google Shape;2035;g5888218f39_50_8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TODO: add some motivation for freezing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5888218f39_46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5888218f39_46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43" name="Shape 2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4" name="Google Shape;2044;g5888218f39_50_8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5" name="Google Shape;2045;g5888218f39_50_8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TODO: add some motivation for freezing</a:t>
            </a:r>
            <a:endParaRPr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53" name="Shape 2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4" name="Google Shape;2054;g5888218f39_50_8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5" name="Google Shape;2055;g5888218f39_50_8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TODO: add some motivation for freezing</a:t>
            </a:r>
            <a:endParaRPr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g5888218f39_50_14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3" name="Google Shape;2063;g5888218f39_50_14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TODO: add some motivation for freezing</a:t>
            </a:r>
            <a:endParaRPr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g5888218f39_50_14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2" name="Google Shape;2072;g5888218f39_50_14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TODO: add some motivation for freezing</a:t>
            </a:r>
            <a:endParaRPr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79" name="Shape 2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0" name="Google Shape;2080;g5888218f39_50_15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1" name="Google Shape;2081;g5888218f39_50_15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TODO: add some motivation for freezing</a:t>
            </a:r>
            <a:endParaRPr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88" name="Shape 2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9" name="Google Shape;2089;g5888218f39_50_15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0" name="Google Shape;2090;g5888218f39_50_15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TODO: add some motivation for freezing</a:t>
            </a:r>
            <a:endParaRPr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g5888218f39_50_15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8" name="Google Shape;2098;g5888218f39_50_15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TODO: add some motivation for freezing</a:t>
            </a:r>
            <a:endParaRPr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06" name="Shape 2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7" name="Google Shape;2107;g5888218f39_50_14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8" name="Google Shape;2108;g5888218f39_50_14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TODO: add some motivation for freezing</a:t>
            </a:r>
            <a:endParaRPr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g5888218f39_50_13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9" name="Google Shape;2119;g5888218f39_50_13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TODO: add some motivation for freezing</a:t>
            </a:r>
            <a:endParaRPr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27" name="Shape 2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8" name="Google Shape;2128;g5888218f39_50_13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9" name="Google Shape;2129;g5888218f39_50_13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TODO: add some motivation for freezing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5888218f39_46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5888218f39_46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35" name="Shape 2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6" name="Google Shape;2136;g5888218f39_54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7" name="Google Shape;2137;g5888218f39_54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TODO add figure that shows comparison of methods</a:t>
            </a:r>
            <a:endParaRPr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43" name="Shape 2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4" name="Google Shape;2144;g5888218f39_11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5" name="Google Shape;2145;g5888218f39_11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61" name="Shape 2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2" name="Google Shape;2162;g5888218f39_41_2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3" name="Google Shape;2163;g5888218f39_41_2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g5888218f39_50_16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3" name="Google Shape;2173;g5888218f39_50_16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84" name="Shape 2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5" name="Google Shape;2185;g5888218f39_50_16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6" name="Google Shape;2186;g5888218f39_50_16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g5888218f39_50_16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0" name="Google Shape;2200;g5888218f39_50_16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12" name="Shape 2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3" name="Google Shape;2213;g5888218f39_50_17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4" name="Google Shape;2214;g5888218f39_50_17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24" name="Shape 2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5" name="Google Shape;2225;g5888218f39_50_19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6" name="Google Shape;2226;g5888218f39_50_19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g5888218f39_50_19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8" name="Google Shape;2238;g5888218f39_50_19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g5888218f39_50_18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3" name="Google Shape;2253;g5888218f39_50_18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5888218f39_46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5888218f39_46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67" name="Shape 2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8" name="Google Shape;2268;g5888218f39_50_18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9" name="Google Shape;2269;g5888218f39_50_18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79" name="Shape 2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0" name="Google Shape;2280;g5888218f39_50_17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1" name="Google Shape;2281;g5888218f39_50_17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96" name="Shape 2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7" name="Google Shape;2297;g5888218f39_54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8" name="Google Shape;2298;g5888218f39_54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TODO add figure that shows comparison of methods</a:t>
            </a:r>
            <a:endParaRPr/>
          </a:p>
        </p:txBody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04" name="Shape 2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5" name="Google Shape;2305;g5888218f39_50_20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6" name="Google Shape;2306;g5888218f39_50_20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28" name="Shape 2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9" name="Google Shape;2329;g5a63e22cde_1_5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0" name="Google Shape;2330;g5a63e22cde_1_5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38" name="Shape 2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9" name="Google Shape;2339;g56add75db5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0" name="Google Shape;2340;g56add75db5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Task-specific modifications: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de"/>
              <a:t>Feature extraction often requires many modifications, e.g. a separate model on top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de"/>
              <a:t>Adapters only a few task-specific modules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de"/>
              <a:t>Fine-tuning adds only a few extra parameters on top</a:t>
            </a:r>
            <a:endParaRPr/>
          </a:p>
        </p:txBody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65" name="Shape 2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6" name="Google Shape;2366;g5a24b37ba6_3_7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7" name="Google Shape;2367;g5a24b37ba6_3_7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Training time is typically a function of the number of parameters that need to be trained from scratch</a:t>
            </a:r>
            <a:endParaRPr/>
          </a:p>
        </p:txBody>
      </p:sp>
    </p:spTree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78" name="Shape 2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9" name="Google Shape;2379;g5a63e22cde_1_5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0" name="Google Shape;2380;g5a63e22cde_1_5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86" name="Shape 2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7" name="Google Shape;2387;g5a24b37ba6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8" name="Google Shape;2388;g5a24b37ba6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96" name="Shape 2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7" name="Google Shape;2397;g5888218f39_50_9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8" name="Google Shape;2398;g5888218f39_50_9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56add7608c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56add7608c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05" name="Shape 2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6" name="Google Shape;2406;g5a24b37ba6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7" name="Google Shape;2407;g5a24b37ba6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Summary from https://dawn.cs.stanford.edu/2019/03/22/glue/:</a:t>
            </a:r>
            <a:endParaRPr/>
          </a:p>
        </p:txBody>
      </p:sp>
    </p:spTree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12" name="Shape 2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3" name="Google Shape;2413;g5888218f39_50_13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4" name="Google Shape;2414;g5888218f39_50_13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21" name="Shape 2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2" name="Google Shape;2422;g5888218f39_50_23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3" name="Google Shape;2423;g5888218f39_50_23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31" name="Shape 2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2" name="Google Shape;2432;g5888218f39_50_23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3" name="Google Shape;2433;g5888218f39_50_23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45" name="Shape 2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6" name="Google Shape;2446;g5888218f39_50_23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7" name="Google Shape;2447;g5888218f39_50_23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54" name="Shape 2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5" name="Google Shape;2455;g5888218f39_50_22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6" name="Google Shape;2456;g5888218f39_50_22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65" name="Shape 2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6" name="Google Shape;2466;g5888218f39_50_24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7" name="Google Shape;2467;g5888218f39_50_24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75" name="Shape 2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6" name="Google Shape;2476;g5888218f39_50_12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7" name="Google Shape;2477;g5888218f39_50_12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96" name="Shape 2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7" name="Google Shape;2497;g5888218f39_50_1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8" name="Google Shape;2498;g5888218f39_50_1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15" name="Shape 2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6" name="Google Shape;2516;g5882add69e_5_6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7" name="Google Shape;2517;g5882add69e_5_6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5888218f39_1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5888218f39_1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22" name="Shape 2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3" name="Google Shape;2523;g5888218f39_50_10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4" name="Google Shape;2524;g5888218f39_50_10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48" name="Shape 2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9" name="Google Shape;2549;g5888218f39_50_9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0" name="Google Shape;2550;g5888218f39_50_9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80" name="Shape 2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1" name="Google Shape;2581;g5888218f39_54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2" name="Google Shape;2582;g5888218f39_54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TODO add figure that shows comparison of methods</a:t>
            </a:r>
            <a:endParaRPr/>
          </a:p>
        </p:txBody>
      </p:sp>
    </p:spTree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88" name="Shape 2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9" name="Google Shape;2589;g5888218f39_41_3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0" name="Google Shape;2590;g5888218f39_41_3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06" name="Shape 2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7" name="Google Shape;2607;g5888218f39_41_5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8" name="Google Shape;2608;g5888218f39_41_5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18" name="Shape 2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9" name="Google Shape;2619;g5a9f905b60_0_2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0" name="Google Shape;2620;g5a9f905b60_0_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Introduction (15 mins)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Pretraining (35 mins)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What do the representations capture (30 mins)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Break (15 mins)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Adaptation (30 mins)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Downstream applications (40 mins)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Open problems and directions (20 mins)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g569f436ced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9" name="Google Shape;2649;g569f436ced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55" name="Shape 2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6" name="Google Shape;2656;g5888218f39_11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7" name="Google Shape;2657;g5888218f39_11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62" name="Shape 2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3" name="Google Shape;2663;g512941aa9e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4" name="Google Shape;2664;g512941aa9e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74" name="Shape 2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5" name="Google Shape;2675;g512941aa9e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6" name="Google Shape;2676;g512941aa9e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5a24b37ba6_3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5a24b37ba6_3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85" name="Shape 2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6" name="Google Shape;2686;g512941aa9e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7" name="Google Shape;2687;g512941aa9e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93" name="Shape 2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4" name="Google Shape;2694;g5888218f39_11_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5" name="Google Shape;2695;g5888218f39_11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13" name="Shape 2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4" name="Google Shape;2714;g5888218f39_11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5" name="Google Shape;2715;g5888218f39_11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30" name="Shape 2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1" name="Google Shape;2731;g512941aa9e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2" name="Google Shape;2732;g512941aa9e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38" name="Shape 2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9" name="Google Shape;2739;g5888218f39_11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0" name="Google Shape;2740;g5888218f39_11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56" name="Shape 2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7" name="Google Shape;2757;g5888218f39_11_2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8" name="Google Shape;2758;g5888218f39_11_2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72" name="Shape 2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3" name="Google Shape;2773;g5888218f39_41_3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4" name="Google Shape;2774;g5888218f39_41_3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91" name="Shape 2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2" name="Google Shape;2792;g5888218f39_6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3" name="Google Shape;2793;g5888218f39_6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5" name="Google Shape;2805;g512941aa9e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6" name="Google Shape;2806;g512941aa9e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12" name="Shape 2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3" name="Google Shape;2813;g5888218f39_41_4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4" name="Google Shape;2814;g5888218f39_41_4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5882add69e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5882add69e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5a8fba10ed_1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5a8fba10ed_1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22" name="Shape 2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3" name="Google Shape;2823;g5888218f39_41_4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4" name="Google Shape;2824;g5888218f39_41_4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g5888218f39_41_4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1" name="Google Shape;2841;g5888218f39_41_4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g5888218f39_41_5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4" name="Google Shape;2864;g5888218f39_41_5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g5a9f905b60_0_2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6" name="Google Shape;2876;g5a9f905b60_0_2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Introduction (15 mins)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Pretraining (35 mins)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What do the representations capture (30 mins)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Break (15 mins)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Adaptation (30 mins)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Downstream applications (40 mins)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Open problems and directions (20 mins)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03" name="Shape 2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4" name="Google Shape;2904;g569f436ced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5" name="Google Shape;2905;g569f436ced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11" name="Shape 2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2" name="Google Shape;2912;g5882add69e_5_6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3" name="Google Shape;2913;g5882add69e_5_6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g5a24b37ba6_1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2" name="Google Shape;2922;g5a24b37ba6_1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g5882add69e_5_7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9" name="Google Shape;2929;g5882add69e_5_7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34" name="Shape 2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5" name="Google Shape;2935;g5882add69e_5_7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6" name="Google Shape;2936;g5882add69e_5_7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41" name="Shape 2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2" name="Google Shape;2942;g5882add69e_5_6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3" name="Google Shape;2943;g5882add69e_5_6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5a9f905b60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5a9f905b60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48" name="Shape 2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9" name="Google Shape;2949;g5888218f39_64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0" name="Google Shape;2950;g5888218f39_64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g5888218f39_16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2" name="Google Shape;2962;g5888218f39_16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67" name="Shape 2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8" name="Google Shape;2968;g5888218f39_11_2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9" name="Google Shape;2969;g5888218f39_11_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Grounding from wikipedia, grounding from video, multi-modal</a:t>
            </a:r>
            <a:endParaRPr/>
          </a:p>
        </p:txBody>
      </p:sp>
    </p:spTree>
  </p:cSld>
  <p:clrMapOvr>
    <a:masterClrMapping/>
  </p:clrMapOvr>
</p:notes>
</file>

<file path=ppt/notesSlides/notesSlide2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74" name="Shape 2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5" name="Google Shape;2975;g5882add69e_5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6" name="Google Shape;2976;g5882add69e_5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g5882add69e_5_6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3" name="Google Shape;2983;g5882add69e_5_6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u="sng">
                <a:solidFill>
                  <a:schemeClr val="hlink"/>
                </a:solidFill>
                <a:hlinkClick r:id="rId2"/>
              </a:rPr>
              <a:t>https://arxiv.org/abs/1809.10736</a:t>
            </a:r>
            <a:endParaRPr/>
          </a:p>
        </p:txBody>
      </p:sp>
    </p:spTree>
  </p:cSld>
  <p:clrMapOvr>
    <a:masterClrMapping/>
  </p:clrMapOvr>
</p:notes>
</file>

<file path=ppt/notesSlides/notesSlide2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88" name="Shape 2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9" name="Google Shape;2989;g5a08ef62bd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0" name="Google Shape;2990;g5a08ef62bd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Ref: </a:t>
            </a:r>
            <a:r>
              <a:rPr lang="de" u="sng">
                <a:solidFill>
                  <a:schemeClr val="hlink"/>
                </a:solidFill>
                <a:hlinkClick r:id="rId2"/>
              </a:rPr>
              <a:t>https://arxiv.org/abs/1901.11373</a:t>
            </a:r>
            <a:r>
              <a:rPr lang="de"/>
              <a:t> Yogatama </a:t>
            </a:r>
            <a:r>
              <a:rPr lang="de"/>
              <a:t>et al.</a:t>
            </a:r>
            <a:r>
              <a:rPr lang="de"/>
              <a:t>, 2019</a:t>
            </a:r>
            <a:endParaRPr/>
          </a:p>
        </p:txBody>
      </p:sp>
    </p:spTree>
  </p:cSld>
  <p:clrMapOvr>
    <a:masterClrMapping/>
  </p:clrMapOvr>
</p:notes>
</file>

<file path=ppt/notesSlides/notesSlide2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95" name="Shape 2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6" name="Google Shape;2996;g5a24b37ba6_1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7" name="Google Shape;2997;g5a24b37ba6_1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g5a24b37ba6_1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4" name="Google Shape;3004;g5a24b37ba6_1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09" name="Shape 3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0" name="Google Shape;3010;g5888218f39_64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1" name="Google Shape;3011;g5888218f39_64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22" name="Shape 3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3" name="Google Shape;3023;g5888218f39_16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4" name="Google Shape;3024;g5888218f39_16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u="sng">
                <a:solidFill>
                  <a:schemeClr val="hlink"/>
                </a:solidFill>
                <a:hlinkClick r:id="rId2"/>
              </a:rPr>
              <a:t>https://arxiv.org/abs/1809.10736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569f436ced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569f436ced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31" name="Shape 3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2" name="Google Shape;3032;g5a8fba10ed_1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3" name="Google Shape;3033;g5a8fba10ed_1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37" name="Shape 3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8" name="Google Shape;3038;g5a63e22cde_1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9" name="Google Shape;3039;g5a63e22cde_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47" name="Shape 3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8" name="Google Shape;3048;g5a24b37ba6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9" name="Google Shape;3049;g5a24b37ba6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g5888218f39_1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8" name="Google Shape;3058;g5888218f39_1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g5888218f39_1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5" name="Google Shape;3065;g5888218f39_1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Sources for parameter numbers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ELMo: </a:t>
            </a:r>
            <a:r>
              <a:rPr lang="de" u="sng">
                <a:solidFill>
                  <a:schemeClr val="hlink"/>
                </a:solidFill>
                <a:hlinkClick r:id="rId2"/>
              </a:rPr>
              <a:t>https://allennlp.org/elmo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BERT: </a:t>
            </a:r>
            <a:r>
              <a:rPr lang="de" u="sng">
                <a:solidFill>
                  <a:schemeClr val="hlink"/>
                </a:solidFill>
                <a:hlinkClick r:id="rId3"/>
              </a:rPr>
              <a:t>https://www.lyrn.ai/2018/11/07/explained-bert-state-of-the-art-language-model-for-nlp/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GPT-2: </a:t>
            </a:r>
            <a:r>
              <a:rPr lang="de" u="sng">
                <a:solidFill>
                  <a:schemeClr val="hlink"/>
                </a:solidFill>
                <a:hlinkClick r:id="rId4"/>
              </a:rPr>
              <a:t>https://openai.com/blog/better-language-models/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ULMFiT: same as AWD-LSTM LM</a:t>
            </a:r>
            <a:endParaRPr/>
          </a:p>
        </p:txBody>
      </p:sp>
    </p:spTree>
  </p:cSld>
  <p:clrMapOvr>
    <a:masterClrMapping/>
  </p:clrMapOvr>
</p:notes>
</file>

<file path=ppt/notesSlides/notesSlide2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70" name="Shape 3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1" name="Google Shape;3071;g5888218f39_37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2" name="Google Shape;3072;g5888218f39_37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83" name="Shape 3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4" name="Google Shape;3084;g5a8fba10ed_1_2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5" name="Google Shape;3085;g5a8fba10ed_1_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95" name="Shape 3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6" name="Google Shape;3096;g5888218f39_1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7" name="Google Shape;3097;g5888218f39_1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06" name="Shape 3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7" name="Google Shape;3107;g5a8fba10ed_1_2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8" name="Google Shape;3108;g5a8fba10ed_1_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18" name="Shape 3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9" name="Google Shape;3119;g5882add69e_5_3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0" name="Google Shape;3120;g5882add69e_5_3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5888218f39_1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5888218f39_1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27" name="Shape 3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8" name="Google Shape;3128;g5882add69e_5_3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9" name="Google Shape;3129;g5882add69e_5_3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36" name="Shape 3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7" name="Google Shape;3137;g5888218f39_50_2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8" name="Google Shape;3138;g5888218f39_50_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43" name="Shape 3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4" name="Google Shape;3144;g5888218f39_5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5" name="Google Shape;3145;g5888218f39_5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de" sz="1800">
                <a:solidFill>
                  <a:srgbClr val="0B5394"/>
                </a:solidFill>
                <a:latin typeface="Roboto"/>
                <a:ea typeface="Roboto"/>
                <a:cs typeface="Roboto"/>
                <a:sym typeface="Roboto"/>
              </a:rPr>
              <a:t>Overall: </a:t>
            </a:r>
            <a:r>
              <a:rPr lang="de" sz="1800">
                <a:solidFill>
                  <a:srgbClr val="0B5394"/>
                </a:solidFill>
                <a:latin typeface="Roboto"/>
                <a:ea typeface="Roboto"/>
                <a:cs typeface="Roboto"/>
                <a:sym typeface="Roboto"/>
              </a:rPr>
              <a:t>Similar trends to models trained on images. Inspiration</a:t>
            </a:r>
            <a:endParaRPr sz="1800">
              <a:solidFill>
                <a:srgbClr val="0B539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2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52" name="Shape 3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3" name="Google Shape;3153;g5888218f39_50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4" name="Google Shape;3154;g5888218f39_50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63" name="Shape 3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4" name="Google Shape;3164;g5888218f39_50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5" name="Google Shape;3165;g5888218f39_50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TODO: Karpathy </a:t>
            </a:r>
            <a:r>
              <a:rPr lang="de"/>
              <a:t>et al.</a:t>
            </a:r>
            <a:r>
              <a:rPr lang="de"/>
              <a:t>, CNN?</a:t>
            </a:r>
            <a:endParaRPr/>
          </a:p>
        </p:txBody>
      </p:sp>
    </p:spTree>
  </p:cSld>
  <p:clrMapOvr>
    <a:masterClrMapping/>
  </p:clrMapOvr>
</p:notes>
</file>

<file path=ppt/notesSlides/notesSlide2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g5888218f39_61_4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8" name="Google Shape;3178;g5888218f39_61_4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Psycholinguistic work - Tal Linzen??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Not hard and fast boundaries, but one way to categorize</a:t>
            </a:r>
            <a:endParaRPr/>
          </a:p>
        </p:txBody>
      </p:sp>
    </p:spTree>
  </p:cSld>
  <p:clrMapOvr>
    <a:masterClrMapping/>
  </p:clrMapOvr>
</p:notes>
</file>

<file path=ppt/notesSlides/notesSlide2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95" name="Shape 3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6" name="Google Shape;3196;g5888218f39_50_2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7" name="Google Shape;3197;g5888218f39_50_2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6" name="Google Shape;3206;g5888218f39_50_2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7" name="Google Shape;3207;g5888218f39_50_2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13" name="Shape 3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4" name="Google Shape;3214;g5888218f39_89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5" name="Google Shape;3215;g5888218f39_89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TODO: more details!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5888218f39_87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5888218f39_87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5888218f39_46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5888218f39_46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5888218f39_3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g5888218f39_3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5888218f39_3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Google Shape;555;g5888218f39_3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5888218f39_37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5888218f39_37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5888218f39_37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2" name="Google Shape;582;g5888218f39_37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58bdd596a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58bdd596a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5888218f39_3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5888218f39_3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5888218f39_3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Google Shape;597;g5888218f39_3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5888218f39_37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8" name="Google Shape;608;g5888218f39_37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5882add69e_5_4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0" name="Google Shape;620;g5882add69e_5_4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5888218f39_37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5888218f39_37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g5888218f39_46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0" name="Google Shape;640;g5888218f39_46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56add7608c_1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56add7608c_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5a8fba10ed_1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7" name="Google Shape;657;g5a8fba10ed_1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g5a8fba10ed_1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8" name="Google Shape;668;g5a8fba10ed_1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g5a8fba10ed_1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1" name="Google Shape;681;g5a8fba10ed_1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56add7608c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56add7608c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g5a8fba10ed_1_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1" name="Google Shape;691;g5a8fba10ed_1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g5a8fba10ed_1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3" name="Google Shape;703;g5a8fba10ed_1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g5a8fba10ed_1_2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7" name="Google Shape;717;g5a8fba10ed_1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g5a8fba10ed_1_2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7" name="Google Shape;727;g5a8fba10ed_1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g5a8fba10ed_1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8" name="Google Shape;738;g5a8fba10ed_1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5888218f39_1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" name="Google Shape;748;g5888218f39_1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g5888218f39_1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8" name="Google Shape;758;g5888218f39_1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g5888218f39_1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7" name="Google Shape;767;g5888218f39_1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g5888218f39_46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6" name="Google Shape;776;g5888218f39_46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g5a8fba10ed_1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3" name="Google Shape;783;g5a8fba10ed_1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5888218f39_16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5888218f39_16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g5888218f39_36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0" name="Google Shape;790;g5888218f39_36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g5a8fba10ed_1_2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6" name="Google Shape;796;g5a8fba10ed_1_2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g5888218f39_1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4" name="Google Shape;804;g5888218f39_1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g5888218f39_1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2" name="Google Shape;812;g5888218f39_1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8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g5888218f39_36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0" name="Google Shape;820;g5888218f39_36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4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g5888218f39_1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6" name="Google Shape;826;g5888218f39_1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g5a08ef62bd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4" name="Google Shape;834;g5a08ef62bd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g5888218f39_1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3" name="Google Shape;843;g5888218f39_1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9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g5888218f39_36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1" name="Google Shape;851;g5888218f39_36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5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g5882add69e_5_4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7" name="Google Shape;857;g5882add69e_5_4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5a63e22cde_9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5a63e22cde_9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g5882add69e_5_4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5" name="Google Shape;865;g5882add69e_5_4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g5888218f39_36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3" name="Google Shape;873;g5888218f39_3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9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g5888218f39_11_2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1" name="Google Shape;881;g5888218f39_11_2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First libraries to include these developments: tensor2tensor/fairseq are great and sota but also large and with a rather steep learning curve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8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g5888218f39_54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0" name="Google Shape;890;g5888218f39_54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Pick your side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g5888218f39_11_2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4" name="Google Shape;904;g5888218f39_11_2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9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g5882add69e_6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1" name="Google Shape;921;g5882add69e_6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g5888218f39_4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0" name="Google Shape;940;g5888218f39_4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g5882add69e_6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9" name="Google Shape;959;g5882add69e_6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7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Google Shape;978;g5882add69e_6_3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9" name="Google Shape;979;g5882add69e_6_3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7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g5882add69e_6_6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9" name="Google Shape;999;g5882add69e_6_6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5a63e22cde_1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5a63e22cde_1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2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Google Shape;1023;g5888218f39_54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4" name="Google Shape;1024;g5888218f39_54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First libraries to include these developments: tensor2tensor/fairseq are great and sota but also large and with a rather steep learning curve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g5888218f39_41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2" name="Google Shape;1032;g5888218f39_41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g5a9f905b60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5" name="Google Shape;1045;g5a9f905b60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3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074;g569f436ced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5" name="Google Shape;1075;g569f436ced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Google Shape;1082;g5888218f39_5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3" name="Google Shape;1083;g5888218f39_5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Level of abstraction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RepEval</a:t>
            </a:r>
            <a:r>
              <a:rPr lang="de" sz="1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de" sz="1400" u="sng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  <a:hlinkClick r:id="rId2"/>
              </a:rPr>
              <a:t>2016</a:t>
            </a:r>
            <a:r>
              <a:rPr lang="de" sz="1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 </a:t>
            </a:r>
            <a:r>
              <a:rPr lang="de" sz="1400" u="sng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2017</a:t>
            </a:r>
            <a:r>
              <a:rPr lang="de" sz="1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 </a:t>
            </a:r>
            <a:r>
              <a:rPr lang="de" sz="1400" u="sng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2019</a:t>
            </a:r>
            <a:endParaRPr sz="14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g5888218f39_50_24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6" name="Google Shape;1096;g5888218f39_50_24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0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Google Shape;1111;g5888218f39_5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2" name="Google Shape;1112;g5888218f39_5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4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" name="Google Shape;1125;g5888218f39_5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6" name="Google Shape;1126;g5888218f39_5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de"/>
              <a:t>SNE: Stochastic Neighbor Embedding (Hinton &amp; Roweis, 02). 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de"/>
              <a:t>t = technique?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de"/>
              <a:t>visualizes high-dimensional data by giving each datapoint a location in a two or three-dimensional map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de"/>
              <a:t>high-dimensional data that lie on several different, but related, low-dimensional manifolds, 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de"/>
              <a:t>Goes back to Elman 1989,90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de"/>
              <a:t>Also see: </a:t>
            </a:r>
            <a:r>
              <a:rPr lang="de" u="sng">
                <a:solidFill>
                  <a:schemeClr val="hlink"/>
                </a:solidFill>
                <a:hlinkClick r:id="rId2"/>
              </a:rPr>
              <a:t>https://distill.pub/2016/misread-tsne/</a:t>
            </a:r>
            <a:r>
              <a:rPr lang="de"/>
              <a:t> 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9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g5888218f39_5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1" name="Google Shape;1141;g5888218f39_5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/>
              <a:t>( K ́ad ́ar  et  al., 2017;  Qian  et  al.,  2016a)  and speech  (Wu  and  King,  2016;  Nagamine  et  al., 2015;  Wang  et  al.,  </a:t>
            </a:r>
            <a:r>
              <a:rPr lang="de"/>
              <a:t>2017b</a:t>
            </a:r>
            <a:r>
              <a:rPr lang="de"/>
              <a:t>).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Interpretable deepmind </a:t>
            </a:r>
            <a:r>
              <a:rPr lang="de" sz="105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- </a:t>
            </a:r>
            <a:r>
              <a:rPr lang="de" u="sng">
                <a:solidFill>
                  <a:schemeClr val="hlink"/>
                </a:solidFill>
                <a:hlinkClick r:id="rId2"/>
              </a:rPr>
              <a:t>https://deepmind.com/blog/understanding-deep-learning-through-neuron-deletion/</a:t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4" name="Shape 1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5" name="Google Shape;1155;g5888218f39_5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6" name="Google Shape;1156;g5888218f39_5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/>
              <a:t>scalar mixing weights tell us which layers, in combination, are most relevant when a probing classifier has access to the whole BERT model.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52b18e2f08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52b18e2f08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Introduction (15 mins)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Pretraining (40 mins)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>
                <a:solidFill>
                  <a:schemeClr val="dk1"/>
                </a:solidFill>
              </a:rPr>
              <a:t>Hands-on code</a:t>
            </a:r>
            <a:r>
              <a:rPr lang="de">
                <a:solidFill>
                  <a:schemeClr val="dk1"/>
                </a:solidFill>
              </a:rPr>
              <a:t> (15 mins)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Break (15 mins)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>
                <a:solidFill>
                  <a:schemeClr val="dk1"/>
                </a:solidFill>
              </a:rPr>
              <a:t>What do the representations capture (30 mins)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Adaptation (40 mins)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Downstream applications (20 mins)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Open problems and directions (20 mins)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7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g5888218f39_5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9" name="Google Shape;1169;g5888218f39_5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Attention is not explanation: </a:t>
            </a:r>
            <a:r>
              <a:rPr lang="de" u="sng">
                <a:solidFill>
                  <a:schemeClr val="hlink"/>
                </a:solidFill>
                <a:hlinkClick r:id="rId2"/>
              </a:rPr>
              <a:t>https://arxiv.org/pdf/1902.10186.pdf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Limitations? </a:t>
            </a:r>
            <a:r>
              <a:rPr lang="de" u="sng">
                <a:solidFill>
                  <a:schemeClr val="hlink"/>
                </a:solidFill>
                <a:hlinkClick r:id="rId3"/>
              </a:rPr>
              <a:t>https://medium.com/@yuvalpinter/attention-is-not-not-explanation-dbc25b534017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0" name="Shape 1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1" name="Google Shape;1181;g5888218f39_82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2" name="Google Shape;1182;g5888218f39_82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g5888218f39_92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3" name="Google Shape;1203;g5888218f39_92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2" name="Shape 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3" name="Google Shape;1223;g5888218f39_5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4" name="Google Shape;1224;g5888218f39_5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2" name="Shape 1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3" name="Google Shape;1243;g5888218f39_5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4" name="Google Shape;1244;g5888218f39_5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2" name="Shape 1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3" name="Google Shape;1253;g5888218f39_5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4" name="Google Shape;1254;g5888218f39_5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Also Goldberg:19</a:t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5" name="Shape 1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6" name="Google Shape;1276;g5888218f39_89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7" name="Google Shape;1277;g5888218f39_89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8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g5888218f39_92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0" name="Google Shape;1290;g5888218f39_92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2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Google Shape;1303;g5888218f39_5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4" name="Google Shape;1304;g5888218f39_5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However, patterns are not very clear; sometimes opposite trends show (Zhang </a:t>
            </a:r>
            <a:r>
              <a:rPr lang="de"/>
              <a:t>et al.</a:t>
            </a:r>
            <a:r>
              <a:rPr lang="de"/>
              <a:t>, 2018).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(larger context—receptive field as in CNNs)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Explain figures in detail.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4" name="Shape 1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5" name="Google Shape;1315;g5888218f39_5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6" name="Google Shape;1316;g5888218f39_5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569f436ced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569f436ced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3" name="Shape 1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4" name="Google Shape;1324;g5888218f39_50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5" name="Google Shape;1325;g5888218f39_5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3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Google Shape;1334;g5888218f39_82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5" name="Google Shape;1335;g5888218f39_82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4" name="Shape 1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5" name="Google Shape;1345;g5888218f39_50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6" name="Google Shape;1346;g5888218f39_5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rgbClr val="0B5394"/>
                </a:solidFill>
                <a:latin typeface="Roboto"/>
                <a:ea typeface="Roboto"/>
                <a:cs typeface="Roboto"/>
                <a:sym typeface="Roboto"/>
              </a:rPr>
              <a:t>E.g. Erase entire words to find important words in a sentiment analysis task.</a:t>
            </a:r>
            <a:endParaRPr sz="1800">
              <a:solidFill>
                <a:srgbClr val="0B5394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❏"/>
            </a:pPr>
            <a:r>
              <a:rPr lang="de"/>
              <a:t>Feng   et   al.,   2018;  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❏"/>
            </a:pPr>
            <a:r>
              <a:rPr lang="de"/>
              <a:t>Khandelwal   et   al.,   2018;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❏"/>
            </a:pPr>
            <a:r>
              <a:rPr lang="de"/>
              <a:t>Bau   et   al.,   2018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Limitations: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>
                <a:solidFill>
                  <a:schemeClr val="dk1"/>
                </a:solidFill>
              </a:rPr>
              <a:t>Resource heavy! Task-specific models. Not pretraining!</a:t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6" name="Shape 1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7" name="Google Shape;1357;g5888218f39_61_6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8" name="Google Shape;1358;g5888218f39_61_6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3" name="Shape 1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4" name="Google Shape;1374;g5888218f39_82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5" name="Google Shape;1375;g5888218f39_82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1" name="Shape 1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" name="Google Shape;1382;g5888218f39_61_5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3" name="Google Shape;1383;g5888218f39_61_5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3" name="Shape 1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4" name="Google Shape;1394;g5888218f39_61_6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5" name="Google Shape;1395;g5888218f39_61_6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0" name="Shape 1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1" name="Google Shape;1401;g569f436ced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2" name="Google Shape;1402;g569f436ced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8" name="Shape 1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9" name="Google Shape;1409;g5a9f905b60_0_1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0" name="Google Shape;1410;g5a9f905b60_0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Introduction (15 mins)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Pretraining (35 mins)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What do the representations capture (30 mins)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Break (15 mins)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Adaptation (30 mins)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Downstream applications (40 mins)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Open problems and directions (20 mins)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7" name="Shape 1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8" name="Google Shape;1438;g569f436ced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9" name="Google Shape;1439;g569f436ced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TODO Maybe add a background image here? Of an animal adapting?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7" name="Google Shape;47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8" name="Google Shape;48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7" name="Google Shape;57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8" name="Google Shape;58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1" name="Google Shape;6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4" name="Google Shape;64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❏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❏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❏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❏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❏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❏"/>
              <a:defRPr/>
            </a:lvl9pPr>
          </a:lstStyle>
          <a:p/>
        </p:txBody>
      </p:sp>
      <p:sp>
        <p:nvSpPr>
          <p:cNvPr id="65" name="Google Shape;65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7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8" name="Google Shape;68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9" name="Google Shape;69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0" name="Google Shape;70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8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3" name="Google Shape;73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6" name="Google Shape;76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7" name="Google Shape;77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80" name="Google Shape;80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2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4" name="Google Shape;84;p2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5" name="Google Shape;85;p2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6" name="Google Shape;86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Alternate">
  <p:cSld name="CAPTION_ONLY">
    <p:bg>
      <p:bgPr>
        <a:noFill/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89" name="Google Shape;89;p22"/>
          <p:cNvSpPr txBox="1"/>
          <p:nvPr/>
        </p:nvSpPr>
        <p:spPr>
          <a:xfrm>
            <a:off x="0" y="0"/>
            <a:ext cx="9144000" cy="636000"/>
          </a:xfrm>
          <a:prstGeom prst="rect">
            <a:avLst/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90" name="Google Shape;90;p22"/>
          <p:cNvSpPr txBox="1"/>
          <p:nvPr>
            <p:ph idx="1" type="body"/>
          </p:nvPr>
        </p:nvSpPr>
        <p:spPr>
          <a:xfrm>
            <a:off x="0" y="15450"/>
            <a:ext cx="9144000" cy="605100"/>
          </a:xfrm>
          <a:prstGeom prst="rect">
            <a:avLst/>
          </a:prstGeom>
          <a:solidFill>
            <a:srgbClr val="1C4587"/>
          </a:solidFill>
        </p:spPr>
        <p:txBody>
          <a:bodyPr anchorCtr="0" anchor="ctr" bIns="91425" lIns="91425" spcFirstLastPara="1" rIns="91425" wrap="square" tIns="91425"/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</a:lstStyle>
          <a:p/>
        </p:txBody>
      </p:sp>
      <p:sp>
        <p:nvSpPr>
          <p:cNvPr id="91" name="Google Shape;91;p22"/>
          <p:cNvSpPr txBox="1"/>
          <p:nvPr>
            <p:ph idx="2" type="body"/>
          </p:nvPr>
        </p:nvSpPr>
        <p:spPr>
          <a:xfrm>
            <a:off x="454925" y="864350"/>
            <a:ext cx="8234100" cy="4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800"/>
              <a:buChar char="●"/>
              <a:defRPr>
                <a:solidFill>
                  <a:srgbClr val="1C4587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rgbClr val="1C4587"/>
              </a:buClr>
              <a:buSzPts val="1400"/>
              <a:buChar char="○"/>
              <a:defRPr>
                <a:solidFill>
                  <a:srgbClr val="1C4587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rgbClr val="1C4587"/>
              </a:buClr>
              <a:buSzPts val="1400"/>
              <a:buChar char="■"/>
              <a:defRPr>
                <a:solidFill>
                  <a:srgbClr val="1C4587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rgbClr val="1C4587"/>
              </a:buClr>
              <a:buSzPts val="1400"/>
              <a:buChar char="●"/>
              <a:defRPr>
                <a:solidFill>
                  <a:srgbClr val="1C4587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rgbClr val="1C4587"/>
              </a:buClr>
              <a:buSzPts val="1400"/>
              <a:buChar char="○"/>
              <a:defRPr>
                <a:solidFill>
                  <a:srgbClr val="1C4587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rgbClr val="1C4587"/>
              </a:buClr>
              <a:buSzPts val="1400"/>
              <a:buChar char="■"/>
              <a:defRPr>
                <a:solidFill>
                  <a:srgbClr val="1C4587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rgbClr val="1C4587"/>
              </a:buClr>
              <a:buSzPts val="1400"/>
              <a:buChar char="●"/>
              <a:defRPr>
                <a:solidFill>
                  <a:srgbClr val="1C4587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rgbClr val="1C4587"/>
              </a:buClr>
              <a:buSzPts val="1400"/>
              <a:buChar char="○"/>
              <a:defRPr>
                <a:solidFill>
                  <a:srgbClr val="1C4587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rgbClr val="1C4587"/>
              </a:buClr>
              <a:buSzPts val="1400"/>
              <a:buChar char="■"/>
              <a:defRPr>
                <a:solidFill>
                  <a:srgbClr val="1C4587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4" name="Google Shape;94;p2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" name="Google Shape;95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4" name="Google Shape;104;p2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05" name="Google Shape;105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08" name="Google Shape;108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8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1" name="Google Shape;111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2" name="Google Shape;112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9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5" name="Google Shape;115;p29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16" name="Google Shape;116;p29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17" name="Google Shape;117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0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0" name="Google Shape;120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1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31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4" name="Google Shape;124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2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7" name="Google Shape;127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❏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❏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❏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❏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❏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❏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33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33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31" name="Google Shape;131;p33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32" name="Google Shape;132;p33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" name="Google Shape;133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Alternate">
  <p:cSld name="CAPTION_ONLY">
    <p:bg>
      <p:bgPr>
        <a:noFill/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136" name="Google Shape;136;p34"/>
          <p:cNvSpPr txBox="1"/>
          <p:nvPr>
            <p:ph idx="1" type="body"/>
          </p:nvPr>
        </p:nvSpPr>
        <p:spPr>
          <a:xfrm>
            <a:off x="470100" y="1016000"/>
            <a:ext cx="7900500" cy="371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Char char="❏"/>
              <a:defRPr>
                <a:solidFill>
                  <a:srgbClr val="0B5394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rgbClr val="0B5394"/>
              </a:buClr>
              <a:buSzPts val="1400"/>
              <a:buChar char="❏"/>
              <a:defRPr>
                <a:solidFill>
                  <a:srgbClr val="0B5394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rgbClr val="0B5394"/>
              </a:buClr>
              <a:buSzPts val="1400"/>
              <a:buChar char="❏"/>
              <a:defRPr>
                <a:solidFill>
                  <a:srgbClr val="0B5394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rgbClr val="0B5394"/>
              </a:buClr>
              <a:buSzPts val="1400"/>
              <a:buChar char="❏"/>
              <a:defRPr>
                <a:solidFill>
                  <a:srgbClr val="0B5394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rgbClr val="0B5394"/>
              </a:buClr>
              <a:buSzPts val="1400"/>
              <a:buChar char="❏"/>
              <a:defRPr>
                <a:solidFill>
                  <a:srgbClr val="0B5394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rgbClr val="0B5394"/>
              </a:buClr>
              <a:buSzPts val="1400"/>
              <a:buChar char="❏"/>
              <a:defRPr>
                <a:solidFill>
                  <a:srgbClr val="0B5394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rgbClr val="0B5394"/>
              </a:buClr>
              <a:buSzPts val="1400"/>
              <a:buChar char="❏"/>
              <a:defRPr>
                <a:solidFill>
                  <a:srgbClr val="0B5394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rgbClr val="0B5394"/>
              </a:buClr>
              <a:buSzPts val="1400"/>
              <a:buChar char="❏"/>
              <a:defRPr>
                <a:solidFill>
                  <a:srgbClr val="0B5394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rgbClr val="0B5394"/>
              </a:buClr>
              <a:buSzPts val="1400"/>
              <a:buChar char="❏"/>
              <a:defRPr>
                <a:solidFill>
                  <a:srgbClr val="0B5394"/>
                </a:solidFill>
              </a:defRPr>
            </a:lvl9pPr>
          </a:lstStyle>
          <a:p/>
        </p:txBody>
      </p:sp>
      <p:sp>
        <p:nvSpPr>
          <p:cNvPr id="137" name="Google Shape;137;p34"/>
          <p:cNvSpPr txBox="1"/>
          <p:nvPr>
            <p:ph type="title"/>
          </p:nvPr>
        </p:nvSpPr>
        <p:spPr>
          <a:xfrm>
            <a:off x="0" y="0"/>
            <a:ext cx="9144000" cy="599100"/>
          </a:xfrm>
          <a:prstGeom prst="rect">
            <a:avLst/>
          </a:prstGeom>
          <a:solidFill>
            <a:srgbClr val="1C4587"/>
          </a:solidFill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40" name="Google Shape;140;p3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41" name="Google Shape;141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Alternate">
  <p:cSld name="CAPTION_ONLY">
    <p:bg>
      <p:bgPr>
        <a:noFill/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43" name="Google Shape;43;p10"/>
          <p:cNvSpPr txBox="1"/>
          <p:nvPr/>
        </p:nvSpPr>
        <p:spPr>
          <a:xfrm>
            <a:off x="0" y="0"/>
            <a:ext cx="9144000" cy="636000"/>
          </a:xfrm>
          <a:prstGeom prst="rect">
            <a:avLst/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44" name="Google Shape;44;p10"/>
          <p:cNvSpPr txBox="1"/>
          <p:nvPr>
            <p:ph idx="1" type="body"/>
          </p:nvPr>
        </p:nvSpPr>
        <p:spPr>
          <a:xfrm>
            <a:off x="0" y="15450"/>
            <a:ext cx="9144000" cy="605100"/>
          </a:xfrm>
          <a:prstGeom prst="rect">
            <a:avLst/>
          </a:prstGeom>
          <a:solidFill>
            <a:srgbClr val="1C4587"/>
          </a:solidFill>
        </p:spPr>
        <p:txBody>
          <a:bodyPr anchorCtr="0" anchor="ctr" bIns="91425" lIns="91425" spcFirstLastPara="1" rIns="91425" wrap="square" tIns="91425"/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2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rgbClr val="1C4587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oboto"/>
              <a:buNone/>
              <a:defRPr sz="2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Char char="●"/>
              <a:defRPr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■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■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Roboto"/>
              <a:buChar char="■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rgbClr val="1C4587"/>
        </a:solid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oboto"/>
              <a:buNone/>
              <a:defRPr sz="2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Char char="●"/>
              <a:defRPr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■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■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Roboto"/>
              <a:buChar char="■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rgbClr val="1C4587"/>
        </a:solid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5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oboto"/>
              <a:buNone/>
              <a:defRPr sz="2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0" name="Google Shape;100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Char char="●"/>
              <a:defRPr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■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■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Roboto"/>
              <a:buChar char="■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01" name="Google Shape;101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0" Type="http://schemas.openxmlformats.org/officeDocument/2006/relationships/image" Target="../media/image31.jpg"/><Relationship Id="rId9" Type="http://schemas.openxmlformats.org/officeDocument/2006/relationships/image" Target="../media/image5.png"/><Relationship Id="rId5" Type="http://schemas.openxmlformats.org/officeDocument/2006/relationships/image" Target="../media/image9.png"/><Relationship Id="rId6" Type="http://schemas.openxmlformats.org/officeDocument/2006/relationships/image" Target="../media/image3.jpg"/><Relationship Id="rId7" Type="http://schemas.openxmlformats.org/officeDocument/2006/relationships/image" Target="../media/image4.jpg"/><Relationship Id="rId8" Type="http://schemas.openxmlformats.org/officeDocument/2006/relationships/image" Target="../media/image6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/Relationships>
</file>

<file path=ppt/slides/_rels/slide100.xml.rels><?xml version="1.0" encoding="UTF-8" standalone="yes"?><Relationships xmlns="http://schemas.openxmlformats.org/package/2006/relationships"><Relationship Id="rId11" Type="http://schemas.openxmlformats.org/officeDocument/2006/relationships/image" Target="../media/image122.png"/><Relationship Id="rId10" Type="http://schemas.openxmlformats.org/officeDocument/2006/relationships/image" Target="../media/image123.png"/><Relationship Id="rId13" Type="http://schemas.openxmlformats.org/officeDocument/2006/relationships/image" Target="../media/image124.png"/><Relationship Id="rId12" Type="http://schemas.openxmlformats.org/officeDocument/2006/relationships/image" Target="../media/image120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113.png"/><Relationship Id="rId4" Type="http://schemas.openxmlformats.org/officeDocument/2006/relationships/image" Target="../media/image114.png"/><Relationship Id="rId9" Type="http://schemas.openxmlformats.org/officeDocument/2006/relationships/image" Target="../media/image118.png"/><Relationship Id="rId14" Type="http://schemas.openxmlformats.org/officeDocument/2006/relationships/image" Target="../media/image125.png"/><Relationship Id="rId5" Type="http://schemas.openxmlformats.org/officeDocument/2006/relationships/image" Target="../media/image117.png"/><Relationship Id="rId6" Type="http://schemas.openxmlformats.org/officeDocument/2006/relationships/image" Target="../media/image115.png"/><Relationship Id="rId7" Type="http://schemas.openxmlformats.org/officeDocument/2006/relationships/image" Target="../media/image116.png"/><Relationship Id="rId8" Type="http://schemas.openxmlformats.org/officeDocument/2006/relationships/image" Target="../media/image119.png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1.xml"/><Relationship Id="rId3" Type="http://schemas.openxmlformats.org/officeDocument/2006/relationships/image" Target="../media/image182.png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2.xml"/><Relationship Id="rId3" Type="http://schemas.openxmlformats.org/officeDocument/2006/relationships/image" Target="../media/image130.png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3.xml"/><Relationship Id="rId3" Type="http://schemas.openxmlformats.org/officeDocument/2006/relationships/image" Target="../media/image113.png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4.xml"/><Relationship Id="rId3" Type="http://schemas.openxmlformats.org/officeDocument/2006/relationships/image" Target="../media/image114.png"/><Relationship Id="rId4" Type="http://schemas.openxmlformats.org/officeDocument/2006/relationships/image" Target="../media/image117.png"/><Relationship Id="rId5" Type="http://schemas.openxmlformats.org/officeDocument/2006/relationships/image" Target="../media/image115.png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5.xml"/><Relationship Id="rId3" Type="http://schemas.openxmlformats.org/officeDocument/2006/relationships/hyperlink" Target="https://arxiv.org/abs/1611.02683" TargetMode="External"/><Relationship Id="rId4" Type="http://schemas.openxmlformats.org/officeDocument/2006/relationships/hyperlink" Target="https://arxiv.org/abs/1611.02683" TargetMode="External"/><Relationship Id="rId9" Type="http://schemas.openxmlformats.org/officeDocument/2006/relationships/image" Target="../media/image128.png"/><Relationship Id="rId5" Type="http://schemas.openxmlformats.org/officeDocument/2006/relationships/hyperlink" Target="https://arxiv.org/abs/1611.02683" TargetMode="External"/><Relationship Id="rId6" Type="http://schemas.openxmlformats.org/officeDocument/2006/relationships/hyperlink" Target="http://arxiv.org/abs/1901.07291" TargetMode="External"/><Relationship Id="rId7" Type="http://schemas.openxmlformats.org/officeDocument/2006/relationships/image" Target="../media/image94.png"/><Relationship Id="rId8" Type="http://schemas.openxmlformats.org/officeDocument/2006/relationships/image" Target="../media/image127.png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6.xml"/><Relationship Id="rId3" Type="http://schemas.openxmlformats.org/officeDocument/2006/relationships/image" Target="../media/image126.png"/><Relationship Id="rId4" Type="http://schemas.openxmlformats.org/officeDocument/2006/relationships/hyperlink" Target="https://arxiv.org/abs/1611.02683" TargetMode="External"/><Relationship Id="rId5" Type="http://schemas.openxmlformats.org/officeDocument/2006/relationships/image" Target="../media/image94.png"/><Relationship Id="rId6" Type="http://schemas.openxmlformats.org/officeDocument/2006/relationships/image" Target="../media/image127.png"/><Relationship Id="rId7" Type="http://schemas.openxmlformats.org/officeDocument/2006/relationships/image" Target="../media/image128.png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7.xml"/><Relationship Id="rId3" Type="http://schemas.openxmlformats.org/officeDocument/2006/relationships/hyperlink" Target="https://arxiv.org/abs/1705.08045" TargetMode="External"/><Relationship Id="rId4" Type="http://schemas.openxmlformats.org/officeDocument/2006/relationships/hyperlink" Target="https://arxiv.org/abs/1803.10082" TargetMode="External"/><Relationship Id="rId5" Type="http://schemas.openxmlformats.org/officeDocument/2006/relationships/image" Target="../media/image129.png"/><Relationship Id="rId6" Type="http://schemas.openxmlformats.org/officeDocument/2006/relationships/image" Target="../media/image131.png"/><Relationship Id="rId7" Type="http://schemas.openxmlformats.org/officeDocument/2006/relationships/image" Target="../media/image132.png"/><Relationship Id="rId8" Type="http://schemas.openxmlformats.org/officeDocument/2006/relationships/image" Target="../media/image133.png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8.xml"/><Relationship Id="rId3" Type="http://schemas.openxmlformats.org/officeDocument/2006/relationships/image" Target="../media/image129.png"/><Relationship Id="rId4" Type="http://schemas.openxmlformats.org/officeDocument/2006/relationships/image" Target="../media/image131.png"/><Relationship Id="rId9" Type="http://schemas.openxmlformats.org/officeDocument/2006/relationships/hyperlink" Target="https://arxiv.org/abs/1902.02671" TargetMode="External"/><Relationship Id="rId5" Type="http://schemas.openxmlformats.org/officeDocument/2006/relationships/image" Target="../media/image132.png"/><Relationship Id="rId6" Type="http://schemas.openxmlformats.org/officeDocument/2006/relationships/image" Target="../media/image104.png"/><Relationship Id="rId7" Type="http://schemas.openxmlformats.org/officeDocument/2006/relationships/image" Target="../media/image136.png"/><Relationship Id="rId8" Type="http://schemas.openxmlformats.org/officeDocument/2006/relationships/hyperlink" Target="https://arxiv.org/abs/1902.00751" TargetMode="External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9.xml"/><Relationship Id="rId3" Type="http://schemas.openxmlformats.org/officeDocument/2006/relationships/image" Target="../media/image134.png"/><Relationship Id="rId4" Type="http://schemas.openxmlformats.org/officeDocument/2006/relationships/hyperlink" Target="https://arxiv.org/abs/1902.02671" TargetMode="External"/><Relationship Id="rId5" Type="http://schemas.openxmlformats.org/officeDocument/2006/relationships/image" Target="../media/image135.png"/><Relationship Id="rId6" Type="http://schemas.openxmlformats.org/officeDocument/2006/relationships/image" Target="../media/image140.png"/><Relationship Id="rId7" Type="http://schemas.openxmlformats.org/officeDocument/2006/relationships/image" Target="../media/image138.png"/><Relationship Id="rId8" Type="http://schemas.openxmlformats.org/officeDocument/2006/relationships/image" Target="../media/image13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0.xml"/><Relationship Id="rId3" Type="http://schemas.openxmlformats.org/officeDocument/2006/relationships/image" Target="../media/image84.png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1.xml"/><Relationship Id="rId3" Type="http://schemas.openxmlformats.org/officeDocument/2006/relationships/hyperlink" Target="http://tiny.cc/NAACLTransferColab" TargetMode="External"/><Relationship Id="rId4" Type="http://schemas.openxmlformats.org/officeDocument/2006/relationships/hyperlink" Target="http://tiny.cc/NAACLTransferCode" TargetMode="External"/><Relationship Id="rId5" Type="http://schemas.openxmlformats.org/officeDocument/2006/relationships/image" Target="../media/image84.png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2.xml"/><Relationship Id="rId3" Type="http://schemas.openxmlformats.org/officeDocument/2006/relationships/hyperlink" Target="https://aclweb.org/anthology/C02-1150" TargetMode="External"/><Relationship Id="rId4" Type="http://schemas.openxmlformats.org/officeDocument/2006/relationships/image" Target="../media/image139.png"/><Relationship Id="rId5" Type="http://schemas.openxmlformats.org/officeDocument/2006/relationships/hyperlink" Target="https://arxiv.org/abs/1801.06146" TargetMode="External"/><Relationship Id="rId6" Type="http://schemas.openxmlformats.org/officeDocument/2006/relationships/image" Target="../media/image84.png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3.xml"/><Relationship Id="rId3" Type="http://schemas.openxmlformats.org/officeDocument/2006/relationships/image" Target="../media/image142.png"/><Relationship Id="rId4" Type="http://schemas.openxmlformats.org/officeDocument/2006/relationships/hyperlink" Target="https://s3-us-west-2.amazonaws.com/openai-assets/research-covers/language-unsupervised/language_understanding_paper.pdf" TargetMode="External"/><Relationship Id="rId5" Type="http://schemas.openxmlformats.org/officeDocument/2006/relationships/image" Target="../media/image84.png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4.xml"/><Relationship Id="rId3" Type="http://schemas.openxmlformats.org/officeDocument/2006/relationships/image" Target="../media/image144.png"/><Relationship Id="rId4" Type="http://schemas.openxmlformats.org/officeDocument/2006/relationships/image" Target="../media/image141.png"/><Relationship Id="rId5" Type="http://schemas.openxmlformats.org/officeDocument/2006/relationships/hyperlink" Target="https://s3-us-west-2.amazonaws.com/openai-assets/research-covers/language-unsupervised/language_understanding_paper.pdf" TargetMode="External"/><Relationship Id="rId6" Type="http://schemas.openxmlformats.org/officeDocument/2006/relationships/image" Target="../media/image143.png"/><Relationship Id="rId7" Type="http://schemas.openxmlformats.org/officeDocument/2006/relationships/image" Target="../media/image84.png"/></Relationships>
</file>

<file path=ppt/slides/_rels/slide1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5.xml"/><Relationship Id="rId3" Type="http://schemas.openxmlformats.org/officeDocument/2006/relationships/image" Target="../media/image146.png"/><Relationship Id="rId4" Type="http://schemas.openxmlformats.org/officeDocument/2006/relationships/image" Target="../media/image145.png"/><Relationship Id="rId5" Type="http://schemas.openxmlformats.org/officeDocument/2006/relationships/image" Target="../media/image84.png"/></Relationships>
</file>

<file path=ppt/slides/_rels/slide1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6.xml"/><Relationship Id="rId3" Type="http://schemas.openxmlformats.org/officeDocument/2006/relationships/image" Target="../media/image149.png"/><Relationship Id="rId4" Type="http://schemas.openxmlformats.org/officeDocument/2006/relationships/image" Target="../media/image84.png"/><Relationship Id="rId5" Type="http://schemas.openxmlformats.org/officeDocument/2006/relationships/image" Target="../media/image147.png"/></Relationships>
</file>

<file path=ppt/slides/_rels/slide1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7.xml"/><Relationship Id="rId3" Type="http://schemas.openxmlformats.org/officeDocument/2006/relationships/image" Target="../media/image148.png"/><Relationship Id="rId4" Type="http://schemas.openxmlformats.org/officeDocument/2006/relationships/image" Target="../media/image139.png"/><Relationship Id="rId5" Type="http://schemas.openxmlformats.org/officeDocument/2006/relationships/image" Target="../media/image84.png"/></Relationships>
</file>

<file path=ppt/slides/_rels/slide1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8.xml"/><Relationship Id="rId3" Type="http://schemas.openxmlformats.org/officeDocument/2006/relationships/image" Target="../media/image84.png"/><Relationship Id="rId4" Type="http://schemas.openxmlformats.org/officeDocument/2006/relationships/image" Target="../media/image158.png"/><Relationship Id="rId5" Type="http://schemas.openxmlformats.org/officeDocument/2006/relationships/hyperlink" Target="https://arxiv.org/abs/1811.01088v2" TargetMode="External"/></Relationships>
</file>

<file path=ppt/slides/_rels/slide1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9.xml"/><Relationship Id="rId3" Type="http://schemas.openxmlformats.org/officeDocument/2006/relationships/image" Target="../media/image269.png"/><Relationship Id="rId4" Type="http://schemas.openxmlformats.org/officeDocument/2006/relationships/image" Target="../media/image212.png"/><Relationship Id="rId5" Type="http://schemas.openxmlformats.org/officeDocument/2006/relationships/image" Target="../media/image223.png"/><Relationship Id="rId6" Type="http://schemas.openxmlformats.org/officeDocument/2006/relationships/image" Target="../media/image22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0.xml"/><Relationship Id="rId3" Type="http://schemas.openxmlformats.org/officeDocument/2006/relationships/image" Target="../media/image226.png"/></Relationships>
</file>

<file path=ppt/slides/_rels/slide1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1.xml"/><Relationship Id="rId3" Type="http://schemas.openxmlformats.org/officeDocument/2006/relationships/image" Target="../media/image154.png"/></Relationships>
</file>

<file path=ppt/slides/_rels/slide1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2.xml"/><Relationship Id="rId3" Type="http://schemas.openxmlformats.org/officeDocument/2006/relationships/image" Target="../media/image154.png"/><Relationship Id="rId4" Type="http://schemas.openxmlformats.org/officeDocument/2006/relationships/image" Target="../media/image156.png"/></Relationships>
</file>

<file path=ppt/slides/_rels/slide1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3.xml"/><Relationship Id="rId3" Type="http://schemas.openxmlformats.org/officeDocument/2006/relationships/hyperlink" Target="https://arxiv.org/abs/1802.05365" TargetMode="External"/><Relationship Id="rId4" Type="http://schemas.openxmlformats.org/officeDocument/2006/relationships/hyperlink" Target="https://arxiv.org/abs/1705.08142" TargetMode="External"/><Relationship Id="rId5" Type="http://schemas.openxmlformats.org/officeDocument/2006/relationships/image" Target="../media/image154.png"/><Relationship Id="rId6" Type="http://schemas.openxmlformats.org/officeDocument/2006/relationships/image" Target="../media/image156.png"/></Relationships>
</file>

<file path=ppt/slides/_rels/slide1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4.xml"/><Relationship Id="rId3" Type="http://schemas.openxmlformats.org/officeDocument/2006/relationships/image" Target="../media/image157.png"/><Relationship Id="rId4" Type="http://schemas.openxmlformats.org/officeDocument/2006/relationships/image" Target="../media/image159.png"/><Relationship Id="rId5" Type="http://schemas.openxmlformats.org/officeDocument/2006/relationships/image" Target="../media/image160.png"/></Relationships>
</file>

<file path=ppt/slides/_rels/slide1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5.xml"/><Relationship Id="rId3" Type="http://schemas.openxmlformats.org/officeDocument/2006/relationships/image" Target="../media/image129.png"/><Relationship Id="rId4" Type="http://schemas.openxmlformats.org/officeDocument/2006/relationships/image" Target="../media/image131.png"/><Relationship Id="rId5" Type="http://schemas.openxmlformats.org/officeDocument/2006/relationships/image" Target="../media/image132.png"/><Relationship Id="rId6" Type="http://schemas.openxmlformats.org/officeDocument/2006/relationships/image" Target="../media/image161.png"/></Relationships>
</file>

<file path=ppt/slides/_rels/slide1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6.xml"/><Relationship Id="rId3" Type="http://schemas.openxmlformats.org/officeDocument/2006/relationships/image" Target="../media/image129.png"/><Relationship Id="rId4" Type="http://schemas.openxmlformats.org/officeDocument/2006/relationships/image" Target="../media/image131.png"/><Relationship Id="rId5" Type="http://schemas.openxmlformats.org/officeDocument/2006/relationships/image" Target="../media/image132.png"/><Relationship Id="rId6" Type="http://schemas.openxmlformats.org/officeDocument/2006/relationships/image" Target="../media/image161.png"/></Relationships>
</file>

<file path=ppt/slides/_rels/slide1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7.xml"/><Relationship Id="rId3" Type="http://schemas.openxmlformats.org/officeDocument/2006/relationships/image" Target="../media/image164.png"/></Relationships>
</file>

<file path=ppt/slides/_rels/slide1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8.xml"/><Relationship Id="rId3" Type="http://schemas.openxmlformats.org/officeDocument/2006/relationships/image" Target="../media/image84.png"/></Relationships>
</file>

<file path=ppt/slides/_rels/slide1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9.xml"/><Relationship Id="rId3" Type="http://schemas.openxmlformats.org/officeDocument/2006/relationships/image" Target="../media/image162.png"/><Relationship Id="rId4" Type="http://schemas.openxmlformats.org/officeDocument/2006/relationships/hyperlink" Target="https://arxiv.org/abs/1902.00751" TargetMode="External"/><Relationship Id="rId5" Type="http://schemas.openxmlformats.org/officeDocument/2006/relationships/image" Target="../media/image8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30.xml"/><Relationship Id="rId3" Type="http://schemas.openxmlformats.org/officeDocument/2006/relationships/image" Target="../media/image173.png"/><Relationship Id="rId4" Type="http://schemas.openxmlformats.org/officeDocument/2006/relationships/image" Target="../media/image84.png"/></Relationships>
</file>

<file path=ppt/slides/_rels/slide1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31.xml"/><Relationship Id="rId3" Type="http://schemas.openxmlformats.org/officeDocument/2006/relationships/image" Target="../media/image163.png"/><Relationship Id="rId4" Type="http://schemas.openxmlformats.org/officeDocument/2006/relationships/image" Target="../media/image84.png"/></Relationships>
</file>

<file path=ppt/slides/_rels/slide1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32.xml"/><Relationship Id="rId3" Type="http://schemas.openxmlformats.org/officeDocument/2006/relationships/image" Target="../media/image165.png"/><Relationship Id="rId4" Type="http://schemas.openxmlformats.org/officeDocument/2006/relationships/image" Target="../media/image84.png"/></Relationships>
</file>

<file path=ppt/slides/_rels/slide1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3.xml"/><Relationship Id="rId3" Type="http://schemas.openxmlformats.org/officeDocument/2006/relationships/image" Target="../media/image223.png"/></Relationships>
</file>

<file path=ppt/slides/_rels/slide1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4.xml"/><Relationship Id="rId3" Type="http://schemas.openxmlformats.org/officeDocument/2006/relationships/image" Target="../media/image167.png"/></Relationships>
</file>

<file path=ppt/slides/_rels/slide1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5.xml"/><Relationship Id="rId3" Type="http://schemas.openxmlformats.org/officeDocument/2006/relationships/hyperlink" Target="https://www.cs.toronto.edu/~hinton/absps/fastnc.pdf" TargetMode="External"/><Relationship Id="rId4" Type="http://schemas.openxmlformats.org/officeDocument/2006/relationships/hyperlink" Target="https://papers.nips.cc/paper/3048-greedy-layer-wise-training-of-deep-networks.pdf" TargetMode="External"/><Relationship Id="rId5" Type="http://schemas.openxmlformats.org/officeDocument/2006/relationships/image" Target="../media/image116.png"/></Relationships>
</file>

<file path=ppt/slides/_rels/slide1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6.xml"/><Relationship Id="rId3" Type="http://schemas.openxmlformats.org/officeDocument/2006/relationships/hyperlink" Target="https://arxiv.org/abs/1502.02791" TargetMode="External"/><Relationship Id="rId4" Type="http://schemas.openxmlformats.org/officeDocument/2006/relationships/image" Target="../media/image116.png"/></Relationships>
</file>

<file path=ppt/slides/_rels/slide1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7.xml"/><Relationship Id="rId3" Type="http://schemas.openxmlformats.org/officeDocument/2006/relationships/hyperlink" Target="https://arxiv.org/abs/1502.02791" TargetMode="External"/><Relationship Id="rId4" Type="http://schemas.openxmlformats.org/officeDocument/2006/relationships/hyperlink" Target="https://www.aclweb.org/anthology/D17-1169" TargetMode="External"/><Relationship Id="rId5" Type="http://schemas.openxmlformats.org/officeDocument/2006/relationships/image" Target="../media/image116.png"/></Relationships>
</file>

<file path=ppt/slides/_rels/slide1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8.xml"/><Relationship Id="rId3" Type="http://schemas.openxmlformats.org/officeDocument/2006/relationships/hyperlink" Target="https://arxiv.org/abs/1502.02791" TargetMode="External"/><Relationship Id="rId4" Type="http://schemas.openxmlformats.org/officeDocument/2006/relationships/hyperlink" Target="https://www.aclweb.org/anthology/D17-1169" TargetMode="External"/><Relationship Id="rId5" Type="http://schemas.openxmlformats.org/officeDocument/2006/relationships/image" Target="../media/image116.png"/></Relationships>
</file>

<file path=ppt/slides/_rels/slide1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9.xml"/><Relationship Id="rId3" Type="http://schemas.openxmlformats.org/officeDocument/2006/relationships/hyperlink" Target="https://arxiv.org/abs/1502.02791" TargetMode="External"/><Relationship Id="rId4" Type="http://schemas.openxmlformats.org/officeDocument/2006/relationships/hyperlink" Target="https://www.aclweb.org/anthology/D17-1169" TargetMode="External"/><Relationship Id="rId5" Type="http://schemas.openxmlformats.org/officeDocument/2006/relationships/image" Target="../media/image11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0.xml"/><Relationship Id="rId3" Type="http://schemas.openxmlformats.org/officeDocument/2006/relationships/hyperlink" Target="https://arxiv.org/abs/1502.02791" TargetMode="External"/><Relationship Id="rId4" Type="http://schemas.openxmlformats.org/officeDocument/2006/relationships/hyperlink" Target="https://www.aclweb.org/anthology/D17-1169" TargetMode="External"/><Relationship Id="rId5" Type="http://schemas.openxmlformats.org/officeDocument/2006/relationships/image" Target="../media/image116.png"/></Relationships>
</file>

<file path=ppt/slides/_rels/slide1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1.xml"/><Relationship Id="rId3" Type="http://schemas.openxmlformats.org/officeDocument/2006/relationships/hyperlink" Target="https://arxiv.org/abs/1502.02791" TargetMode="External"/><Relationship Id="rId4" Type="http://schemas.openxmlformats.org/officeDocument/2006/relationships/hyperlink" Target="https://www.aclweb.org/anthology/D17-1169" TargetMode="External"/><Relationship Id="rId5" Type="http://schemas.openxmlformats.org/officeDocument/2006/relationships/image" Target="../media/image116.png"/></Relationships>
</file>

<file path=ppt/slides/_rels/slide1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2.xml"/><Relationship Id="rId3" Type="http://schemas.openxmlformats.org/officeDocument/2006/relationships/hyperlink" Target="https://arxiv.org/abs/1502.02791" TargetMode="External"/><Relationship Id="rId4" Type="http://schemas.openxmlformats.org/officeDocument/2006/relationships/hyperlink" Target="https://www.aclweb.org/anthology/D17-1169" TargetMode="External"/><Relationship Id="rId5" Type="http://schemas.openxmlformats.org/officeDocument/2006/relationships/hyperlink" Target="https://arxiv.org/abs/1801.06146" TargetMode="External"/><Relationship Id="rId6" Type="http://schemas.openxmlformats.org/officeDocument/2006/relationships/image" Target="../media/image116.png"/></Relationships>
</file>

<file path=ppt/slides/_rels/slide1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3.xml"/><Relationship Id="rId3" Type="http://schemas.openxmlformats.org/officeDocument/2006/relationships/hyperlink" Target="https://arxiv.org/abs/1502.02791" TargetMode="External"/><Relationship Id="rId4" Type="http://schemas.openxmlformats.org/officeDocument/2006/relationships/hyperlink" Target="https://www.aclweb.org/anthology/D17-1169" TargetMode="External"/><Relationship Id="rId5" Type="http://schemas.openxmlformats.org/officeDocument/2006/relationships/hyperlink" Target="https://arxiv.org/abs/1801.06146" TargetMode="External"/><Relationship Id="rId6" Type="http://schemas.openxmlformats.org/officeDocument/2006/relationships/image" Target="../media/image116.png"/></Relationships>
</file>

<file path=ppt/slides/_rels/slide1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4.xml"/><Relationship Id="rId3" Type="http://schemas.openxmlformats.org/officeDocument/2006/relationships/hyperlink" Target="https://arxiv.org/abs/1502.02791" TargetMode="External"/><Relationship Id="rId4" Type="http://schemas.openxmlformats.org/officeDocument/2006/relationships/hyperlink" Target="https://www.aclweb.org/anthology/D17-1169" TargetMode="External"/><Relationship Id="rId5" Type="http://schemas.openxmlformats.org/officeDocument/2006/relationships/hyperlink" Target="https://arxiv.org/abs/1801.06146" TargetMode="External"/><Relationship Id="rId6" Type="http://schemas.openxmlformats.org/officeDocument/2006/relationships/image" Target="../media/image116.png"/></Relationships>
</file>

<file path=ppt/slides/_rels/slide1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5.xml"/><Relationship Id="rId3" Type="http://schemas.openxmlformats.org/officeDocument/2006/relationships/hyperlink" Target="https://arxiv.org/abs/1502.02791" TargetMode="External"/><Relationship Id="rId4" Type="http://schemas.openxmlformats.org/officeDocument/2006/relationships/hyperlink" Target="https://www.aclweb.org/anthology/D17-1169" TargetMode="External"/><Relationship Id="rId5" Type="http://schemas.openxmlformats.org/officeDocument/2006/relationships/hyperlink" Target="https://arxiv.org/abs/1801.06146" TargetMode="External"/><Relationship Id="rId6" Type="http://schemas.openxmlformats.org/officeDocument/2006/relationships/image" Target="../media/image116.png"/></Relationships>
</file>

<file path=ppt/slides/_rels/slide1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6.xml"/><Relationship Id="rId3" Type="http://schemas.openxmlformats.org/officeDocument/2006/relationships/hyperlink" Target="https://arxiv.org/abs/1502.02791" TargetMode="External"/><Relationship Id="rId4" Type="http://schemas.openxmlformats.org/officeDocument/2006/relationships/hyperlink" Target="https://www.aclweb.org/anthology/D17-1169" TargetMode="External"/><Relationship Id="rId5" Type="http://schemas.openxmlformats.org/officeDocument/2006/relationships/hyperlink" Target="https://arxiv.org/abs/1801.06146" TargetMode="External"/><Relationship Id="rId6" Type="http://schemas.openxmlformats.org/officeDocument/2006/relationships/hyperlink" Target="https://arxiv.org/abs/1902.10547" TargetMode="External"/><Relationship Id="rId7" Type="http://schemas.openxmlformats.org/officeDocument/2006/relationships/image" Target="../media/image166.png"/><Relationship Id="rId8" Type="http://schemas.openxmlformats.org/officeDocument/2006/relationships/image" Target="../media/image116.png"/></Relationships>
</file>

<file path=ppt/slides/_rels/slide1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7.xml"/><Relationship Id="rId3" Type="http://schemas.openxmlformats.org/officeDocument/2006/relationships/hyperlink" Target="https://arxiv.org/abs/1502.02791" TargetMode="External"/><Relationship Id="rId4" Type="http://schemas.openxmlformats.org/officeDocument/2006/relationships/hyperlink" Target="https://www.aclweb.org/anthology/D17-1169" TargetMode="External"/><Relationship Id="rId9" Type="http://schemas.openxmlformats.org/officeDocument/2006/relationships/image" Target="../media/image116.png"/><Relationship Id="rId5" Type="http://schemas.openxmlformats.org/officeDocument/2006/relationships/hyperlink" Target="https://arxiv.org/abs/1801.06146" TargetMode="External"/><Relationship Id="rId6" Type="http://schemas.openxmlformats.org/officeDocument/2006/relationships/hyperlink" Target="https://arxiv.org/abs/1902.10547" TargetMode="External"/><Relationship Id="rId7" Type="http://schemas.openxmlformats.org/officeDocument/2006/relationships/image" Target="../media/image166.png"/><Relationship Id="rId8" Type="http://schemas.openxmlformats.org/officeDocument/2006/relationships/image" Target="../media/image168.png"/></Relationships>
</file>

<file path=ppt/slides/_rels/slide1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8.xml"/><Relationship Id="rId3" Type="http://schemas.openxmlformats.org/officeDocument/2006/relationships/hyperlink" Target="https://arxiv.org/abs/1502.02791" TargetMode="External"/><Relationship Id="rId4" Type="http://schemas.openxmlformats.org/officeDocument/2006/relationships/hyperlink" Target="https://www.aclweb.org/anthology/D17-1169" TargetMode="External"/><Relationship Id="rId9" Type="http://schemas.openxmlformats.org/officeDocument/2006/relationships/image" Target="../media/image116.png"/><Relationship Id="rId5" Type="http://schemas.openxmlformats.org/officeDocument/2006/relationships/hyperlink" Target="https://arxiv.org/abs/1801.06146" TargetMode="External"/><Relationship Id="rId6" Type="http://schemas.openxmlformats.org/officeDocument/2006/relationships/hyperlink" Target="https://arxiv.org/abs/1902.10547" TargetMode="External"/><Relationship Id="rId7" Type="http://schemas.openxmlformats.org/officeDocument/2006/relationships/image" Target="../media/image166.png"/><Relationship Id="rId8" Type="http://schemas.openxmlformats.org/officeDocument/2006/relationships/image" Target="../media/image168.png"/></Relationships>
</file>

<file path=ppt/slides/_rels/slide1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9.xml"/><Relationship Id="rId3" Type="http://schemas.openxmlformats.org/officeDocument/2006/relationships/hyperlink" Target="https://arxiv.org/abs/1502.02791" TargetMode="External"/><Relationship Id="rId4" Type="http://schemas.openxmlformats.org/officeDocument/2006/relationships/hyperlink" Target="https://www.aclweb.org/anthology/D17-1169" TargetMode="External"/><Relationship Id="rId5" Type="http://schemas.openxmlformats.org/officeDocument/2006/relationships/hyperlink" Target="https://arxiv.org/abs/1801.06146" TargetMode="External"/><Relationship Id="rId6" Type="http://schemas.openxmlformats.org/officeDocument/2006/relationships/hyperlink" Target="https://arxiv.org/abs/1902.10547" TargetMode="External"/><Relationship Id="rId7" Type="http://schemas.openxmlformats.org/officeDocument/2006/relationships/image" Target="../media/image11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0.xml"/><Relationship Id="rId3" Type="http://schemas.openxmlformats.org/officeDocument/2006/relationships/image" Target="../media/image84.png"/></Relationships>
</file>

<file path=ppt/slides/_rels/slide1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51.xml"/><Relationship Id="rId3" Type="http://schemas.openxmlformats.org/officeDocument/2006/relationships/image" Target="../media/image170.png"/><Relationship Id="rId4" Type="http://schemas.openxmlformats.org/officeDocument/2006/relationships/image" Target="../media/image171.png"/><Relationship Id="rId5" Type="http://schemas.openxmlformats.org/officeDocument/2006/relationships/image" Target="../media/image84.png"/></Relationships>
</file>

<file path=ppt/slides/_rels/slide1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52.xml"/><Relationship Id="rId3" Type="http://schemas.openxmlformats.org/officeDocument/2006/relationships/image" Target="../media/image84.png"/><Relationship Id="rId4" Type="http://schemas.openxmlformats.org/officeDocument/2006/relationships/image" Target="../media/image172.png"/></Relationships>
</file>

<file path=ppt/slides/_rels/slide1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3.xml"/><Relationship Id="rId3" Type="http://schemas.openxmlformats.org/officeDocument/2006/relationships/image" Target="../media/image176.png"/><Relationship Id="rId4" Type="http://schemas.openxmlformats.org/officeDocument/2006/relationships/image" Target="../media/image174.png"/><Relationship Id="rId5" Type="http://schemas.openxmlformats.org/officeDocument/2006/relationships/image" Target="../media/image177.png"/><Relationship Id="rId6" Type="http://schemas.openxmlformats.org/officeDocument/2006/relationships/image" Target="../media/image178.png"/><Relationship Id="rId7" Type="http://schemas.openxmlformats.org/officeDocument/2006/relationships/image" Target="../media/image175.png"/></Relationships>
</file>

<file path=ppt/slides/_rels/slide1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4.xml"/><Relationship Id="rId3" Type="http://schemas.openxmlformats.org/officeDocument/2006/relationships/hyperlink" Target="https://arxiv.org/abs/1801.06146" TargetMode="External"/><Relationship Id="rId4" Type="http://schemas.openxmlformats.org/officeDocument/2006/relationships/image" Target="../media/image176.png"/><Relationship Id="rId9" Type="http://schemas.openxmlformats.org/officeDocument/2006/relationships/image" Target="../media/image198.png"/><Relationship Id="rId5" Type="http://schemas.openxmlformats.org/officeDocument/2006/relationships/image" Target="../media/image174.png"/><Relationship Id="rId6" Type="http://schemas.openxmlformats.org/officeDocument/2006/relationships/image" Target="../media/image177.png"/><Relationship Id="rId7" Type="http://schemas.openxmlformats.org/officeDocument/2006/relationships/image" Target="../media/image178.png"/><Relationship Id="rId8" Type="http://schemas.openxmlformats.org/officeDocument/2006/relationships/image" Target="../media/image175.png"/></Relationships>
</file>

<file path=ppt/slides/_rels/slide1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5.xml"/><Relationship Id="rId3" Type="http://schemas.openxmlformats.org/officeDocument/2006/relationships/hyperlink" Target="https://arxiv.org/abs/1801.06146" TargetMode="External"/><Relationship Id="rId4" Type="http://schemas.openxmlformats.org/officeDocument/2006/relationships/image" Target="../media/image180.png"/><Relationship Id="rId5" Type="http://schemas.openxmlformats.org/officeDocument/2006/relationships/image" Target="../media/image147.png"/><Relationship Id="rId6" Type="http://schemas.openxmlformats.org/officeDocument/2006/relationships/image" Target="../media/image181.png"/><Relationship Id="rId7" Type="http://schemas.openxmlformats.org/officeDocument/2006/relationships/image" Target="../media/image175.png"/></Relationships>
</file>

<file path=ppt/slides/_rels/slide1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6.xml"/><Relationship Id="rId3" Type="http://schemas.openxmlformats.org/officeDocument/2006/relationships/hyperlink" Target="https://arxiv.org/abs/1801.06146" TargetMode="External"/><Relationship Id="rId4" Type="http://schemas.openxmlformats.org/officeDocument/2006/relationships/hyperlink" Target="https://arxiv.org/abs/1706.03762" TargetMode="External"/><Relationship Id="rId5" Type="http://schemas.openxmlformats.org/officeDocument/2006/relationships/image" Target="../media/image180.png"/><Relationship Id="rId6" Type="http://schemas.openxmlformats.org/officeDocument/2006/relationships/image" Target="../media/image175.png"/></Relationships>
</file>

<file path=ppt/slides/_rels/slide1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7.xml"/><Relationship Id="rId3" Type="http://schemas.openxmlformats.org/officeDocument/2006/relationships/image" Target="../media/image183.png"/><Relationship Id="rId4" Type="http://schemas.openxmlformats.org/officeDocument/2006/relationships/image" Target="../media/image184.png"/><Relationship Id="rId5" Type="http://schemas.openxmlformats.org/officeDocument/2006/relationships/image" Target="../media/image186.png"/><Relationship Id="rId6" Type="http://schemas.openxmlformats.org/officeDocument/2006/relationships/image" Target="../media/image188.png"/></Relationships>
</file>

<file path=ppt/slides/_rels/slide1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8.xml"/><Relationship Id="rId3" Type="http://schemas.openxmlformats.org/officeDocument/2006/relationships/hyperlink" Target="https://www.aclweb.org/anthology/K17-1029" TargetMode="External"/><Relationship Id="rId4" Type="http://schemas.openxmlformats.org/officeDocument/2006/relationships/image" Target="../media/image187.png"/><Relationship Id="rId5" Type="http://schemas.openxmlformats.org/officeDocument/2006/relationships/image" Target="../media/image184.png"/><Relationship Id="rId6" Type="http://schemas.openxmlformats.org/officeDocument/2006/relationships/image" Target="../media/image186.png"/><Relationship Id="rId7" Type="http://schemas.openxmlformats.org/officeDocument/2006/relationships/image" Target="../media/image188.png"/></Relationships>
</file>

<file path=ppt/slides/_rels/slide159.xml.rels><?xml version="1.0" encoding="UTF-8" standalone="yes"?><Relationships xmlns="http://schemas.openxmlformats.org/package/2006/relationships"><Relationship Id="rId10" Type="http://schemas.openxmlformats.org/officeDocument/2006/relationships/image" Target="../media/image186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9.xml"/><Relationship Id="rId3" Type="http://schemas.openxmlformats.org/officeDocument/2006/relationships/hyperlink" Target="https://www.pnas.org/content/114/13/3521" TargetMode="External"/><Relationship Id="rId4" Type="http://schemas.openxmlformats.org/officeDocument/2006/relationships/image" Target="../media/image189.png"/><Relationship Id="rId9" Type="http://schemas.openxmlformats.org/officeDocument/2006/relationships/image" Target="../media/image184.png"/><Relationship Id="rId5" Type="http://schemas.openxmlformats.org/officeDocument/2006/relationships/image" Target="../media/image191.png"/><Relationship Id="rId6" Type="http://schemas.openxmlformats.org/officeDocument/2006/relationships/image" Target="../media/image190.png"/><Relationship Id="rId7" Type="http://schemas.openxmlformats.org/officeDocument/2006/relationships/image" Target="../media/image201.png"/><Relationship Id="rId8" Type="http://schemas.openxmlformats.org/officeDocument/2006/relationships/image" Target="../media/image19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0.xml"/><Relationship Id="rId3" Type="http://schemas.openxmlformats.org/officeDocument/2006/relationships/hyperlink" Target="https://arxiv.org/abs/1805.06370" TargetMode="External"/><Relationship Id="rId4" Type="http://schemas.openxmlformats.org/officeDocument/2006/relationships/image" Target="../media/image201.png"/><Relationship Id="rId5" Type="http://schemas.openxmlformats.org/officeDocument/2006/relationships/image" Target="../media/image192.png"/><Relationship Id="rId6" Type="http://schemas.openxmlformats.org/officeDocument/2006/relationships/image" Target="../media/image184.png"/><Relationship Id="rId7" Type="http://schemas.openxmlformats.org/officeDocument/2006/relationships/image" Target="../media/image186.png"/></Relationships>
</file>

<file path=ppt/slides/_rels/slide1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1.xml"/><Relationship Id="rId3" Type="http://schemas.openxmlformats.org/officeDocument/2006/relationships/image" Target="../media/image202.png"/><Relationship Id="rId4" Type="http://schemas.openxmlformats.org/officeDocument/2006/relationships/image" Target="../media/image119.png"/><Relationship Id="rId5" Type="http://schemas.openxmlformats.org/officeDocument/2006/relationships/image" Target="../media/image193.png"/><Relationship Id="rId6" Type="http://schemas.openxmlformats.org/officeDocument/2006/relationships/image" Target="../media/image194.png"/><Relationship Id="rId7" Type="http://schemas.openxmlformats.org/officeDocument/2006/relationships/image" Target="../media/image195.png"/></Relationships>
</file>

<file path=ppt/slides/_rels/slide1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2.xml"/><Relationship Id="rId3" Type="http://schemas.openxmlformats.org/officeDocument/2006/relationships/image" Target="../media/image84.png"/></Relationships>
</file>

<file path=ppt/slides/_rels/slide163.xml.rels><?xml version="1.0" encoding="UTF-8" standalone="yes"?><Relationships xmlns="http://schemas.openxmlformats.org/package/2006/relationships"><Relationship Id="rId10" Type="http://schemas.openxmlformats.org/officeDocument/2006/relationships/image" Target="../media/image204.png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63.xml"/><Relationship Id="rId3" Type="http://schemas.openxmlformats.org/officeDocument/2006/relationships/image" Target="../media/image84.png"/><Relationship Id="rId4" Type="http://schemas.openxmlformats.org/officeDocument/2006/relationships/image" Target="../media/image196.png"/><Relationship Id="rId9" Type="http://schemas.openxmlformats.org/officeDocument/2006/relationships/image" Target="../media/image200.png"/><Relationship Id="rId5" Type="http://schemas.openxmlformats.org/officeDocument/2006/relationships/image" Target="../media/image197.png"/><Relationship Id="rId6" Type="http://schemas.openxmlformats.org/officeDocument/2006/relationships/image" Target="../media/image210.png"/><Relationship Id="rId7" Type="http://schemas.openxmlformats.org/officeDocument/2006/relationships/image" Target="../media/image208.png"/><Relationship Id="rId8" Type="http://schemas.openxmlformats.org/officeDocument/2006/relationships/image" Target="../media/image199.png"/></Relationships>
</file>

<file path=ppt/slides/_rels/slide1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4.xml"/><Relationship Id="rId3" Type="http://schemas.openxmlformats.org/officeDocument/2006/relationships/image" Target="../media/image212.png"/></Relationships>
</file>

<file path=ppt/slides/_rels/slide1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5.xml"/></Relationships>
</file>

<file path=ppt/slides/_rels/slide1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6.xml"/></Relationships>
</file>

<file path=ppt/slides/_rels/slide1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7.xml"/><Relationship Id="rId3" Type="http://schemas.openxmlformats.org/officeDocument/2006/relationships/hyperlink" Target="https://arxiv.org/abs/1903.05987" TargetMode="External"/></Relationships>
</file>

<file path=ppt/slides/_rels/slide1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8.xml"/><Relationship Id="rId3" Type="http://schemas.openxmlformats.org/officeDocument/2006/relationships/image" Target="../media/image276.png"/></Relationships>
</file>

<file path=ppt/slides/_rels/slide1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9.xml"/><Relationship Id="rId3" Type="http://schemas.openxmlformats.org/officeDocument/2006/relationships/image" Target="../media/image205.png"/><Relationship Id="rId4" Type="http://schemas.openxmlformats.org/officeDocument/2006/relationships/image" Target="../media/image20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0.xml"/></Relationships>
</file>

<file path=ppt/slides/_rels/slide1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1.xml"/><Relationship Id="rId3" Type="http://schemas.openxmlformats.org/officeDocument/2006/relationships/image" Target="../media/image211.png"/><Relationship Id="rId4" Type="http://schemas.openxmlformats.org/officeDocument/2006/relationships/image" Target="../media/image206.png"/></Relationships>
</file>

<file path=ppt/slides/_rels/slide1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2.xml"/><Relationship Id="rId3" Type="http://schemas.openxmlformats.org/officeDocument/2006/relationships/image" Target="../media/image215.png"/><Relationship Id="rId4" Type="http://schemas.openxmlformats.org/officeDocument/2006/relationships/image" Target="../media/image207.png"/><Relationship Id="rId5" Type="http://schemas.openxmlformats.org/officeDocument/2006/relationships/hyperlink" Target="https://arxiv.org/abs/1811.01088v2" TargetMode="External"/><Relationship Id="rId6" Type="http://schemas.openxmlformats.org/officeDocument/2006/relationships/hyperlink" Target="https://arxiv.org/abs/1901.11373" TargetMode="External"/></Relationships>
</file>

<file path=ppt/slides/_rels/slide1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3.xml"/><Relationship Id="rId3" Type="http://schemas.openxmlformats.org/officeDocument/2006/relationships/image" Target="../media/image209.png"/><Relationship Id="rId4" Type="http://schemas.openxmlformats.org/officeDocument/2006/relationships/image" Target="../media/image217.png"/><Relationship Id="rId5" Type="http://schemas.openxmlformats.org/officeDocument/2006/relationships/image" Target="../media/image211.png"/><Relationship Id="rId6" Type="http://schemas.openxmlformats.org/officeDocument/2006/relationships/image" Target="../media/image225.png"/><Relationship Id="rId7" Type="http://schemas.openxmlformats.org/officeDocument/2006/relationships/image" Target="../media/image214.png"/></Relationships>
</file>

<file path=ppt/slides/_rels/slide1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4.xml"/><Relationship Id="rId3" Type="http://schemas.openxmlformats.org/officeDocument/2006/relationships/image" Target="../media/image215.png"/><Relationship Id="rId4" Type="http://schemas.openxmlformats.org/officeDocument/2006/relationships/image" Target="../media/image213.png"/></Relationships>
</file>

<file path=ppt/slides/_rels/slide1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5.xml"/><Relationship Id="rId3" Type="http://schemas.openxmlformats.org/officeDocument/2006/relationships/hyperlink" Target="https://arxiv.org/abs/1704.07156" TargetMode="External"/><Relationship Id="rId4" Type="http://schemas.openxmlformats.org/officeDocument/2006/relationships/hyperlink" Target="https://arxiv.org/abs/1902.10547" TargetMode="External"/><Relationship Id="rId5" Type="http://schemas.openxmlformats.org/officeDocument/2006/relationships/image" Target="../media/image218.png"/><Relationship Id="rId6" Type="http://schemas.openxmlformats.org/officeDocument/2006/relationships/image" Target="../media/image219.png"/><Relationship Id="rId7" Type="http://schemas.openxmlformats.org/officeDocument/2006/relationships/image" Target="../media/image231.png"/><Relationship Id="rId8" Type="http://schemas.openxmlformats.org/officeDocument/2006/relationships/image" Target="../media/image216.png"/></Relationships>
</file>

<file path=ppt/slides/_rels/slide1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6.xml"/><Relationship Id="rId3" Type="http://schemas.openxmlformats.org/officeDocument/2006/relationships/hyperlink" Target="https://dawn.cs.stanford.edu/2019/03/22/glue/" TargetMode="External"/><Relationship Id="rId4" Type="http://schemas.openxmlformats.org/officeDocument/2006/relationships/image" Target="../media/image217.png"/><Relationship Id="rId5" Type="http://schemas.openxmlformats.org/officeDocument/2006/relationships/image" Target="../media/image225.png"/><Relationship Id="rId6" Type="http://schemas.openxmlformats.org/officeDocument/2006/relationships/image" Target="../media/image214.png"/></Relationships>
</file>

<file path=ppt/slides/_rels/slide1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7.xml"/><Relationship Id="rId3" Type="http://schemas.openxmlformats.org/officeDocument/2006/relationships/image" Target="../media/image120.png"/><Relationship Id="rId4" Type="http://schemas.openxmlformats.org/officeDocument/2006/relationships/image" Target="../media/image220.png"/><Relationship Id="rId5" Type="http://schemas.openxmlformats.org/officeDocument/2006/relationships/image" Target="../media/image119.png"/><Relationship Id="rId6" Type="http://schemas.openxmlformats.org/officeDocument/2006/relationships/image" Target="../media/image193.png"/><Relationship Id="rId7" Type="http://schemas.openxmlformats.org/officeDocument/2006/relationships/image" Target="../media/image221.png"/></Relationships>
</file>

<file path=ppt/slides/_rels/slide1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8.xml"/><Relationship Id="rId3" Type="http://schemas.openxmlformats.org/officeDocument/2006/relationships/hyperlink" Target="https://arxiv.org/abs/1809.08370" TargetMode="External"/><Relationship Id="rId4" Type="http://schemas.openxmlformats.org/officeDocument/2006/relationships/hyperlink" Target="https://arxiv.org/abs/1904.12848" TargetMode="External"/><Relationship Id="rId9" Type="http://schemas.openxmlformats.org/officeDocument/2006/relationships/image" Target="../media/image221.png"/><Relationship Id="rId5" Type="http://schemas.openxmlformats.org/officeDocument/2006/relationships/image" Target="../media/image119.png"/><Relationship Id="rId6" Type="http://schemas.openxmlformats.org/officeDocument/2006/relationships/image" Target="../media/image193.png"/><Relationship Id="rId7" Type="http://schemas.openxmlformats.org/officeDocument/2006/relationships/image" Target="../media/image220.png"/><Relationship Id="rId8" Type="http://schemas.openxmlformats.org/officeDocument/2006/relationships/image" Target="../media/image120.png"/></Relationships>
</file>

<file path=ppt/slides/_rels/slide1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9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0.xml"/><Relationship Id="rId3" Type="http://schemas.openxmlformats.org/officeDocument/2006/relationships/image" Target="../media/image120.png"/><Relationship Id="rId4" Type="http://schemas.openxmlformats.org/officeDocument/2006/relationships/image" Target="../media/image235.png"/><Relationship Id="rId9" Type="http://schemas.openxmlformats.org/officeDocument/2006/relationships/image" Target="../media/image125.png"/><Relationship Id="rId5" Type="http://schemas.openxmlformats.org/officeDocument/2006/relationships/image" Target="../media/image224.png"/><Relationship Id="rId6" Type="http://schemas.openxmlformats.org/officeDocument/2006/relationships/image" Target="../media/image239.png"/><Relationship Id="rId7" Type="http://schemas.openxmlformats.org/officeDocument/2006/relationships/image" Target="../media/image245.png"/><Relationship Id="rId8" Type="http://schemas.openxmlformats.org/officeDocument/2006/relationships/image" Target="../media/image124.png"/></Relationships>
</file>

<file path=ppt/slides/_rels/slide181.xml.rels><?xml version="1.0" encoding="UTF-8" standalone="yes"?><Relationships xmlns="http://schemas.openxmlformats.org/package/2006/relationships"><Relationship Id="rId11" Type="http://schemas.openxmlformats.org/officeDocument/2006/relationships/image" Target="../media/image124.png"/><Relationship Id="rId10" Type="http://schemas.openxmlformats.org/officeDocument/2006/relationships/image" Target="../media/image227.png"/><Relationship Id="rId12" Type="http://schemas.openxmlformats.org/officeDocument/2006/relationships/image" Target="../media/image125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1.xml"/><Relationship Id="rId3" Type="http://schemas.openxmlformats.org/officeDocument/2006/relationships/image" Target="../media/image120.png"/><Relationship Id="rId4" Type="http://schemas.openxmlformats.org/officeDocument/2006/relationships/image" Target="../media/image248.png"/><Relationship Id="rId9" Type="http://schemas.openxmlformats.org/officeDocument/2006/relationships/image" Target="../media/image232.png"/><Relationship Id="rId5" Type="http://schemas.openxmlformats.org/officeDocument/2006/relationships/image" Target="../media/image235.png"/><Relationship Id="rId6" Type="http://schemas.openxmlformats.org/officeDocument/2006/relationships/image" Target="../media/image224.png"/><Relationship Id="rId7" Type="http://schemas.openxmlformats.org/officeDocument/2006/relationships/image" Target="../media/image239.png"/><Relationship Id="rId8" Type="http://schemas.openxmlformats.org/officeDocument/2006/relationships/image" Target="../media/image245.png"/></Relationships>
</file>

<file path=ppt/slides/_rels/slide1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2.xml"/><Relationship Id="rId3" Type="http://schemas.openxmlformats.org/officeDocument/2006/relationships/image" Target="../media/image84.png"/></Relationships>
</file>

<file path=ppt/slides/_rels/slide1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83.xml"/><Relationship Id="rId3" Type="http://schemas.openxmlformats.org/officeDocument/2006/relationships/image" Target="../media/image84.png"/><Relationship Id="rId4" Type="http://schemas.openxmlformats.org/officeDocument/2006/relationships/image" Target="../media/image228.png"/><Relationship Id="rId5" Type="http://schemas.openxmlformats.org/officeDocument/2006/relationships/image" Target="../media/image230.png"/></Relationships>
</file>

<file path=ppt/slides/_rels/slide1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84.xml"/><Relationship Id="rId3" Type="http://schemas.openxmlformats.org/officeDocument/2006/relationships/image" Target="../media/image233.png"/><Relationship Id="rId4" Type="http://schemas.openxmlformats.org/officeDocument/2006/relationships/image" Target="../media/image84.png"/></Relationships>
</file>

<file path=ppt/slides/_rels/slide185.xml.rels><?xml version="1.0" encoding="UTF-8" standalone="yes"?><Relationships xmlns="http://schemas.openxmlformats.org/package/2006/relationships"><Relationship Id="rId11" Type="http://schemas.openxmlformats.org/officeDocument/2006/relationships/image" Target="../media/image21.png"/><Relationship Id="rId10" Type="http://schemas.openxmlformats.org/officeDocument/2006/relationships/slide" Target="/ppt/slides/slide73.xml"/><Relationship Id="rId13" Type="http://schemas.openxmlformats.org/officeDocument/2006/relationships/image" Target="../media/image8.png"/><Relationship Id="rId12" Type="http://schemas.openxmlformats.org/officeDocument/2006/relationships/slide" Target="/ppt/slides/slide9.xm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5.xml"/><Relationship Id="rId3" Type="http://schemas.openxmlformats.org/officeDocument/2006/relationships/slide" Target="/ppt/slides/slide22.xml"/><Relationship Id="rId4" Type="http://schemas.openxmlformats.org/officeDocument/2006/relationships/image" Target="../media/image17.png"/><Relationship Id="rId9" Type="http://schemas.openxmlformats.org/officeDocument/2006/relationships/image" Target="../media/image30.png"/><Relationship Id="rId14" Type="http://schemas.openxmlformats.org/officeDocument/2006/relationships/image" Target="../media/image22.png"/><Relationship Id="rId5" Type="http://schemas.openxmlformats.org/officeDocument/2006/relationships/slide" Target="/ppt/slides/slide99.xml"/><Relationship Id="rId6" Type="http://schemas.openxmlformats.org/officeDocument/2006/relationships/slide" Target="/ppt/slides/slide204.xml"/><Relationship Id="rId7" Type="http://schemas.openxmlformats.org/officeDocument/2006/relationships/image" Target="../media/image20.png"/><Relationship Id="rId8" Type="http://schemas.openxmlformats.org/officeDocument/2006/relationships/slide" Target="/ppt/slides/slide186.xml"/></Relationships>
</file>

<file path=ppt/slides/_rels/slide1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6.xml"/><Relationship Id="rId3" Type="http://schemas.openxmlformats.org/officeDocument/2006/relationships/image" Target="../media/image30.png"/></Relationships>
</file>

<file path=ppt/slides/_rels/slide1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7.xml"/></Relationships>
</file>

<file path=ppt/slides/_rels/slide1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88.xml"/><Relationship Id="rId3" Type="http://schemas.openxmlformats.org/officeDocument/2006/relationships/image" Target="../media/image229.png"/></Relationships>
</file>

<file path=ppt/slides/_rels/slide1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9.xml"/><Relationship Id="rId3" Type="http://schemas.openxmlformats.org/officeDocument/2006/relationships/image" Target="../media/image251.png"/><Relationship Id="rId4" Type="http://schemas.openxmlformats.org/officeDocument/2006/relationships/image" Target="../media/image252.png"/><Relationship Id="rId5" Type="http://schemas.openxmlformats.org/officeDocument/2006/relationships/image" Target="../media/image27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4.png"/><Relationship Id="rId4" Type="http://schemas.openxmlformats.org/officeDocument/2006/relationships/hyperlink" Target="http://www.jmlr.org/papers/volume3/bengio03a/bengio03a.pdf" TargetMode="External"/><Relationship Id="rId5" Type="http://schemas.openxmlformats.org/officeDocument/2006/relationships/hyperlink" Target="http://www.jmlr.org/papers/volume3/bengio03a/bengio03a.pdf" TargetMode="External"/><Relationship Id="rId6" Type="http://schemas.openxmlformats.org/officeDocument/2006/relationships/image" Target="../media/image12.png"/><Relationship Id="rId7" Type="http://schemas.openxmlformats.org/officeDocument/2006/relationships/hyperlink" Target="https://arxiv.org/abs/1810.04805" TargetMode="External"/></Relationships>
</file>

<file path=ppt/slides/_rels/slide1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0.xml"/><Relationship Id="rId3" Type="http://schemas.openxmlformats.org/officeDocument/2006/relationships/hyperlink" Target="http://ai.stanford.edu/~amaas/data/sentiment/" TargetMode="External"/><Relationship Id="rId4" Type="http://schemas.openxmlformats.org/officeDocument/2006/relationships/hyperlink" Target="https://www.fast.ai/" TargetMode="External"/><Relationship Id="rId5" Type="http://schemas.openxmlformats.org/officeDocument/2006/relationships/hyperlink" Target="https://www.fast.ai/" TargetMode="External"/><Relationship Id="rId6" Type="http://schemas.openxmlformats.org/officeDocument/2006/relationships/image" Target="../media/image251.png"/></Relationships>
</file>

<file path=ppt/slides/_rels/slide191.xml.rels><?xml version="1.0" encoding="UTF-8" standalone="yes"?><Relationships xmlns="http://schemas.openxmlformats.org/package/2006/relationships"><Relationship Id="rId10" Type="http://schemas.openxmlformats.org/officeDocument/2006/relationships/image" Target="../media/image251.png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91.xml"/><Relationship Id="rId3" Type="http://schemas.openxmlformats.org/officeDocument/2006/relationships/image" Target="../media/image234.png"/><Relationship Id="rId4" Type="http://schemas.openxmlformats.org/officeDocument/2006/relationships/image" Target="../media/image236.png"/><Relationship Id="rId9" Type="http://schemas.openxmlformats.org/officeDocument/2006/relationships/image" Target="../media/image238.png"/><Relationship Id="rId5" Type="http://schemas.openxmlformats.org/officeDocument/2006/relationships/image" Target="../media/image237.png"/><Relationship Id="rId6" Type="http://schemas.openxmlformats.org/officeDocument/2006/relationships/hyperlink" Target="https://github.com/fastai" TargetMode="External"/><Relationship Id="rId7" Type="http://schemas.openxmlformats.org/officeDocument/2006/relationships/hyperlink" Target="https://github.com/fastai" TargetMode="External"/><Relationship Id="rId8" Type="http://schemas.openxmlformats.org/officeDocument/2006/relationships/hyperlink" Target="https://arxiv.org/abs/1708.02182" TargetMode="External"/></Relationships>
</file>

<file path=ppt/slides/_rels/slide1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92.xml"/><Relationship Id="rId3" Type="http://schemas.openxmlformats.org/officeDocument/2006/relationships/image" Target="../media/image241.png"/><Relationship Id="rId4" Type="http://schemas.openxmlformats.org/officeDocument/2006/relationships/image" Target="../media/image240.png"/><Relationship Id="rId5" Type="http://schemas.openxmlformats.org/officeDocument/2006/relationships/hyperlink" Target="http://tiny.cc/NAACLTransferFastAiColab" TargetMode="External"/><Relationship Id="rId6" Type="http://schemas.openxmlformats.org/officeDocument/2006/relationships/image" Target="../media/image251.png"/></Relationships>
</file>

<file path=ppt/slides/_rels/slide1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3.xml"/><Relationship Id="rId3" Type="http://schemas.openxmlformats.org/officeDocument/2006/relationships/hyperlink" Target="https://rajpurkar.github.io/SQuAD-explorer/" TargetMode="External"/><Relationship Id="rId4" Type="http://schemas.openxmlformats.org/officeDocument/2006/relationships/hyperlink" Target="https://github.com/google-research/bert" TargetMode="External"/><Relationship Id="rId5" Type="http://schemas.openxmlformats.org/officeDocument/2006/relationships/image" Target="../media/image252.png"/></Relationships>
</file>

<file path=ppt/slides/_rels/slide1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94.xml"/><Relationship Id="rId3" Type="http://schemas.openxmlformats.org/officeDocument/2006/relationships/image" Target="../media/image247.png"/><Relationship Id="rId4" Type="http://schemas.openxmlformats.org/officeDocument/2006/relationships/image" Target="../media/image243.png"/><Relationship Id="rId5" Type="http://schemas.openxmlformats.org/officeDocument/2006/relationships/image" Target="../media/image252.png"/></Relationships>
</file>

<file path=ppt/slides/_rels/slide1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95.xml"/><Relationship Id="rId3" Type="http://schemas.openxmlformats.org/officeDocument/2006/relationships/image" Target="../media/image244.png"/><Relationship Id="rId4" Type="http://schemas.openxmlformats.org/officeDocument/2006/relationships/image" Target="../media/image249.png"/><Relationship Id="rId5" Type="http://schemas.openxmlformats.org/officeDocument/2006/relationships/image" Target="../media/image252.png"/></Relationships>
</file>

<file path=ppt/slides/_rels/slide1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96.xml"/><Relationship Id="rId3" Type="http://schemas.openxmlformats.org/officeDocument/2006/relationships/image" Target="../media/image246.png"/><Relationship Id="rId4" Type="http://schemas.openxmlformats.org/officeDocument/2006/relationships/image" Target="../media/image250.png"/><Relationship Id="rId5" Type="http://schemas.openxmlformats.org/officeDocument/2006/relationships/image" Target="../media/image252.png"/></Relationships>
</file>

<file path=ppt/slides/_rels/slide1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97.xml"/><Relationship Id="rId3" Type="http://schemas.openxmlformats.org/officeDocument/2006/relationships/image" Target="../media/image252.png"/><Relationship Id="rId4" Type="http://schemas.openxmlformats.org/officeDocument/2006/relationships/image" Target="../media/image285.png"/><Relationship Id="rId5" Type="http://schemas.openxmlformats.org/officeDocument/2006/relationships/image" Target="../media/image273.png"/></Relationships>
</file>

<file path=ppt/slides/_rels/slide1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8.xml"/><Relationship Id="rId3" Type="http://schemas.openxmlformats.org/officeDocument/2006/relationships/hyperlink" Target="http://convai.io" TargetMode="External"/><Relationship Id="rId4" Type="http://schemas.openxmlformats.org/officeDocument/2006/relationships/image" Target="../media/image271.png"/></Relationships>
</file>

<file path=ppt/slides/_rels/slide1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99.xml"/><Relationship Id="rId3" Type="http://schemas.openxmlformats.org/officeDocument/2006/relationships/image" Target="../media/image262.png"/><Relationship Id="rId4" Type="http://schemas.openxmlformats.org/officeDocument/2006/relationships/image" Target="../media/image27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.xml"/><Relationship Id="rId3" Type="http://schemas.openxmlformats.org/officeDocument/2006/relationships/hyperlink" Target="http://tiny.cc/NAACLTransfer" TargetMode="External"/><Relationship Id="rId4" Type="http://schemas.openxmlformats.org/officeDocument/2006/relationships/hyperlink" Target="http://tiny.cc/NAACLTransferColab" TargetMode="External"/><Relationship Id="rId5" Type="http://schemas.openxmlformats.org/officeDocument/2006/relationships/hyperlink" Target="http://tiny.cc/NAACLTransferCode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00.xml"/><Relationship Id="rId3" Type="http://schemas.openxmlformats.org/officeDocument/2006/relationships/image" Target="../media/image271.png"/><Relationship Id="rId4" Type="http://schemas.openxmlformats.org/officeDocument/2006/relationships/hyperlink" Target="https://arxiv.org/abs/1901.07291" TargetMode="External"/><Relationship Id="rId5" Type="http://schemas.openxmlformats.org/officeDocument/2006/relationships/hyperlink" Target="http://arxiv.org/abs/1901.08149" TargetMode="External"/><Relationship Id="rId6" Type="http://schemas.openxmlformats.org/officeDocument/2006/relationships/hyperlink" Target="http://arxiv.org/abs/1905.08836" TargetMode="External"/><Relationship Id="rId7" Type="http://schemas.openxmlformats.org/officeDocument/2006/relationships/image" Target="../media/image254.png"/><Relationship Id="rId8" Type="http://schemas.openxmlformats.org/officeDocument/2006/relationships/image" Target="../media/image265.png"/></Relationships>
</file>

<file path=ppt/slides/_rels/slide2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01.xml"/><Relationship Id="rId3" Type="http://schemas.openxmlformats.org/officeDocument/2006/relationships/image" Target="../media/image271.png"/><Relationship Id="rId4" Type="http://schemas.openxmlformats.org/officeDocument/2006/relationships/image" Target="../media/image258.png"/><Relationship Id="rId5" Type="http://schemas.openxmlformats.org/officeDocument/2006/relationships/image" Target="../media/image257.png"/><Relationship Id="rId6" Type="http://schemas.openxmlformats.org/officeDocument/2006/relationships/image" Target="../media/image255.png"/></Relationships>
</file>

<file path=ppt/slides/_rels/slide2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02.xml"/><Relationship Id="rId3" Type="http://schemas.openxmlformats.org/officeDocument/2006/relationships/image" Target="../media/image271.png"/><Relationship Id="rId4" Type="http://schemas.openxmlformats.org/officeDocument/2006/relationships/hyperlink" Target="https://pytorch.org/hub" TargetMode="External"/><Relationship Id="rId5" Type="http://schemas.openxmlformats.org/officeDocument/2006/relationships/hyperlink" Target="https://pytorch.org/docs/stable/hub.html" TargetMode="External"/><Relationship Id="rId6" Type="http://schemas.openxmlformats.org/officeDocument/2006/relationships/image" Target="../media/image256.png"/></Relationships>
</file>

<file path=ppt/slides/_rels/slide203.xml.rels><?xml version="1.0" encoding="UTF-8" standalone="yes"?><Relationships xmlns="http://schemas.openxmlformats.org/package/2006/relationships"><Relationship Id="rId11" Type="http://schemas.openxmlformats.org/officeDocument/2006/relationships/image" Target="../media/image21.png"/><Relationship Id="rId10" Type="http://schemas.openxmlformats.org/officeDocument/2006/relationships/slide" Target="/ppt/slides/slide73.xml"/><Relationship Id="rId13" Type="http://schemas.openxmlformats.org/officeDocument/2006/relationships/image" Target="../media/image8.png"/><Relationship Id="rId12" Type="http://schemas.openxmlformats.org/officeDocument/2006/relationships/slide" Target="/ppt/slides/slide9.xm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3.xml"/><Relationship Id="rId3" Type="http://schemas.openxmlformats.org/officeDocument/2006/relationships/slide" Target="/ppt/slides/slide22.xml"/><Relationship Id="rId4" Type="http://schemas.openxmlformats.org/officeDocument/2006/relationships/image" Target="../media/image17.png"/><Relationship Id="rId9" Type="http://schemas.openxmlformats.org/officeDocument/2006/relationships/image" Target="../media/image30.png"/><Relationship Id="rId14" Type="http://schemas.openxmlformats.org/officeDocument/2006/relationships/image" Target="../media/image22.png"/><Relationship Id="rId5" Type="http://schemas.openxmlformats.org/officeDocument/2006/relationships/slide" Target="/ppt/slides/slide99.xml"/><Relationship Id="rId6" Type="http://schemas.openxmlformats.org/officeDocument/2006/relationships/slide" Target="/ppt/slides/slide204.xml"/><Relationship Id="rId7" Type="http://schemas.openxmlformats.org/officeDocument/2006/relationships/image" Target="../media/image20.png"/><Relationship Id="rId8" Type="http://schemas.openxmlformats.org/officeDocument/2006/relationships/slide" Target="/ppt/slides/slide186.xml"/></Relationships>
</file>

<file path=ppt/slides/_rels/slide2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4.xml"/><Relationship Id="rId3" Type="http://schemas.openxmlformats.org/officeDocument/2006/relationships/image" Target="../media/image20.png"/></Relationships>
</file>

<file path=ppt/slides/_rels/slide2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5.xml"/><Relationship Id="rId3" Type="http://schemas.openxmlformats.org/officeDocument/2006/relationships/image" Target="../media/image20.png"/></Relationships>
</file>

<file path=ppt/slides/_rels/slide2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6.xml"/><Relationship Id="rId3" Type="http://schemas.openxmlformats.org/officeDocument/2006/relationships/hyperlink" Target="https://arxiv.org/abs/1903.08855" TargetMode="External"/><Relationship Id="rId4" Type="http://schemas.openxmlformats.org/officeDocument/2006/relationships/hyperlink" Target="https://arxiv.org/abs/1905.07830" TargetMode="External"/></Relationships>
</file>

<file path=ppt/slides/_rels/slide2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7.xml"/><Relationship Id="rId3" Type="http://schemas.openxmlformats.org/officeDocument/2006/relationships/hyperlink" Target="https://arxiv.org/abs/1810.04805" TargetMode="External"/><Relationship Id="rId4" Type="http://schemas.openxmlformats.org/officeDocument/2006/relationships/hyperlink" Target="https://arxiv.org/abs/1811.01088" TargetMode="External"/></Relationships>
</file>

<file path=ppt/slides/_rels/slide2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8.xml"/><Relationship Id="rId3" Type="http://schemas.openxmlformats.org/officeDocument/2006/relationships/hyperlink" Target="https://arxiv.org/abs/1905.09418" TargetMode="External"/><Relationship Id="rId4" Type="http://schemas.openxmlformats.org/officeDocument/2006/relationships/hyperlink" Target="https://arxiv.org/abs/1803.03635" TargetMode="External"/></Relationships>
</file>

<file path=ppt/slides/_rels/slide2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9.xml"/><Relationship Id="rId3" Type="http://schemas.openxmlformats.org/officeDocument/2006/relationships/hyperlink" Target="https://arxiv.org/abs/1905.02450" TargetMode="External"/><Relationship Id="rId4" Type="http://schemas.openxmlformats.org/officeDocument/2006/relationships/hyperlink" Target="https://arxiv.org/abs/1905.03197" TargetMode="External"/></Relationships>
</file>

<file path=ppt/slides/_rels/slide21.xml.rels><?xml version="1.0" encoding="UTF-8" standalone="yes"?><Relationships xmlns="http://schemas.openxmlformats.org/package/2006/relationships"><Relationship Id="rId11" Type="http://schemas.openxmlformats.org/officeDocument/2006/relationships/image" Target="../media/image21.png"/><Relationship Id="rId10" Type="http://schemas.openxmlformats.org/officeDocument/2006/relationships/slide" Target="/ppt/slides/slide73.xml"/><Relationship Id="rId13" Type="http://schemas.openxmlformats.org/officeDocument/2006/relationships/image" Target="../media/image8.png"/><Relationship Id="rId12" Type="http://schemas.openxmlformats.org/officeDocument/2006/relationships/slide" Target="/ppt/slides/slide9.xm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slide" Target="/ppt/slides/slide22.xml"/><Relationship Id="rId4" Type="http://schemas.openxmlformats.org/officeDocument/2006/relationships/image" Target="../media/image17.png"/><Relationship Id="rId9" Type="http://schemas.openxmlformats.org/officeDocument/2006/relationships/image" Target="../media/image30.png"/><Relationship Id="rId14" Type="http://schemas.openxmlformats.org/officeDocument/2006/relationships/image" Target="../media/image22.png"/><Relationship Id="rId5" Type="http://schemas.openxmlformats.org/officeDocument/2006/relationships/slide" Target="/ppt/slides/slide99.xml"/><Relationship Id="rId6" Type="http://schemas.openxmlformats.org/officeDocument/2006/relationships/slide" Target="/ppt/slides/slide204.xml"/><Relationship Id="rId7" Type="http://schemas.openxmlformats.org/officeDocument/2006/relationships/image" Target="../media/image20.png"/><Relationship Id="rId8" Type="http://schemas.openxmlformats.org/officeDocument/2006/relationships/slide" Target="/ppt/slides/slide186.xml"/></Relationships>
</file>

<file path=ppt/slides/_rels/slide2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10.xml"/><Relationship Id="rId3" Type="http://schemas.openxmlformats.org/officeDocument/2006/relationships/image" Target="../media/image266.png"/><Relationship Id="rId4" Type="http://schemas.openxmlformats.org/officeDocument/2006/relationships/hyperlink" Target="https://arxiv.org/abs/1505.05192" TargetMode="External"/><Relationship Id="rId5" Type="http://schemas.openxmlformats.org/officeDocument/2006/relationships/image" Target="../media/image268.png"/><Relationship Id="rId6" Type="http://schemas.openxmlformats.org/officeDocument/2006/relationships/hyperlink" Target="https://arxiv.org/abs/1603.08511" TargetMode="External"/><Relationship Id="rId7" Type="http://schemas.openxmlformats.org/officeDocument/2006/relationships/hyperlink" Target="http://www.jmlr.org/papers/volume6/ando05a/ando05a.pdf" TargetMode="External"/></Relationships>
</file>

<file path=ppt/slides/_rels/slide2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1.xml"/><Relationship Id="rId3" Type="http://schemas.openxmlformats.org/officeDocument/2006/relationships/hyperlink" Target="https://arxiv.org/abs/1810.08854" TargetMode="External"/><Relationship Id="rId4" Type="http://schemas.openxmlformats.org/officeDocument/2006/relationships/hyperlink" Target="https://arxiv.org/abs/1808.10485" TargetMode="External"/><Relationship Id="rId5" Type="http://schemas.openxmlformats.org/officeDocument/2006/relationships/hyperlink" Target="https://arxiv.org/abs/1804.07983" TargetMode="External"/><Relationship Id="rId6" Type="http://schemas.openxmlformats.org/officeDocument/2006/relationships/hyperlink" Target="https://arxiv.org/abs/1601.01705" TargetMode="External"/><Relationship Id="rId7" Type="http://schemas.openxmlformats.org/officeDocument/2006/relationships/hyperlink" Target="https://openreview.net/forum?id=B1ckMDqlg" TargetMode="External"/></Relationships>
</file>

<file path=ppt/slides/_rels/slide2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2.xml"/><Relationship Id="rId3" Type="http://schemas.openxmlformats.org/officeDocument/2006/relationships/hyperlink" Target="https://openreview.net/forum?id=AzxEzvpdE3Wcy" TargetMode="External"/><Relationship Id="rId4" Type="http://schemas.openxmlformats.org/officeDocument/2006/relationships/hyperlink" Target="http://arxiv.org/abs/1905.07129" TargetMode="External"/><Relationship Id="rId5" Type="http://schemas.openxmlformats.org/officeDocument/2006/relationships/hyperlink" Target="https://arxiv.org/abs/1904.01766" TargetMode="External"/><Relationship Id="rId6" Type="http://schemas.openxmlformats.org/officeDocument/2006/relationships/hyperlink" Target="https://arxiv.org/abs/1901.05415" TargetMode="External"/></Relationships>
</file>

<file path=ppt/slides/_rels/slide2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3.xml"/><Relationship Id="rId3" Type="http://schemas.openxmlformats.org/officeDocument/2006/relationships/hyperlink" Target="https://arxiv.org/abs/1806.08730" TargetMode="External"/><Relationship Id="rId4" Type="http://schemas.openxmlformats.org/officeDocument/2006/relationships/hyperlink" Target="https://arxiv.org/abs/1604.06045" TargetMode="External"/><Relationship Id="rId5" Type="http://schemas.openxmlformats.org/officeDocument/2006/relationships/hyperlink" Target="https://openai.com/blog/better-language-models/" TargetMode="External"/></Relationships>
</file>

<file path=ppt/slides/_rels/slide2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4.xml"/><Relationship Id="rId3" Type="http://schemas.openxmlformats.org/officeDocument/2006/relationships/hyperlink" Target="https://arxiv.org/abs/1804.08328" TargetMode="External"/></Relationships>
</file>

<file path=ppt/slides/_rels/slide2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5.xml"/><Relationship Id="rId3" Type="http://schemas.openxmlformats.org/officeDocument/2006/relationships/hyperlink" Target="https://arxiv.org/abs/1901.11373" TargetMode="External"/></Relationships>
</file>

<file path=ppt/slides/_rels/slide2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6.xml"/></Relationships>
</file>

<file path=ppt/slides/_rels/slide2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7.xml"/></Relationships>
</file>

<file path=ppt/slides/_rels/slide2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8.xml"/><Relationship Id="rId3" Type="http://schemas.openxmlformats.org/officeDocument/2006/relationships/image" Target="../media/image8.png"/><Relationship Id="rId4" Type="http://schemas.openxmlformats.org/officeDocument/2006/relationships/image" Target="../media/image17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7" Type="http://schemas.openxmlformats.org/officeDocument/2006/relationships/image" Target="../media/image30.png"/><Relationship Id="rId8" Type="http://schemas.openxmlformats.org/officeDocument/2006/relationships/image" Target="../media/image20.png"/></Relationships>
</file>

<file path=ppt/slides/_rels/slide2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9.xml"/><Relationship Id="rId3" Type="http://schemas.openxmlformats.org/officeDocument/2006/relationships/hyperlink" Target="http://tiny.cc/NAACLTransfer" TargetMode="External"/><Relationship Id="rId4" Type="http://schemas.openxmlformats.org/officeDocument/2006/relationships/hyperlink" Target="http://tiny.cc/NAACLTransferColab" TargetMode="External"/><Relationship Id="rId5" Type="http://schemas.openxmlformats.org/officeDocument/2006/relationships/hyperlink" Target="http://tiny.cc/NAACLTransferCode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7.png"/></Relationships>
</file>

<file path=ppt/slides/_rels/slide2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0.xml"/></Relationships>
</file>

<file path=ppt/slides/_rels/slide2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21.xml"/><Relationship Id="rId3" Type="http://schemas.openxmlformats.org/officeDocument/2006/relationships/hyperlink" Target="https://paperswithcode.com/sota/question-answering-on-squad20" TargetMode="External"/><Relationship Id="rId4" Type="http://schemas.openxmlformats.org/officeDocument/2006/relationships/image" Target="../media/image264.png"/></Relationships>
</file>

<file path=ppt/slides/_rels/slide2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22.xml"/><Relationship Id="rId3" Type="http://schemas.openxmlformats.org/officeDocument/2006/relationships/image" Target="../media/image260.png"/><Relationship Id="rId4" Type="http://schemas.openxmlformats.org/officeDocument/2006/relationships/hyperlink" Target="https://w4ngatang.github.io/static/papers/superglue.pdf" TargetMode="External"/></Relationships>
</file>

<file path=ppt/slides/_rels/slide223.xml.rels><?xml version="1.0" encoding="UTF-8" standalone="yes"?><Relationships xmlns="http://schemas.openxmlformats.org/package/2006/relationships"><Relationship Id="rId11" Type="http://schemas.openxmlformats.org/officeDocument/2006/relationships/hyperlink" Target="https://arxiv.org/abs/1802.05365" TargetMode="External"/><Relationship Id="rId10" Type="http://schemas.openxmlformats.org/officeDocument/2006/relationships/hyperlink" Target="https://arxiv.org/abs/1802.05365" TargetMode="External"/><Relationship Id="rId13" Type="http://schemas.openxmlformats.org/officeDocument/2006/relationships/hyperlink" Target="https://arxiv.org/abs/1506.06726" TargetMode="External"/><Relationship Id="rId12" Type="http://schemas.openxmlformats.org/officeDocument/2006/relationships/hyperlink" Target="https://arxiv.org/abs/1506.06726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3.xml"/><Relationship Id="rId3" Type="http://schemas.openxmlformats.org/officeDocument/2006/relationships/hyperlink" Target="https://arxiv.org/abs/1301.3781" TargetMode="External"/><Relationship Id="rId4" Type="http://schemas.openxmlformats.org/officeDocument/2006/relationships/hyperlink" Target="https://papers.nips.cc/paper/5949-semi-supervised-sequence-learning" TargetMode="External"/><Relationship Id="rId9" Type="http://schemas.openxmlformats.org/officeDocument/2006/relationships/hyperlink" Target="https://arxiv.org/abs/1802.05365" TargetMode="External"/><Relationship Id="rId15" Type="http://schemas.openxmlformats.org/officeDocument/2006/relationships/hyperlink" Target="https://arxiv.org/abs/1602.03483" TargetMode="External"/><Relationship Id="rId14" Type="http://schemas.openxmlformats.org/officeDocument/2006/relationships/hyperlink" Target="https://arxiv.org/abs/1506.06726" TargetMode="External"/><Relationship Id="rId17" Type="http://schemas.openxmlformats.org/officeDocument/2006/relationships/hyperlink" Target="https://arxiv.org/abs/1602.03483" TargetMode="External"/><Relationship Id="rId16" Type="http://schemas.openxmlformats.org/officeDocument/2006/relationships/hyperlink" Target="https://arxiv.org/abs/1602.03483" TargetMode="External"/><Relationship Id="rId5" Type="http://schemas.openxmlformats.org/officeDocument/2006/relationships/hyperlink" Target="https://arxiv.org/abs/1801.06146" TargetMode="External"/><Relationship Id="rId6" Type="http://schemas.openxmlformats.org/officeDocument/2006/relationships/hyperlink" Target="https://s3-us-west-2.amazonaws.com/openai-assets/research-covers/language-unsupervised/language_understanding_paper.pdf" TargetMode="External"/><Relationship Id="rId18" Type="http://schemas.openxmlformats.org/officeDocument/2006/relationships/hyperlink" Target="https://arxiv.org/abs/1810.04805" TargetMode="External"/><Relationship Id="rId7" Type="http://schemas.openxmlformats.org/officeDocument/2006/relationships/hyperlink" Target="https://s3-us-west-2.amazonaws.com/openai-assets/research-covers/language-unsupervised/language_understanding_paper.pdf" TargetMode="External"/><Relationship Id="rId8" Type="http://schemas.openxmlformats.org/officeDocument/2006/relationships/hyperlink" Target="https://s3-us-west-2.amazonaws.com/openai-assets/research-covers/language-unsupervised/language_understanding_paper.pdf" TargetMode="External"/></Relationships>
</file>

<file path=ppt/slides/_rels/slide2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24.xml"/><Relationship Id="rId3" Type="http://schemas.openxmlformats.org/officeDocument/2006/relationships/image" Target="../media/image259.png"/></Relationships>
</file>

<file path=ppt/slides/_rels/slide2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25.xml"/><Relationship Id="rId3" Type="http://schemas.openxmlformats.org/officeDocument/2006/relationships/hyperlink" Target="https://nlp.stanford.edu/projects/glove/" TargetMode="External"/><Relationship Id="rId4" Type="http://schemas.openxmlformats.org/officeDocument/2006/relationships/image" Target="../media/image263.jpg"/><Relationship Id="rId5" Type="http://schemas.openxmlformats.org/officeDocument/2006/relationships/hyperlink" Target="https://arxiv.org/abs/1607.04606" TargetMode="External"/><Relationship Id="rId6" Type="http://schemas.openxmlformats.org/officeDocument/2006/relationships/image" Target="../media/image278.png"/></Relationships>
</file>

<file path=ppt/slides/_rels/slide2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26.xml"/><Relationship Id="rId3" Type="http://schemas.openxmlformats.org/officeDocument/2006/relationships/hyperlink" Target="https://arxiv.org/abs/1809.08370" TargetMode="External"/><Relationship Id="rId4" Type="http://schemas.openxmlformats.org/officeDocument/2006/relationships/image" Target="../media/image261.png"/><Relationship Id="rId5" Type="http://schemas.openxmlformats.org/officeDocument/2006/relationships/image" Target="../media/image283.png"/></Relationships>
</file>

<file path=ppt/slides/_rels/slide2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27.xml"/><Relationship Id="rId3" Type="http://schemas.openxmlformats.org/officeDocument/2006/relationships/image" Target="../media/image277.png"/><Relationship Id="rId4" Type="http://schemas.openxmlformats.org/officeDocument/2006/relationships/image" Target="../media/image279.png"/><Relationship Id="rId5" Type="http://schemas.openxmlformats.org/officeDocument/2006/relationships/hyperlink" Target="https://alanakbik.github.io/papers/coling2018.pdf" TargetMode="External"/><Relationship Id="rId6" Type="http://schemas.openxmlformats.org/officeDocument/2006/relationships/hyperlink" Target="http://alanakbik.github.io/papers/naacl2019_embeddings.pdf" TargetMode="External"/></Relationships>
</file>

<file path=ppt/slides/_rels/slide2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28.xml"/><Relationship Id="rId3" Type="http://schemas.openxmlformats.org/officeDocument/2006/relationships/image" Target="../media/image274.png"/><Relationship Id="rId4" Type="http://schemas.openxmlformats.org/officeDocument/2006/relationships/image" Target="../media/image275.png"/><Relationship Id="rId5" Type="http://schemas.openxmlformats.org/officeDocument/2006/relationships/hyperlink" Target="https://arxiv.org/abs/1903.07785" TargetMode="External"/></Relationships>
</file>

<file path=ppt/slides/_rels/slide2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29.xml"/><Relationship Id="rId3" Type="http://schemas.openxmlformats.org/officeDocument/2006/relationships/image" Target="../media/image27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30.xml"/><Relationship Id="rId3" Type="http://schemas.openxmlformats.org/officeDocument/2006/relationships/hyperlink" Target="https://arxiv.org/abs/1905.02450" TargetMode="External"/><Relationship Id="rId4" Type="http://schemas.openxmlformats.org/officeDocument/2006/relationships/image" Target="../media/image267.png"/></Relationships>
</file>

<file path=ppt/slides/_rels/slide2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231.xml"/></Relationships>
</file>

<file path=ppt/slides/_rels/slide2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232.xml"/><Relationship Id="rId3" Type="http://schemas.openxmlformats.org/officeDocument/2006/relationships/image" Target="../media/image102.png"/><Relationship Id="rId4" Type="http://schemas.openxmlformats.org/officeDocument/2006/relationships/hyperlink" Target="https://distill.pub/2017/feature-visualization/" TargetMode="External"/></Relationships>
</file>

<file path=ppt/slides/_rels/slide2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233.xml"/><Relationship Id="rId3" Type="http://schemas.openxmlformats.org/officeDocument/2006/relationships/hyperlink" Target="https://arxiv.org/pdf/1602.08952.pdf" TargetMode="External"/><Relationship Id="rId4" Type="http://schemas.openxmlformats.org/officeDocument/2006/relationships/hyperlink" Target="https://arxiv.org/pdf/1602.08952.pdf" TargetMode="External"/><Relationship Id="rId5" Type="http://schemas.openxmlformats.org/officeDocument/2006/relationships/hyperlink" Target="https://arxiv.org/pdf/1602.08952.pdf" TargetMode="External"/><Relationship Id="rId6" Type="http://schemas.openxmlformats.org/officeDocument/2006/relationships/hyperlink" Target="https://arxiv.org/abs/1808.08609" TargetMode="External"/><Relationship Id="rId7" Type="http://schemas.openxmlformats.org/officeDocument/2006/relationships/image" Target="../media/image85.png"/></Relationships>
</file>

<file path=ppt/slides/_rels/slide2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234.xml"/><Relationship Id="rId3" Type="http://schemas.openxmlformats.org/officeDocument/2006/relationships/image" Target="../media/image281.png"/><Relationship Id="rId4" Type="http://schemas.openxmlformats.org/officeDocument/2006/relationships/hyperlink" Target="https://www.mitpressjournals.org/doi/full/10.1162/tacl_a_00254" TargetMode="External"/><Relationship Id="rId5" Type="http://schemas.openxmlformats.org/officeDocument/2006/relationships/hyperlink" Target="https://www.mitpressjournals.org/doi/full/10.1162/tacl_a_00254" TargetMode="External"/><Relationship Id="rId6" Type="http://schemas.openxmlformats.org/officeDocument/2006/relationships/hyperlink" Target="https://www.mitpressjournals.org/doi/full/10.1162/tacl_a_00254" TargetMode="External"/><Relationship Id="rId7" Type="http://schemas.openxmlformats.org/officeDocument/2006/relationships/hyperlink" Target="https://boknilev.github.io/nlp-analysis-methods/table1.html" TargetMode="External"/><Relationship Id="rId8" Type="http://schemas.openxmlformats.org/officeDocument/2006/relationships/image" Target="../media/image287.png"/></Relationships>
</file>

<file path=ppt/slides/_rels/slide2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235.xml"/><Relationship Id="rId3" Type="http://schemas.openxmlformats.org/officeDocument/2006/relationships/image" Target="../media/image153.png"/><Relationship Id="rId4" Type="http://schemas.openxmlformats.org/officeDocument/2006/relationships/image" Target="../media/image91.png"/></Relationships>
</file>

<file path=ppt/slides/_rels/slide2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236.xml"/><Relationship Id="rId3" Type="http://schemas.openxmlformats.org/officeDocument/2006/relationships/image" Target="../media/image272.png"/></Relationships>
</file>

<file path=ppt/slides/_rels/slide2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237.xml"/><Relationship Id="rId3" Type="http://schemas.openxmlformats.org/officeDocument/2006/relationships/image" Target="../media/image282.png"/></Relationships>
</file>

<file path=ppt/slides/_rels/slide2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238.xml"/><Relationship Id="rId3" Type="http://schemas.openxmlformats.org/officeDocument/2006/relationships/hyperlink" Target="https://arxiv.org/pdf/1606.03490.pdf" TargetMode="External"/><Relationship Id="rId4" Type="http://schemas.openxmlformats.org/officeDocument/2006/relationships/hyperlink" Target="https://arxiv.org/abs/1805.01070" TargetMode="External"/><Relationship Id="rId5" Type="http://schemas.openxmlformats.org/officeDocument/2006/relationships/image" Target="../media/image284.png"/><Relationship Id="rId6" Type="http://schemas.openxmlformats.org/officeDocument/2006/relationships/image" Target="../media/image185.png"/></Relationships>
</file>

<file path=ppt/slides/_rels/slide24.xml.rels><?xml version="1.0" encoding="UTF-8" standalone="yes"?><Relationships xmlns="http://schemas.openxmlformats.org/package/2006/relationships"><Relationship Id="rId11" Type="http://schemas.openxmlformats.org/officeDocument/2006/relationships/hyperlink" Target="https://arxiv.org/abs/1506.06726" TargetMode="External"/><Relationship Id="rId10" Type="http://schemas.openxmlformats.org/officeDocument/2006/relationships/hyperlink" Target="https://s3-us-west-2.amazonaws.com/openai-assets/research-covers/language-unsupervised/language_understanding_paper.pdf" TargetMode="External"/><Relationship Id="rId12" Type="http://schemas.openxmlformats.org/officeDocument/2006/relationships/hyperlink" Target="https://arxiv.org/abs/1810.04805" TargetMode="External"/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arxiv.org/abs/1301.3781" TargetMode="External"/><Relationship Id="rId4" Type="http://schemas.openxmlformats.org/officeDocument/2006/relationships/image" Target="../media/image13.png"/><Relationship Id="rId9" Type="http://schemas.openxmlformats.org/officeDocument/2006/relationships/hyperlink" Target="https://s3-us-west-2.amazonaws.com/openai-assets/research-covers/language-unsupervised/language_understanding_paper.pdf" TargetMode="External"/><Relationship Id="rId5" Type="http://schemas.openxmlformats.org/officeDocument/2006/relationships/hyperlink" Target="https://arxiv.org/abs/1802.05365" TargetMode="External"/><Relationship Id="rId6" Type="http://schemas.openxmlformats.org/officeDocument/2006/relationships/hyperlink" Target="https://arxiv.org/abs/1801.06146" TargetMode="External"/><Relationship Id="rId7" Type="http://schemas.openxmlformats.org/officeDocument/2006/relationships/hyperlink" Target="https://s3-us-west-2.amazonaws.com/openai-assets/research-covers/language-unsupervised/language_understanding_paper.pdf" TargetMode="External"/><Relationship Id="rId8" Type="http://schemas.openxmlformats.org/officeDocument/2006/relationships/hyperlink" Target="https://s3-us-west-2.amazonaws.com/openai-assets/research-covers/language-unsupervised/language_understanding_paper.pdf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://lsa.colorado.edu/papers/JASIS.lsi.90.pdf" TargetMode="External"/><Relationship Id="rId4" Type="http://schemas.openxmlformats.org/officeDocument/2006/relationships/image" Target="../media/image14.png"/><Relationship Id="rId5" Type="http://schemas.openxmlformats.org/officeDocument/2006/relationships/hyperlink" Target="http://www.jmlr.org/papers/volume3/blei03a/blei03a.pdf" TargetMode="External"/><Relationship Id="rId6" Type="http://schemas.openxmlformats.org/officeDocument/2006/relationships/image" Target="../media/image16.png"/><Relationship Id="rId7" Type="http://schemas.openxmlformats.org/officeDocument/2006/relationships/hyperlink" Target="https://www.aclweb.org/anthology/J92-4003" TargetMode="External"/><Relationship Id="rId8" Type="http://schemas.openxmlformats.org/officeDocument/2006/relationships/image" Target="../media/image2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4.png"/><Relationship Id="rId4" Type="http://schemas.openxmlformats.org/officeDocument/2006/relationships/hyperlink" Target="http://www.jmlr.org/papers/volume3/bengio03a/bengio03a.pdf" TargetMode="External"/><Relationship Id="rId5" Type="http://schemas.openxmlformats.org/officeDocument/2006/relationships/hyperlink" Target="http://www.jmlr.org/papers/volume3/bengio03a/bengio03a.pdf" TargetMode="External"/><Relationship Id="rId6" Type="http://schemas.openxmlformats.org/officeDocument/2006/relationships/hyperlink" Target="http://www.jmlr.org/papers/volume3/bengio03a/bengio03a.pdf" TargetMode="External"/><Relationship Id="rId7" Type="http://schemas.openxmlformats.org/officeDocument/2006/relationships/image" Target="../media/image15.png"/><Relationship Id="rId8" Type="http://schemas.openxmlformats.org/officeDocument/2006/relationships/hyperlink" Target="https://ronan.collobert.com/pub/matos/2008_nlp_icml.pdf" TargetMode="Externa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s://papers.nips.cc/paper/5021-distributed-representations-of-words-and-phrases-and-their-compositionality.pdf" TargetMode="External"/><Relationship Id="rId4" Type="http://schemas.openxmlformats.org/officeDocument/2006/relationships/image" Target="../media/image39.png"/><Relationship Id="rId5" Type="http://schemas.openxmlformats.org/officeDocument/2006/relationships/hyperlink" Target="https://nlp.stanford.edu/projects/glove/" TargetMode="External"/><Relationship Id="rId6" Type="http://schemas.openxmlformats.org/officeDocument/2006/relationships/hyperlink" Target="https://arxiv.org/abs/1607.04606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www.cse.ust.hk/~qyang/Docs/2009/tkde_transfer_learning.pdf" TargetMode="External"/><Relationship Id="rId4" Type="http://schemas.openxmlformats.org/officeDocument/2006/relationships/image" Target="../media/image7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1.xml"/><Relationship Id="rId3" Type="http://schemas.openxmlformats.org/officeDocument/2006/relationships/hyperlink" Target="https://arxiv.org/abs/1405.4053" TargetMode="External"/><Relationship Id="rId4" Type="http://schemas.openxmlformats.org/officeDocument/2006/relationships/image" Target="../media/image19.png"/><Relationship Id="rId5" Type="http://schemas.openxmlformats.org/officeDocument/2006/relationships/image" Target="../media/image29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2.xml"/><Relationship Id="rId3" Type="http://schemas.openxmlformats.org/officeDocument/2006/relationships/hyperlink" Target="https://arxiv.org/abs/1506.06726" TargetMode="External"/><Relationship Id="rId4" Type="http://schemas.openxmlformats.org/officeDocument/2006/relationships/image" Target="../media/image41.png"/><Relationship Id="rId5" Type="http://schemas.openxmlformats.org/officeDocument/2006/relationships/image" Target="../media/image58.png"/></Relationships>
</file>

<file path=ppt/slides/_rels/slide33.xml.rels><?xml version="1.0" encoding="UTF-8" standalone="yes"?><Relationships xmlns="http://schemas.openxmlformats.org/package/2006/relationships"><Relationship Id="rId11" Type="http://schemas.openxmlformats.org/officeDocument/2006/relationships/hyperlink" Target="https://arxiv.org/abs/1602.03483" TargetMode="External"/><Relationship Id="rId10" Type="http://schemas.openxmlformats.org/officeDocument/2006/relationships/hyperlink" Target="https://arxiv.org/abs/1602.03483" TargetMode="External"/><Relationship Id="rId12" Type="http://schemas.openxmlformats.org/officeDocument/2006/relationships/hyperlink" Target="https://arxiv.org/abs/1602.03483" TargetMode="External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3.xml"/><Relationship Id="rId3" Type="http://schemas.openxmlformats.org/officeDocument/2006/relationships/hyperlink" Target="https://arxiv.org/abs/1511.01432" TargetMode="External"/><Relationship Id="rId4" Type="http://schemas.openxmlformats.org/officeDocument/2006/relationships/image" Target="../media/image23.png"/><Relationship Id="rId9" Type="http://schemas.openxmlformats.org/officeDocument/2006/relationships/hyperlink" Target="https://arxiv.org/pdf/1511.06349.pdf" TargetMode="External"/><Relationship Id="rId5" Type="http://schemas.openxmlformats.org/officeDocument/2006/relationships/image" Target="../media/image83.png"/><Relationship Id="rId6" Type="http://schemas.openxmlformats.org/officeDocument/2006/relationships/hyperlink" Target="https://www.aclweb.org/anthology/D11-1014" TargetMode="External"/><Relationship Id="rId7" Type="http://schemas.openxmlformats.org/officeDocument/2006/relationships/hyperlink" Target="https://arxiv.org/pdf/1511.06349.pdf" TargetMode="External"/><Relationship Id="rId8" Type="http://schemas.openxmlformats.org/officeDocument/2006/relationships/hyperlink" Target="https://arxiv.org/pdf/1511.06349.pdf" TargetMode="Externa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4.xml"/><Relationship Id="rId3" Type="http://schemas.openxmlformats.org/officeDocument/2006/relationships/hyperlink" Target="https://arxiv.org/abs/1511.08198" TargetMode="External"/><Relationship Id="rId4" Type="http://schemas.openxmlformats.org/officeDocument/2006/relationships/hyperlink" Target="https://arxiv.org/abs/1511.08198" TargetMode="External"/><Relationship Id="rId9" Type="http://schemas.openxmlformats.org/officeDocument/2006/relationships/hyperlink" Target="https://arxiv.org/abs/1804.00079" TargetMode="External"/><Relationship Id="rId5" Type="http://schemas.openxmlformats.org/officeDocument/2006/relationships/hyperlink" Target="https://arxiv.org/abs/1511.08198" TargetMode="External"/><Relationship Id="rId6" Type="http://schemas.openxmlformats.org/officeDocument/2006/relationships/hyperlink" Target="https://arxiv.org/abs/1705.02364" TargetMode="External"/><Relationship Id="rId7" Type="http://schemas.openxmlformats.org/officeDocument/2006/relationships/hyperlink" Target="https://arxiv.org/abs/1705.02364" TargetMode="External"/><Relationship Id="rId8" Type="http://schemas.openxmlformats.org/officeDocument/2006/relationships/hyperlink" Target="https://arxiv.org/abs/1705.02364" TargetMode="Externa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6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6" Type="http://schemas.openxmlformats.org/officeDocument/2006/relationships/hyperlink" Target="https://www.aclweb.org/anthology/K16-1006" TargetMode="Externa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69.png"/><Relationship Id="rId4" Type="http://schemas.openxmlformats.org/officeDocument/2006/relationships/image" Target="../media/image47.png"/><Relationship Id="rId5" Type="http://schemas.openxmlformats.org/officeDocument/2006/relationships/hyperlink" Target="https://arxiv.org/abs/1705.00108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51.png"/><Relationship Id="rId4" Type="http://schemas.openxmlformats.org/officeDocument/2006/relationships/image" Target="../media/image25.png"/><Relationship Id="rId5" Type="http://schemas.openxmlformats.org/officeDocument/2006/relationships/hyperlink" Target="https://www.aclweb.org/anthology/D17-1039" TargetMode="Externa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52.png"/><Relationship Id="rId4" Type="http://schemas.openxmlformats.org/officeDocument/2006/relationships/image" Target="../media/image27.png"/><Relationship Id="rId5" Type="http://schemas.openxmlformats.org/officeDocument/2006/relationships/hyperlink" Target="https://papers.nips.cc/paper/7209-learned-in-translation-contextualized-word-vectors" TargetMode="Externa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60.png"/><Relationship Id="rId4" Type="http://schemas.openxmlformats.org/officeDocument/2006/relationships/image" Target="../media/image106.png"/><Relationship Id="rId5" Type="http://schemas.openxmlformats.org/officeDocument/2006/relationships/hyperlink" Target="https://aclweb.org/anthology/N18-1202" TargetMode="Externa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2.png"/><Relationship Id="rId4" Type="http://schemas.openxmlformats.org/officeDocument/2006/relationships/hyperlink" Target="https://arxiv.org/abs/1801.06146" TargetMode="External"/><Relationship Id="rId5" Type="http://schemas.openxmlformats.org/officeDocument/2006/relationships/image" Target="../media/image28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4.xml"/><Relationship Id="rId3" Type="http://schemas.openxmlformats.org/officeDocument/2006/relationships/hyperlink" Target="https://s3-us-west-2.amazonaws.com/openai-assets/research-covers/language-unsupervised/language_understanding_paper.pdf" TargetMode="External"/><Relationship Id="rId4" Type="http://schemas.openxmlformats.org/officeDocument/2006/relationships/image" Target="../media/image49.png"/><Relationship Id="rId5" Type="http://schemas.openxmlformats.org/officeDocument/2006/relationships/image" Target="../media/image62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2.png"/><Relationship Id="rId4" Type="http://schemas.openxmlformats.org/officeDocument/2006/relationships/hyperlink" Target="https://arxiv.org/abs/1810.04805" TargetMode="External"/><Relationship Id="rId5" Type="http://schemas.openxmlformats.org/officeDocument/2006/relationships/hyperlink" Target="https://openreview.net/forum?id=rJvJXZb0W" TargetMode="Externa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6.xml"/><Relationship Id="rId3" Type="http://schemas.openxmlformats.org/officeDocument/2006/relationships/hyperlink" Target="https://arxiv.org/abs/1810.04805" TargetMode="External"/><Relationship Id="rId4" Type="http://schemas.openxmlformats.org/officeDocument/2006/relationships/image" Target="../media/image38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7.xml"/><Relationship Id="rId3" Type="http://schemas.openxmlformats.org/officeDocument/2006/relationships/hyperlink" Target="https://arxiv.org/abs/1810.04805" TargetMode="External"/><Relationship Id="rId4" Type="http://schemas.openxmlformats.org/officeDocument/2006/relationships/image" Target="../media/image40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8.xml"/><Relationship Id="rId3" Type="http://schemas.openxmlformats.org/officeDocument/2006/relationships/hyperlink" Target="https://alanakbik.github.io/papers/coling2018.pdf" TargetMode="External"/><Relationship Id="rId4" Type="http://schemas.openxmlformats.org/officeDocument/2006/relationships/hyperlink" Target="https://arxiv.org/abs/1809.08370" TargetMode="External"/><Relationship Id="rId5" Type="http://schemas.openxmlformats.org/officeDocument/2006/relationships/hyperlink" Target="https://arxiv.org/abs/1903.07785" TargetMode="Externa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9.xml"/><Relationship Id="rId3" Type="http://schemas.openxmlformats.org/officeDocument/2006/relationships/hyperlink" Target="https://arxiv.org/abs/1809.10040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8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44.png"/><Relationship Id="rId4" Type="http://schemas.openxmlformats.org/officeDocument/2006/relationships/hyperlink" Target="https://aclweb.org/anthology/N18-1202" TargetMode="Externa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35.png"/><Relationship Id="rId4" Type="http://schemas.openxmlformats.org/officeDocument/2006/relationships/hyperlink" Target="https://arxiv.org/abs/1801.06146" TargetMode="Externa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37.png"/><Relationship Id="rId4" Type="http://schemas.openxmlformats.org/officeDocument/2006/relationships/hyperlink" Target="https://arxiv.org/abs/1809.08370" TargetMode="Externa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5.xml"/><Relationship Id="rId3" Type="http://schemas.openxmlformats.org/officeDocument/2006/relationships/hyperlink" Target="https://www.aclweb.org/anthology/D14-1162" TargetMode="External"/><Relationship Id="rId4" Type="http://schemas.openxmlformats.org/officeDocument/2006/relationships/image" Target="../media/image68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100.png"/><Relationship Id="rId4" Type="http://schemas.openxmlformats.org/officeDocument/2006/relationships/hyperlink" Target="https://arxiv.org/abs/1903.07785" TargetMode="Externa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7.xml"/><Relationship Id="rId3" Type="http://schemas.openxmlformats.org/officeDocument/2006/relationships/hyperlink" Target="https://arxiv.org/abs/1810.04805" TargetMode="External"/><Relationship Id="rId4" Type="http://schemas.openxmlformats.org/officeDocument/2006/relationships/image" Target="../media/image88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43.png"/><Relationship Id="rId4" Type="http://schemas.openxmlformats.org/officeDocument/2006/relationships/hyperlink" Target="https://arxiv.org/abs/1706.04902" TargetMode="External"/><Relationship Id="rId5" Type="http://schemas.openxmlformats.org/officeDocument/2006/relationships/hyperlink" Target="https://arxiv.org/abs/1902.09492" TargetMode="External"/><Relationship Id="rId6" Type="http://schemas.openxmlformats.org/officeDocument/2006/relationships/hyperlink" Target="http://www.acl2019.org/EN/tutorials.xhtml#T7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Relationship Id="rId3" Type="http://schemas.openxmlformats.org/officeDocument/2006/relationships/hyperlink" Target="http://ruder.io/thesis/neural_transfer_learning_for_nlp.pdf" TargetMode="External"/><Relationship Id="rId4" Type="http://schemas.openxmlformats.org/officeDocument/2006/relationships/image" Target="../media/image7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Relationship Id="rId3" Type="http://schemas.openxmlformats.org/officeDocument/2006/relationships/hyperlink" Target="https://arxiv.org/abs/1812.10464" TargetMode="External"/><Relationship Id="rId4" Type="http://schemas.openxmlformats.org/officeDocument/2006/relationships/hyperlink" Target="https://github.com/google-research/bert/blob/master/multilingual.md" TargetMode="External"/><Relationship Id="rId5" Type="http://schemas.openxmlformats.org/officeDocument/2006/relationships/hyperlink" Target="https://arxiv.org/abs/1902.09697" TargetMode="External"/><Relationship Id="rId6" Type="http://schemas.openxmlformats.org/officeDocument/2006/relationships/hyperlink" Target="https://arxiv.org/abs/1901.07291" TargetMode="Externa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84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Relationship Id="rId3" Type="http://schemas.openxmlformats.org/officeDocument/2006/relationships/hyperlink" Target="http://tiny.cc/NAACLTransferColab" TargetMode="External"/><Relationship Id="rId4" Type="http://schemas.openxmlformats.org/officeDocument/2006/relationships/hyperlink" Target="http://tiny.cc/NAACLTransferCode" TargetMode="External"/><Relationship Id="rId5" Type="http://schemas.openxmlformats.org/officeDocument/2006/relationships/image" Target="../media/image84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84.png"/><Relationship Id="rId4" Type="http://schemas.openxmlformats.org/officeDocument/2006/relationships/image" Target="../media/image45.png"/><Relationship Id="rId9" Type="http://schemas.openxmlformats.org/officeDocument/2006/relationships/hyperlink" Target="http://tiny.cc/NAACLTransferCode" TargetMode="External"/><Relationship Id="rId5" Type="http://schemas.openxmlformats.org/officeDocument/2006/relationships/hyperlink" Target="http://tiny.cc/NAACLTransferColab" TargetMode="External"/><Relationship Id="rId6" Type="http://schemas.openxmlformats.org/officeDocument/2006/relationships/image" Target="../media/image48.png"/><Relationship Id="rId7" Type="http://schemas.openxmlformats.org/officeDocument/2006/relationships/image" Target="../media/image66.png"/><Relationship Id="rId8" Type="http://schemas.openxmlformats.org/officeDocument/2006/relationships/image" Target="../media/image50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46.png"/><Relationship Id="rId4" Type="http://schemas.openxmlformats.org/officeDocument/2006/relationships/hyperlink" Target="http://arxiv.org/abs/1904.10509" TargetMode="External"/><Relationship Id="rId5" Type="http://schemas.openxmlformats.org/officeDocument/2006/relationships/image" Target="../media/image84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56.png"/><Relationship Id="rId4" Type="http://schemas.openxmlformats.org/officeDocument/2006/relationships/image" Target="../media/image46.png"/><Relationship Id="rId5" Type="http://schemas.openxmlformats.org/officeDocument/2006/relationships/image" Target="../media/image84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56.png"/><Relationship Id="rId4" Type="http://schemas.openxmlformats.org/officeDocument/2006/relationships/image" Target="../media/image54.png"/><Relationship Id="rId5" Type="http://schemas.openxmlformats.org/officeDocument/2006/relationships/image" Target="../media/image53.png"/><Relationship Id="rId6" Type="http://schemas.openxmlformats.org/officeDocument/2006/relationships/image" Target="../media/image84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61.png"/><Relationship Id="rId4" Type="http://schemas.openxmlformats.org/officeDocument/2006/relationships/image" Target="../media/image84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57.png"/><Relationship Id="rId4" Type="http://schemas.openxmlformats.org/officeDocument/2006/relationships/image" Target="../media/image55.png"/><Relationship Id="rId9" Type="http://schemas.openxmlformats.org/officeDocument/2006/relationships/image" Target="../media/image84.png"/><Relationship Id="rId5" Type="http://schemas.openxmlformats.org/officeDocument/2006/relationships/image" Target="../media/image64.png"/><Relationship Id="rId6" Type="http://schemas.openxmlformats.org/officeDocument/2006/relationships/image" Target="../media/image63.png"/><Relationship Id="rId7" Type="http://schemas.openxmlformats.org/officeDocument/2006/relationships/hyperlink" Target="http://arxiv.org/abs/1901.02860" TargetMode="External"/><Relationship Id="rId8" Type="http://schemas.openxmlformats.org/officeDocument/2006/relationships/hyperlink" Target="https://openreview.net/forum?id=Byj72udxe" TargetMode="Externa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59.png"/><Relationship Id="rId4" Type="http://schemas.openxmlformats.org/officeDocument/2006/relationships/image" Target="../media/image72.png"/><Relationship Id="rId5" Type="http://schemas.openxmlformats.org/officeDocument/2006/relationships/image" Target="../media/image65.png"/><Relationship Id="rId6" Type="http://schemas.openxmlformats.org/officeDocument/2006/relationships/image" Target="../media/image84.png"/><Relationship Id="rId7" Type="http://schemas.openxmlformats.org/officeDocument/2006/relationships/image" Target="../media/image71.png"/><Relationship Id="rId8" Type="http://schemas.openxmlformats.org/officeDocument/2006/relationships/image" Target="../media/image6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84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70.png"/><Relationship Id="rId4" Type="http://schemas.openxmlformats.org/officeDocument/2006/relationships/hyperlink" Target="http://arxiv.org/abs/1901.02860" TargetMode="External"/><Relationship Id="rId5" Type="http://schemas.openxmlformats.org/officeDocument/2006/relationships/image" Target="../media/image84.png"/><Relationship Id="rId6" Type="http://schemas.openxmlformats.org/officeDocument/2006/relationships/image" Target="../media/image73.png"/><Relationship Id="rId7" Type="http://schemas.openxmlformats.org/officeDocument/2006/relationships/image" Target="../media/image74.png"/></Relationships>
</file>

<file path=ppt/slides/_rels/slide72.xml.rels><?xml version="1.0" encoding="UTF-8" standalone="yes"?><Relationships xmlns="http://schemas.openxmlformats.org/package/2006/relationships"><Relationship Id="rId11" Type="http://schemas.openxmlformats.org/officeDocument/2006/relationships/slide" Target="/ppt/slides/slide73.xml"/><Relationship Id="rId10" Type="http://schemas.openxmlformats.org/officeDocument/2006/relationships/image" Target="../media/image30.png"/><Relationship Id="rId13" Type="http://schemas.openxmlformats.org/officeDocument/2006/relationships/slide" Target="/ppt/slides/slide9.xml"/><Relationship Id="rId1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2.xml"/><Relationship Id="rId3" Type="http://schemas.openxmlformats.org/officeDocument/2006/relationships/slide" Target="/ppt/slides/slide22.xml"/><Relationship Id="rId4" Type="http://schemas.openxmlformats.org/officeDocument/2006/relationships/image" Target="../media/image17.png"/><Relationship Id="rId9" Type="http://schemas.openxmlformats.org/officeDocument/2006/relationships/slide" Target="/ppt/slides/slide186.xml"/><Relationship Id="rId14" Type="http://schemas.openxmlformats.org/officeDocument/2006/relationships/image" Target="../media/image8.png"/><Relationship Id="rId5" Type="http://schemas.openxmlformats.org/officeDocument/2006/relationships/slide" Target="/ppt/slides/slide99.xml"/><Relationship Id="rId6" Type="http://schemas.openxmlformats.org/officeDocument/2006/relationships/image" Target="../media/image11.png"/><Relationship Id="rId7" Type="http://schemas.openxmlformats.org/officeDocument/2006/relationships/slide" Target="/ppt/slides/slide204.xml"/><Relationship Id="rId8" Type="http://schemas.openxmlformats.org/officeDocument/2006/relationships/image" Target="../media/image20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104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89.png"/><Relationship Id="rId4" Type="http://schemas.openxmlformats.org/officeDocument/2006/relationships/image" Target="../media/image155.png"/><Relationship Id="rId5" Type="http://schemas.openxmlformats.org/officeDocument/2006/relationships/image" Target="../media/image30.png"/><Relationship Id="rId6" Type="http://schemas.openxmlformats.org/officeDocument/2006/relationships/hyperlink" Target="http://www.cs.cmu.edu/~sswayamd/swabha_thesis.pdf" TargetMode="Externa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81.png"/><Relationship Id="rId4" Type="http://schemas.openxmlformats.org/officeDocument/2006/relationships/image" Target="../media/image76.png"/><Relationship Id="rId9" Type="http://schemas.openxmlformats.org/officeDocument/2006/relationships/image" Target="../media/image79.png"/><Relationship Id="rId5" Type="http://schemas.openxmlformats.org/officeDocument/2006/relationships/image" Target="../media/image77.png"/><Relationship Id="rId6" Type="http://schemas.openxmlformats.org/officeDocument/2006/relationships/image" Target="../media/image82.png"/><Relationship Id="rId7" Type="http://schemas.openxmlformats.org/officeDocument/2006/relationships/image" Target="../media/image78.png"/><Relationship Id="rId8" Type="http://schemas.openxmlformats.org/officeDocument/2006/relationships/image" Target="../media/image80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96.png"/><Relationship Id="rId4" Type="http://schemas.openxmlformats.org/officeDocument/2006/relationships/image" Target="../media/image85.png"/><Relationship Id="rId5" Type="http://schemas.openxmlformats.org/officeDocument/2006/relationships/image" Target="../media/image86.png"/></Relationships>
</file>

<file path=ppt/slides/_rels/slide77.xml.rels><?xml version="1.0" encoding="UTF-8" standalone="yes"?><Relationships xmlns="http://schemas.openxmlformats.org/package/2006/relationships"><Relationship Id="rId11" Type="http://schemas.openxmlformats.org/officeDocument/2006/relationships/image" Target="../media/image87.jpg"/><Relationship Id="rId10" Type="http://schemas.openxmlformats.org/officeDocument/2006/relationships/image" Target="../media/image253.png"/><Relationship Id="rId12" Type="http://schemas.openxmlformats.org/officeDocument/2006/relationships/hyperlink" Target="https://nlp.stanford.edu/pubs/glove.pdf" TargetMode="External"/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105.png"/><Relationship Id="rId4" Type="http://schemas.openxmlformats.org/officeDocument/2006/relationships/hyperlink" Target="http://www.jmlr.org/papers/volume9/vandermaaten08a/vandermaaten08a.pdf" TargetMode="External"/><Relationship Id="rId9" Type="http://schemas.openxmlformats.org/officeDocument/2006/relationships/hyperlink" Target="https://www.morganclaypool.com/doi/abs/10.2200/S00762ED1V01Y201703HLT037" TargetMode="External"/><Relationship Id="rId5" Type="http://schemas.openxmlformats.org/officeDocument/2006/relationships/hyperlink" Target="https://www.tensorflow.org/guide/embedding" TargetMode="External"/><Relationship Id="rId6" Type="http://schemas.openxmlformats.org/officeDocument/2006/relationships/hyperlink" Target="https://arxiv.org/pdf/1310.4546.pdf" TargetMode="External"/><Relationship Id="rId7" Type="http://schemas.openxmlformats.org/officeDocument/2006/relationships/hyperlink" Target="https://arxiv.org/pdf/1310.4546.pdf" TargetMode="External"/><Relationship Id="rId8" Type="http://schemas.openxmlformats.org/officeDocument/2006/relationships/hyperlink" Target="https://arxiv.org/pdf/1310.4546.pdf" TargetMode="External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107.png"/><Relationship Id="rId4" Type="http://schemas.openxmlformats.org/officeDocument/2006/relationships/hyperlink" Target="https://arxiv.org/pdf/1506.02078.pdf" TargetMode="External"/><Relationship Id="rId5" Type="http://schemas.openxmlformats.org/officeDocument/2006/relationships/image" Target="../media/image253.png"/><Relationship Id="rId6" Type="http://schemas.openxmlformats.org/officeDocument/2006/relationships/hyperlink" Target="https://arxiv.org/abs/1803.06959" TargetMode="External"/><Relationship Id="rId7" Type="http://schemas.openxmlformats.org/officeDocument/2006/relationships/image" Target="../media/image111.png"/><Relationship Id="rId8" Type="http://schemas.openxmlformats.org/officeDocument/2006/relationships/hyperlink" Target="https://arxiv.org/abs/1704.01444" TargetMode="External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79.xml"/><Relationship Id="rId3" Type="http://schemas.openxmlformats.org/officeDocument/2006/relationships/hyperlink" Target="https://aclweb.org/anthology/D18-1179" TargetMode="External"/><Relationship Id="rId4" Type="http://schemas.openxmlformats.org/officeDocument/2006/relationships/hyperlink" Target="https://aclweb.org/anthology/D18-1179" TargetMode="External"/><Relationship Id="rId5" Type="http://schemas.openxmlformats.org/officeDocument/2006/relationships/hyperlink" Target="https://aclweb.org/anthology/D18-1179" TargetMode="External"/><Relationship Id="rId6" Type="http://schemas.openxmlformats.org/officeDocument/2006/relationships/image" Target="../media/image90.png"/><Relationship Id="rId7" Type="http://schemas.openxmlformats.org/officeDocument/2006/relationships/hyperlink" Target="https://arxiv.org/pdf/1905.05950.pdf" TargetMode="External"/></Relationships>
</file>

<file path=ppt/slides/_rels/slide8.xml.rels><?xml version="1.0" encoding="UTF-8" standalone="yes"?><Relationships xmlns="http://schemas.openxmlformats.org/package/2006/relationships"><Relationship Id="rId11" Type="http://schemas.openxmlformats.org/officeDocument/2006/relationships/slide" Target="/ppt/slides/slide73.xml"/><Relationship Id="rId10" Type="http://schemas.openxmlformats.org/officeDocument/2006/relationships/image" Target="../media/image30.png"/><Relationship Id="rId13" Type="http://schemas.openxmlformats.org/officeDocument/2006/relationships/slide" Target="/ppt/slides/slide9.xml"/><Relationship Id="rId1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slide" Target="/ppt/slides/slide22.xml"/><Relationship Id="rId4" Type="http://schemas.openxmlformats.org/officeDocument/2006/relationships/slide" Target="/ppt/slides/slide22.xml"/><Relationship Id="rId9" Type="http://schemas.openxmlformats.org/officeDocument/2006/relationships/slide" Target="/ppt/slides/slide186.xml"/><Relationship Id="rId15" Type="http://schemas.openxmlformats.org/officeDocument/2006/relationships/image" Target="../media/image22.png"/><Relationship Id="rId14" Type="http://schemas.openxmlformats.org/officeDocument/2006/relationships/image" Target="../media/image8.png"/><Relationship Id="rId5" Type="http://schemas.openxmlformats.org/officeDocument/2006/relationships/image" Target="../media/image17.png"/><Relationship Id="rId6" Type="http://schemas.openxmlformats.org/officeDocument/2006/relationships/slide" Target="/ppt/slides/slide99.xml"/><Relationship Id="rId7" Type="http://schemas.openxmlformats.org/officeDocument/2006/relationships/slide" Target="/ppt/slides/slide204.xml"/><Relationship Id="rId8" Type="http://schemas.openxmlformats.org/officeDocument/2006/relationships/image" Target="../media/image20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253.png"/><Relationship Id="rId4" Type="http://schemas.openxmlformats.org/officeDocument/2006/relationships/image" Target="../media/image280.png"/><Relationship Id="rId5" Type="http://schemas.openxmlformats.org/officeDocument/2006/relationships/hyperlink" Target="https://arxiv.org/abs/1706.03762" TargetMode="External"/><Relationship Id="rId6" Type="http://schemas.openxmlformats.org/officeDocument/2006/relationships/hyperlink" Target="https://arxiv.org/abs/1706.03762" TargetMode="External"/><Relationship Id="rId7" Type="http://schemas.openxmlformats.org/officeDocument/2006/relationships/hyperlink" Target="https://arxiv.org/abs/1706.03762" TargetMode="External"/></Relationships>
</file>

<file path=ppt/slides/_rels/slide81.xml.rels><?xml version="1.0" encoding="UTF-8" standalone="yes"?><Relationships xmlns="http://schemas.openxmlformats.org/package/2006/relationships"><Relationship Id="rId11" Type="http://schemas.openxmlformats.org/officeDocument/2006/relationships/hyperlink" Target="https://www.aclweb.org/anthology/papers/P/P18/P18-1132/" TargetMode="External"/><Relationship Id="rId10" Type="http://schemas.openxmlformats.org/officeDocument/2006/relationships/image" Target="../media/image95.png"/><Relationship Id="rId13" Type="http://schemas.openxmlformats.org/officeDocument/2006/relationships/hyperlink" Target="https://www.aclweb.org/anthology/papers/P/P18/P18-1132/" TargetMode="External"/><Relationship Id="rId12" Type="http://schemas.openxmlformats.org/officeDocument/2006/relationships/image" Target="../media/image101.png"/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81.xml"/><Relationship Id="rId3" Type="http://schemas.openxmlformats.org/officeDocument/2006/relationships/hyperlink" Target="https://arxiv.org/abs/1611.01368" TargetMode="External"/><Relationship Id="rId4" Type="http://schemas.openxmlformats.org/officeDocument/2006/relationships/hyperlink" Target="https://arxiv.org/abs/1803.11138" TargetMode="External"/><Relationship Id="rId9" Type="http://schemas.openxmlformats.org/officeDocument/2006/relationships/image" Target="../media/image93.png"/><Relationship Id="rId5" Type="http://schemas.openxmlformats.org/officeDocument/2006/relationships/hyperlink" Target="https://arxiv.org/abs/1808.09031" TargetMode="External"/><Relationship Id="rId6" Type="http://schemas.openxmlformats.org/officeDocument/2006/relationships/image" Target="../media/image91.png"/><Relationship Id="rId7" Type="http://schemas.openxmlformats.org/officeDocument/2006/relationships/image" Target="../media/image94.png"/><Relationship Id="rId8" Type="http://schemas.openxmlformats.org/officeDocument/2006/relationships/image" Target="../media/image92.png"/></Relationships>
</file>

<file path=ppt/slides/_rels/slide82.xml.rels><?xml version="1.0" encoding="UTF-8" standalone="yes"?><Relationships xmlns="http://schemas.openxmlformats.org/package/2006/relationships"><Relationship Id="rId11" Type="http://schemas.openxmlformats.org/officeDocument/2006/relationships/hyperlink" Target="https://www.aclweb.org/anthology/papers/P/P18/P18-1132/" TargetMode="External"/><Relationship Id="rId10" Type="http://schemas.openxmlformats.org/officeDocument/2006/relationships/image" Target="../media/image95.png"/><Relationship Id="rId13" Type="http://schemas.openxmlformats.org/officeDocument/2006/relationships/hyperlink" Target="https://www.aclweb.org/anthology/papers/P/P18/P18-1132/" TargetMode="External"/><Relationship Id="rId12" Type="http://schemas.openxmlformats.org/officeDocument/2006/relationships/image" Target="../media/image101.png"/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82.xml"/><Relationship Id="rId3" Type="http://schemas.openxmlformats.org/officeDocument/2006/relationships/hyperlink" Target="https://arxiv.org/abs/1611.01368" TargetMode="External"/><Relationship Id="rId4" Type="http://schemas.openxmlformats.org/officeDocument/2006/relationships/hyperlink" Target="https://arxiv.org/abs/1803.11138" TargetMode="External"/><Relationship Id="rId9" Type="http://schemas.openxmlformats.org/officeDocument/2006/relationships/image" Target="../media/image93.png"/><Relationship Id="rId5" Type="http://schemas.openxmlformats.org/officeDocument/2006/relationships/hyperlink" Target="https://arxiv.org/abs/1808.09031" TargetMode="External"/><Relationship Id="rId6" Type="http://schemas.openxmlformats.org/officeDocument/2006/relationships/image" Target="../media/image91.png"/><Relationship Id="rId7" Type="http://schemas.openxmlformats.org/officeDocument/2006/relationships/image" Target="../media/image94.png"/><Relationship Id="rId8" Type="http://schemas.openxmlformats.org/officeDocument/2006/relationships/image" Target="../media/image92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103.png"/><Relationship Id="rId4" Type="http://schemas.openxmlformats.org/officeDocument/2006/relationships/image" Target="../media/image153.png"/><Relationship Id="rId5" Type="http://schemas.openxmlformats.org/officeDocument/2006/relationships/image" Target="../media/image98.png"/><Relationship Id="rId6" Type="http://schemas.openxmlformats.org/officeDocument/2006/relationships/image" Target="../media/image91.png"/><Relationship Id="rId7" Type="http://schemas.openxmlformats.org/officeDocument/2006/relationships/image" Target="../media/image94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84.xml"/><Relationship Id="rId3" Type="http://schemas.openxmlformats.org/officeDocument/2006/relationships/hyperlink" Target="https://www.aclweb.org/anthology/W18-5448" TargetMode="External"/><Relationship Id="rId4" Type="http://schemas.openxmlformats.org/officeDocument/2006/relationships/hyperlink" Target="https://homes.cs.washington.edu/~nfliu/papers/liu+levy+schwartz+tan+smith.repl4nlp2018.pdf" TargetMode="External"/><Relationship Id="rId5" Type="http://schemas.openxmlformats.org/officeDocument/2006/relationships/hyperlink" Target="https://arxiv.org/abs/1805.01070" TargetMode="External"/></Relationships>
</file>

<file path=ppt/slides/_rels/slide85.xml.rels><?xml version="1.0" encoding="UTF-8" standalone="yes"?><Relationships xmlns="http://schemas.openxmlformats.org/package/2006/relationships"><Relationship Id="rId11" Type="http://schemas.openxmlformats.org/officeDocument/2006/relationships/hyperlink" Target="https://www.aclweb.org/anthology/papers/P/P18/P18-2003/" TargetMode="External"/><Relationship Id="rId10" Type="http://schemas.openxmlformats.org/officeDocument/2006/relationships/hyperlink" Target="https://www.aclweb.org/anthology/W18-5448" TargetMode="External"/><Relationship Id="rId13" Type="http://schemas.openxmlformats.org/officeDocument/2006/relationships/hyperlink" Target="https://arxiv.org/abs/1903.08855" TargetMode="External"/><Relationship Id="rId12" Type="http://schemas.openxmlformats.org/officeDocument/2006/relationships/hyperlink" Target="https://ai.google/research/pubs/pub47786" TargetMode="External"/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85.xml"/><Relationship Id="rId3" Type="http://schemas.openxmlformats.org/officeDocument/2006/relationships/hyperlink" Target="https://arxiv.org/abs/1608.04207" TargetMode="External"/><Relationship Id="rId4" Type="http://schemas.openxmlformats.org/officeDocument/2006/relationships/hyperlink" Target="https://arxiv.org/abs/1608.04207" TargetMode="External"/><Relationship Id="rId9" Type="http://schemas.openxmlformats.org/officeDocument/2006/relationships/hyperlink" Target="https://www.aclweb.org/anthology/P17-1080" TargetMode="External"/><Relationship Id="rId14" Type="http://schemas.openxmlformats.org/officeDocument/2006/relationships/image" Target="../media/image99.png"/><Relationship Id="rId5" Type="http://schemas.openxmlformats.org/officeDocument/2006/relationships/hyperlink" Target="https://arxiv.org/abs/1608.04207" TargetMode="External"/><Relationship Id="rId6" Type="http://schemas.openxmlformats.org/officeDocument/2006/relationships/hyperlink" Target="https://arxiv.org/abs/1805.01070" TargetMode="External"/><Relationship Id="rId7" Type="http://schemas.openxmlformats.org/officeDocument/2006/relationships/hyperlink" Target="https://arxiv.org/abs/1805.01070" TargetMode="External"/><Relationship Id="rId8" Type="http://schemas.openxmlformats.org/officeDocument/2006/relationships/hyperlink" Target="https://arxiv.org/abs/1805.01070" TargetMode="External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97.png"/><Relationship Id="rId4" Type="http://schemas.openxmlformats.org/officeDocument/2006/relationships/image" Target="../media/image242.png"/><Relationship Id="rId5" Type="http://schemas.openxmlformats.org/officeDocument/2006/relationships/hyperlink" Target="https://arxiv.org/abs/1903.08855" TargetMode="External"/><Relationship Id="rId6" Type="http://schemas.openxmlformats.org/officeDocument/2006/relationships/hyperlink" Target="https://arxiv.org/pdf/1905.05950.pdf" TargetMode="External"/><Relationship Id="rId7" Type="http://schemas.openxmlformats.org/officeDocument/2006/relationships/image" Target="../media/image121.png"/><Relationship Id="rId8" Type="http://schemas.openxmlformats.org/officeDocument/2006/relationships/hyperlink" Target="https://nlp.stanford.edu/pubs/hewitt2019structural.pdf" TargetMode="External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110.png"/><Relationship Id="rId4" Type="http://schemas.openxmlformats.org/officeDocument/2006/relationships/image" Target="../media/image286.png"/><Relationship Id="rId5" Type="http://schemas.openxmlformats.org/officeDocument/2006/relationships/hyperlink" Target="https://arxiv.org/abs/1903.08855" TargetMode="External"/><Relationship Id="rId6" Type="http://schemas.openxmlformats.org/officeDocument/2006/relationships/hyperlink" Target="https://arxiv.org/pdf/1905.05950.pdf" TargetMode="External"/><Relationship Id="rId7" Type="http://schemas.openxmlformats.org/officeDocument/2006/relationships/image" Target="../media/image169.png"/><Relationship Id="rId8" Type="http://schemas.openxmlformats.org/officeDocument/2006/relationships/hyperlink" Target="https://nlp.stanford.edu/pubs/hewitt2019structural.pdf" TargetMode="External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150.png"/><Relationship Id="rId4" Type="http://schemas.openxmlformats.org/officeDocument/2006/relationships/hyperlink" Target="https://arxiv.org/abs/1903.08855" TargetMode="External"/><Relationship Id="rId5" Type="http://schemas.openxmlformats.org/officeDocument/2006/relationships/hyperlink" Target="https://arxiv.org/abs/1903.08855" TargetMode="External"/><Relationship Id="rId6" Type="http://schemas.openxmlformats.org/officeDocument/2006/relationships/hyperlink" Target="https://arxiv.org/abs/1903.08855" TargetMode="External"/><Relationship Id="rId7" Type="http://schemas.openxmlformats.org/officeDocument/2006/relationships/hyperlink" Target="https://ai.google/research/pubs/pub48153" TargetMode="External"/><Relationship Id="rId8" Type="http://schemas.openxmlformats.org/officeDocument/2006/relationships/image" Target="../media/image102.png"/></Relationships>
</file>

<file path=ppt/slides/_rels/slide89.xml.rels><?xml version="1.0" encoding="UTF-8" standalone="yes"?><Relationships xmlns="http://schemas.openxmlformats.org/package/2006/relationships"><Relationship Id="rId10" Type="http://schemas.openxmlformats.org/officeDocument/2006/relationships/image" Target="../media/image179.png"/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89.xml"/><Relationship Id="rId3" Type="http://schemas.openxmlformats.org/officeDocument/2006/relationships/hyperlink" Target="https://www.aclweb.org/anthology/W18-5448" TargetMode="External"/><Relationship Id="rId4" Type="http://schemas.openxmlformats.org/officeDocument/2006/relationships/hyperlink" Target="https://www.aclweb.org/anthology/papers/P/P18/P18-2003/" TargetMode="External"/><Relationship Id="rId9" Type="http://schemas.openxmlformats.org/officeDocument/2006/relationships/hyperlink" Target="https://arxiv.org/abs/1903.08855" TargetMode="External"/><Relationship Id="rId5" Type="http://schemas.openxmlformats.org/officeDocument/2006/relationships/hyperlink" Target="https://www.aclweb.org/anthology/papers/P/P18/P18-2003/" TargetMode="External"/><Relationship Id="rId6" Type="http://schemas.openxmlformats.org/officeDocument/2006/relationships/hyperlink" Target="https://www.aclweb.org/anthology/papers/P/P18/P18-2003/" TargetMode="External"/><Relationship Id="rId7" Type="http://schemas.openxmlformats.org/officeDocument/2006/relationships/hyperlink" Target="https://arxiv.org/abs/1903.08855" TargetMode="External"/><Relationship Id="rId8" Type="http://schemas.openxmlformats.org/officeDocument/2006/relationships/hyperlink" Target="https://arxiv.org/abs/1903.08855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103.png"/><Relationship Id="rId4" Type="http://schemas.openxmlformats.org/officeDocument/2006/relationships/hyperlink" Target="https://www.mitpressjournals.org/doi/pdfplus/10.1162/tacl_a_00019" TargetMode="External"/><Relationship Id="rId5" Type="http://schemas.openxmlformats.org/officeDocument/2006/relationships/hyperlink" Target="https://arxiv.org/abs/1905.05950" TargetMode="External"/><Relationship Id="rId6" Type="http://schemas.openxmlformats.org/officeDocument/2006/relationships/hyperlink" Target="https://arxiv.org/abs/1901.05287" TargetMode="External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103.pn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92.xml"/><Relationship Id="rId3" Type="http://schemas.openxmlformats.org/officeDocument/2006/relationships/hyperlink" Target="https://arxiv.org/abs/1612.08220" TargetMode="External"/><Relationship Id="rId4" Type="http://schemas.openxmlformats.org/officeDocument/2006/relationships/hyperlink" Target="https://arxiv.org/abs/1612.08220" TargetMode="External"/><Relationship Id="rId9" Type="http://schemas.openxmlformats.org/officeDocument/2006/relationships/image" Target="../media/image108.png"/><Relationship Id="rId5" Type="http://schemas.openxmlformats.org/officeDocument/2006/relationships/hyperlink" Target="https://arxiv.org/abs/1612.08220" TargetMode="External"/><Relationship Id="rId6" Type="http://schemas.openxmlformats.org/officeDocument/2006/relationships/image" Target="../media/image222.png"/><Relationship Id="rId7" Type="http://schemas.openxmlformats.org/officeDocument/2006/relationships/image" Target="../media/image153.png"/><Relationship Id="rId8" Type="http://schemas.openxmlformats.org/officeDocument/2006/relationships/image" Target="../media/image151.png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112.png"/><Relationship Id="rId4" Type="http://schemas.openxmlformats.org/officeDocument/2006/relationships/image" Target="../media/image96.png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109.png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95.xml"/><Relationship Id="rId3" Type="http://schemas.openxmlformats.org/officeDocument/2006/relationships/hyperlink" Target="https://arxiv.org/abs/1805.01070" TargetMode="External"/><Relationship Id="rId4" Type="http://schemas.openxmlformats.org/officeDocument/2006/relationships/hyperlink" Target="https://arxiv.org/abs/1805.01070" TargetMode="External"/><Relationship Id="rId5" Type="http://schemas.openxmlformats.org/officeDocument/2006/relationships/hyperlink" Target="https://arxiv.org/abs/1805.01070" TargetMode="External"/><Relationship Id="rId6" Type="http://schemas.openxmlformats.org/officeDocument/2006/relationships/image" Target="../media/image185.png"/><Relationship Id="rId7" Type="http://schemas.openxmlformats.org/officeDocument/2006/relationships/image" Target="../media/image89.png"/><Relationship Id="rId8" Type="http://schemas.openxmlformats.org/officeDocument/2006/relationships/image" Target="../media/image155.png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96.xml"/><Relationship Id="rId3" Type="http://schemas.openxmlformats.org/officeDocument/2006/relationships/hyperlink" Target="https://homes.cs.washington.edu/~nfliu/papers/liu+gardner+belinkov+peters+smith.naacl2019.pdf" TargetMode="External"/><Relationship Id="rId4" Type="http://schemas.openxmlformats.org/officeDocument/2006/relationships/hyperlink" Target="https://github.com/nelson-liu/contextual-repr-analysis" TargetMode="External"/><Relationship Id="rId5" Type="http://schemas.openxmlformats.org/officeDocument/2006/relationships/hyperlink" Target="https://nlp.stanford.edu/pubs/hewitt2019structural.pdf" TargetMode="External"/><Relationship Id="rId6" Type="http://schemas.openxmlformats.org/officeDocument/2006/relationships/hyperlink" Target="https://arxiv.org/abs/1812.08951" TargetMode="External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152.png"/></Relationships>
</file>

<file path=ppt/slides/_rels/slide98.xml.rels><?xml version="1.0" encoding="UTF-8" standalone="yes"?><Relationships xmlns="http://schemas.openxmlformats.org/package/2006/relationships"><Relationship Id="rId11" Type="http://schemas.openxmlformats.org/officeDocument/2006/relationships/image" Target="../media/image21.png"/><Relationship Id="rId10" Type="http://schemas.openxmlformats.org/officeDocument/2006/relationships/slide" Target="/ppt/slides/slide73.xml"/><Relationship Id="rId13" Type="http://schemas.openxmlformats.org/officeDocument/2006/relationships/image" Target="../media/image8.png"/><Relationship Id="rId12" Type="http://schemas.openxmlformats.org/officeDocument/2006/relationships/slide" Target="/ppt/slides/slide9.xm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8.xml"/><Relationship Id="rId3" Type="http://schemas.openxmlformats.org/officeDocument/2006/relationships/slide" Target="/ppt/slides/slide22.xml"/><Relationship Id="rId4" Type="http://schemas.openxmlformats.org/officeDocument/2006/relationships/image" Target="../media/image17.png"/><Relationship Id="rId9" Type="http://schemas.openxmlformats.org/officeDocument/2006/relationships/image" Target="../media/image30.png"/><Relationship Id="rId14" Type="http://schemas.openxmlformats.org/officeDocument/2006/relationships/image" Target="../media/image22.png"/><Relationship Id="rId5" Type="http://schemas.openxmlformats.org/officeDocument/2006/relationships/slide" Target="/ppt/slides/slide99.xml"/><Relationship Id="rId6" Type="http://schemas.openxmlformats.org/officeDocument/2006/relationships/slide" Target="/ppt/slides/slide204.xml"/><Relationship Id="rId7" Type="http://schemas.openxmlformats.org/officeDocument/2006/relationships/image" Target="../media/image20.png"/><Relationship Id="rId8" Type="http://schemas.openxmlformats.org/officeDocument/2006/relationships/slide" Target="/ppt/slides/slide186.xml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1077D2"/>
            </a:gs>
            <a:gs pos="100000">
              <a:srgbClr val="093153"/>
            </a:gs>
          </a:gsLst>
          <a:lin ang="16200038" scaled="0"/>
        </a:gradFill>
      </p:bgPr>
    </p:bg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7"/>
          <p:cNvSpPr txBox="1"/>
          <p:nvPr>
            <p:ph type="ctrTitle"/>
          </p:nvPr>
        </p:nvSpPr>
        <p:spPr>
          <a:xfrm>
            <a:off x="298800" y="0"/>
            <a:ext cx="8520600" cy="1860600"/>
          </a:xfrm>
          <a:prstGeom prst="rect">
            <a:avLst/>
          </a:prstGeom>
          <a:effectLst>
            <a:outerShdw blurRad="85725" rotWithShape="0" algn="bl" dir="1620000" dist="19050">
              <a:srgbClr val="F3F3F3">
                <a:alpha val="45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4800">
                <a:solidFill>
                  <a:schemeClr val="lt1"/>
                </a:solidFill>
              </a:rPr>
              <a:t>Transfer Learning in </a:t>
            </a:r>
            <a:endParaRPr sz="48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4800">
                <a:solidFill>
                  <a:schemeClr val="lt1"/>
                </a:solidFill>
              </a:rPr>
              <a:t>Natural Language Processing</a:t>
            </a:r>
            <a:endParaRPr sz="4800">
              <a:solidFill>
                <a:schemeClr val="lt1"/>
              </a:solidFill>
            </a:endParaRPr>
          </a:p>
        </p:txBody>
      </p:sp>
      <p:sp>
        <p:nvSpPr>
          <p:cNvPr id="149" name="Google Shape;149;p37"/>
          <p:cNvSpPr txBox="1"/>
          <p:nvPr>
            <p:ph idx="1" type="subTitle"/>
          </p:nvPr>
        </p:nvSpPr>
        <p:spPr>
          <a:xfrm>
            <a:off x="2851800" y="2112736"/>
            <a:ext cx="3414600" cy="72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/>
              <a:t>June 2, 2019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chemeClr val="lt1"/>
                </a:solidFill>
              </a:rPr>
              <a:t>NAACL-HLT 2019</a:t>
            </a:r>
            <a:endParaRPr sz="1800"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150" name="Google Shape;15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70275" y="4365913"/>
            <a:ext cx="491900" cy="45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14925" y="4458434"/>
            <a:ext cx="1222925" cy="2152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73905" y="4361175"/>
            <a:ext cx="548700" cy="409797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pic>
        <p:nvPicPr>
          <p:cNvPr id="154" name="Google Shape;154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16625" y="3023475"/>
            <a:ext cx="1222925" cy="12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3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812199" y="2980174"/>
            <a:ext cx="1222925" cy="12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3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315668" y="3085154"/>
            <a:ext cx="938021" cy="125017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7" name="Google Shape;157;p37"/>
          <p:cNvGrpSpPr/>
          <p:nvPr/>
        </p:nvGrpSpPr>
        <p:grpSpPr>
          <a:xfrm>
            <a:off x="493025" y="4233275"/>
            <a:ext cx="1530112" cy="720300"/>
            <a:chOff x="1419550" y="4261513"/>
            <a:chExt cx="1530112" cy="720300"/>
          </a:xfrm>
        </p:grpSpPr>
        <p:pic>
          <p:nvPicPr>
            <p:cNvPr id="158" name="Google Shape;158;p37"/>
            <p:cNvPicPr preferRelativeResize="0"/>
            <p:nvPr/>
          </p:nvPicPr>
          <p:blipFill rotWithShape="1">
            <a:blip r:embed="rId9">
              <a:alphaModFix/>
            </a:blip>
            <a:srcRect b="0" l="0" r="76219" t="0"/>
            <a:stretch/>
          </p:blipFill>
          <p:spPr>
            <a:xfrm>
              <a:off x="1419550" y="4345450"/>
              <a:ext cx="548699" cy="55243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9" name="Google Shape;159;p37"/>
            <p:cNvSpPr txBox="1"/>
            <p:nvPr/>
          </p:nvSpPr>
          <p:spPr>
            <a:xfrm>
              <a:off x="1798863" y="4261513"/>
              <a:ext cx="1150800" cy="720300"/>
            </a:xfrm>
            <a:prstGeom prst="rect">
              <a:avLst/>
            </a:prstGeom>
            <a:noFill/>
            <a:ln>
              <a:noFill/>
            </a:ln>
            <a:effectLst>
              <a:outerShdw blurRad="85725" rotWithShape="0" algn="bl" dir="1620000" dist="19050">
                <a:srgbClr val="F3F3F3">
                  <a:alpha val="45000"/>
                </a:srgbClr>
              </a:outerShdw>
            </a:effectLst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Sebastian Ruder</a:t>
              </a:r>
              <a:endPara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60" name="Google Shape;160;p37"/>
          <p:cNvSpPr txBox="1"/>
          <p:nvPr/>
        </p:nvSpPr>
        <p:spPr>
          <a:xfrm>
            <a:off x="3648313" y="4295175"/>
            <a:ext cx="1004400" cy="5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Matthew Peters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1" name="Google Shape;161;p3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76925" y="3023472"/>
            <a:ext cx="1222925" cy="1222925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37"/>
          <p:cNvSpPr txBox="1"/>
          <p:nvPr/>
        </p:nvSpPr>
        <p:spPr>
          <a:xfrm>
            <a:off x="4920897" y="4310213"/>
            <a:ext cx="1296300" cy="7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Swabha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Swayamdipta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3" name="Google Shape;163;p37"/>
          <p:cNvSpPr txBox="1"/>
          <p:nvPr/>
        </p:nvSpPr>
        <p:spPr>
          <a:xfrm>
            <a:off x="7025888" y="4399475"/>
            <a:ext cx="1004400" cy="5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Thomas Wolf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46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Sequential transfer learning</a:t>
            </a:r>
            <a:endParaRPr/>
          </a:p>
        </p:txBody>
      </p:sp>
      <p:sp>
        <p:nvSpPr>
          <p:cNvPr id="255" name="Google Shape;255;p46"/>
          <p:cNvSpPr txBox="1"/>
          <p:nvPr>
            <p:ph idx="1" type="body"/>
          </p:nvPr>
        </p:nvSpPr>
        <p:spPr>
          <a:xfrm>
            <a:off x="311700" y="5428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de"/>
              <a:t>Learn on one </a:t>
            </a:r>
            <a:r>
              <a:rPr lang="de"/>
              <a:t>task</a:t>
            </a:r>
            <a:r>
              <a:rPr lang="de"/>
              <a:t> / dataset, then transfer to another task / dataset</a:t>
            </a:r>
            <a:endParaRPr/>
          </a:p>
        </p:txBody>
      </p:sp>
      <p:pic>
        <p:nvPicPr>
          <p:cNvPr id="256" name="Google Shape;256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125" y="1750425"/>
            <a:ext cx="1325700" cy="1325700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46"/>
          <p:cNvSpPr txBox="1"/>
          <p:nvPr/>
        </p:nvSpPr>
        <p:spPr>
          <a:xfrm>
            <a:off x="3548925" y="1231588"/>
            <a:ext cx="1325700" cy="2101500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word2vec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GloVe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skip-thought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InferSent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ELMo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ULMFiT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GPT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BERT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58" name="Google Shape;258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69275" y="3267675"/>
            <a:ext cx="907899" cy="907899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46"/>
          <p:cNvSpPr txBox="1"/>
          <p:nvPr/>
        </p:nvSpPr>
        <p:spPr>
          <a:xfrm>
            <a:off x="6561600" y="1687050"/>
            <a:ext cx="1697400" cy="1089900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classification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sequence labeling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Q&amp;A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...</a:t>
            </a:r>
            <a:r>
              <a:rPr lang="d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60" name="Google Shape;260;p46"/>
          <p:cNvCxnSpPr>
            <a:stCxn id="256" idx="3"/>
            <a:endCxn id="257" idx="1"/>
          </p:cNvCxnSpPr>
          <p:nvPr/>
        </p:nvCxnSpPr>
        <p:spPr>
          <a:xfrm flipH="1" rot="10800000">
            <a:off x="1796825" y="2282475"/>
            <a:ext cx="1752000" cy="1308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1" name="Google Shape;261;p46"/>
          <p:cNvCxnSpPr>
            <a:stCxn id="257" idx="3"/>
            <a:endCxn id="259" idx="1"/>
          </p:cNvCxnSpPr>
          <p:nvPr/>
        </p:nvCxnSpPr>
        <p:spPr>
          <a:xfrm flipH="1" rot="10800000">
            <a:off x="4874625" y="2231938"/>
            <a:ext cx="1686900" cy="504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2" name="Google Shape;262;p46"/>
          <p:cNvCxnSpPr/>
          <p:nvPr/>
        </p:nvCxnSpPr>
        <p:spPr>
          <a:xfrm flipH="1" rot="10800000">
            <a:off x="5969400" y="2391525"/>
            <a:ext cx="547800" cy="10221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63" name="Google Shape;263;p46"/>
          <p:cNvSpPr txBox="1"/>
          <p:nvPr/>
        </p:nvSpPr>
        <p:spPr>
          <a:xfrm>
            <a:off x="1796825" y="1529950"/>
            <a:ext cx="1458600" cy="6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de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Pretraining</a:t>
            </a:r>
            <a:endParaRPr b="1"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4" name="Google Shape;264;p46"/>
          <p:cNvSpPr txBox="1"/>
          <p:nvPr/>
        </p:nvSpPr>
        <p:spPr>
          <a:xfrm>
            <a:off x="5058588" y="1431825"/>
            <a:ext cx="1458600" cy="6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de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Adaptation</a:t>
            </a:r>
            <a:endParaRPr b="1"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5" name="Google Shape;265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8" name="Shape 1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9" name="Google Shape;1449;p136"/>
          <p:cNvSpPr txBox="1"/>
          <p:nvPr>
            <p:ph idx="1" type="body"/>
          </p:nvPr>
        </p:nvSpPr>
        <p:spPr>
          <a:xfrm>
            <a:off x="311700" y="542875"/>
            <a:ext cx="8520600" cy="4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de"/>
              <a:t>Several orthogonal directions we can make decisions on:</a:t>
            </a:r>
            <a:endParaRPr i="1" sz="1400"/>
          </a:p>
        </p:txBody>
      </p:sp>
      <p:sp>
        <p:nvSpPr>
          <p:cNvPr id="1450" name="Google Shape;1450;p136"/>
          <p:cNvSpPr txBox="1"/>
          <p:nvPr/>
        </p:nvSpPr>
        <p:spPr>
          <a:xfrm>
            <a:off x="423450" y="1017825"/>
            <a:ext cx="68034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AutoNum type="arabicPeriod"/>
            </a:pPr>
            <a:r>
              <a:rPr b="1" lang="de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Architectural</a:t>
            </a:r>
            <a:r>
              <a:rPr lang="de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modifications?</a:t>
            </a:r>
            <a:br>
              <a:rPr lang="de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i="1" lang="d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How much to change the pretrained model architecture for adaptation</a:t>
            </a:r>
            <a:br>
              <a:rPr lang="de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</a:br>
            <a:br>
              <a:rPr lang="de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</a:b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AutoNum type="arabicPeriod"/>
            </a:pPr>
            <a:r>
              <a:rPr b="1" lang="de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Optimization</a:t>
            </a:r>
            <a:r>
              <a:rPr lang="de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schemes?</a:t>
            </a:r>
            <a:br>
              <a:rPr lang="de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i="1" lang="d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Which weights to train during adaptation and following what schedule </a:t>
            </a:r>
            <a:br>
              <a:rPr i="1" lang="d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</a:br>
            <a:br>
              <a:rPr i="1" lang="d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</a:br>
            <a:endParaRPr i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AutoNum type="arabicPeriod"/>
            </a:pPr>
            <a:r>
              <a:rPr lang="de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More</a:t>
            </a:r>
            <a:r>
              <a:rPr b="1" lang="de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signal: </a:t>
            </a:r>
            <a:r>
              <a:rPr lang="de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Weak supervision, Multi-tasking &amp; Ensembling</a:t>
            </a:r>
            <a:br>
              <a:rPr lang="de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i="1" lang="d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How to get more supervision signal for the target task</a:t>
            </a:r>
            <a:endParaRPr i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51" name="Google Shape;1451;p136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4 – How to adapt the pretrained model</a:t>
            </a:r>
            <a:endParaRPr/>
          </a:p>
        </p:txBody>
      </p:sp>
      <p:pic>
        <p:nvPicPr>
          <p:cNvPr id="1452" name="Google Shape;1452;p1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21150" y="949676"/>
            <a:ext cx="899826" cy="7422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3" name="Google Shape;1453;p136"/>
          <p:cNvSpPr/>
          <p:nvPr/>
        </p:nvSpPr>
        <p:spPr>
          <a:xfrm>
            <a:off x="7807275" y="1209775"/>
            <a:ext cx="352200" cy="222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54" name="Google Shape;1454;p1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9481" y="874413"/>
            <a:ext cx="793773" cy="56732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55" name="Google Shape;1455;p136"/>
          <p:cNvGrpSpPr/>
          <p:nvPr/>
        </p:nvGrpSpPr>
        <p:grpSpPr>
          <a:xfrm>
            <a:off x="8407811" y="1484337"/>
            <a:ext cx="621550" cy="222051"/>
            <a:chOff x="6594775" y="3428000"/>
            <a:chExt cx="2355249" cy="971350"/>
          </a:xfrm>
        </p:grpSpPr>
        <p:pic>
          <p:nvPicPr>
            <p:cNvPr id="1456" name="Google Shape;1456;p13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243425" y="3428000"/>
              <a:ext cx="706599" cy="9713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57" name="Google Shape;1457;p13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419100" y="3428000"/>
              <a:ext cx="706599" cy="9713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58" name="Google Shape;1458;p13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594775" y="3428000"/>
              <a:ext cx="706599" cy="9713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459" name="Google Shape;1459;p1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82794" y="1484506"/>
            <a:ext cx="186452" cy="2220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0" name="Google Shape;1460;p1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53162" y="1441737"/>
            <a:ext cx="663532" cy="427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1" name="Google Shape;1461;p1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596150" y="2004090"/>
            <a:ext cx="880358" cy="711423"/>
          </a:xfrm>
          <a:prstGeom prst="rect">
            <a:avLst/>
          </a:prstGeom>
          <a:noFill/>
          <a:ln>
            <a:noFill/>
          </a:ln>
        </p:spPr>
      </p:pic>
      <p:sp>
        <p:nvSpPr>
          <p:cNvPr id="1462" name="Google Shape;1462;p136"/>
          <p:cNvSpPr/>
          <p:nvPr/>
        </p:nvSpPr>
        <p:spPr>
          <a:xfrm>
            <a:off x="7646280" y="2579964"/>
            <a:ext cx="849600" cy="1566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6D9EEB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3" name="Google Shape;1463;p136"/>
          <p:cNvSpPr/>
          <p:nvPr/>
        </p:nvSpPr>
        <p:spPr>
          <a:xfrm>
            <a:off x="7646280" y="1994289"/>
            <a:ext cx="849600" cy="3456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6D9EEB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64" name="Google Shape;1464;p136"/>
          <p:cNvGrpSpPr/>
          <p:nvPr/>
        </p:nvGrpSpPr>
        <p:grpSpPr>
          <a:xfrm>
            <a:off x="7219525" y="2926910"/>
            <a:ext cx="1715499" cy="1218962"/>
            <a:chOff x="7219525" y="3765110"/>
            <a:chExt cx="1715499" cy="1218962"/>
          </a:xfrm>
        </p:grpSpPr>
        <p:sp>
          <p:nvSpPr>
            <p:cNvPr id="1465" name="Google Shape;1465;p136"/>
            <p:cNvSpPr/>
            <p:nvPr/>
          </p:nvSpPr>
          <p:spPr>
            <a:xfrm>
              <a:off x="7400925" y="3926275"/>
              <a:ext cx="1404900" cy="1110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466" name="Google Shape;1466;p136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8052988" y="3765110"/>
              <a:ext cx="48630" cy="954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67" name="Google Shape;1467;p136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7459612" y="3921347"/>
              <a:ext cx="78618" cy="8986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68" name="Google Shape;1468;p136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8037994" y="3931053"/>
              <a:ext cx="78618" cy="8986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69" name="Google Shape;1469;p136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8648163" y="3933821"/>
              <a:ext cx="78618" cy="8369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470" name="Google Shape;1470;p136"/>
            <p:cNvCxnSpPr>
              <a:stCxn id="1466" idx="2"/>
              <a:endCxn id="1468" idx="0"/>
            </p:cNvCxnSpPr>
            <p:nvPr/>
          </p:nvCxnSpPr>
          <p:spPr>
            <a:xfrm>
              <a:off x="8077304" y="3860566"/>
              <a:ext cx="0" cy="705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stealth"/>
              <a:tailEnd len="med" w="med" type="none"/>
            </a:ln>
          </p:spPr>
        </p:cxnSp>
        <p:cxnSp>
          <p:nvCxnSpPr>
            <p:cNvPr id="1471" name="Google Shape;1471;p136"/>
            <p:cNvCxnSpPr/>
            <p:nvPr/>
          </p:nvCxnSpPr>
          <p:spPr>
            <a:xfrm flipH="1">
              <a:off x="7503428" y="4050905"/>
              <a:ext cx="300" cy="717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stealth"/>
              <a:tailEnd len="med" w="med" type="none"/>
            </a:ln>
          </p:spPr>
        </p:cxnSp>
        <p:cxnSp>
          <p:nvCxnSpPr>
            <p:cNvPr id="1472" name="Google Shape;1472;p136"/>
            <p:cNvCxnSpPr/>
            <p:nvPr/>
          </p:nvCxnSpPr>
          <p:spPr>
            <a:xfrm>
              <a:off x="7498927" y="4827472"/>
              <a:ext cx="0" cy="555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stealth"/>
              <a:tailEnd len="med" w="med" type="none"/>
            </a:ln>
          </p:spPr>
        </p:cxnSp>
        <p:pic>
          <p:nvPicPr>
            <p:cNvPr id="1473" name="Google Shape;1473;p136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7467625" y="4914019"/>
              <a:ext cx="62600" cy="70053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474" name="Google Shape;1474;p136"/>
            <p:cNvCxnSpPr/>
            <p:nvPr/>
          </p:nvCxnSpPr>
          <p:spPr>
            <a:xfrm flipH="1">
              <a:off x="8070925" y="4045655"/>
              <a:ext cx="300" cy="717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stealth"/>
              <a:tailEnd len="med" w="med" type="none"/>
            </a:ln>
          </p:spPr>
        </p:cxnSp>
        <p:cxnSp>
          <p:nvCxnSpPr>
            <p:cNvPr id="1475" name="Google Shape;1475;p136"/>
            <p:cNvCxnSpPr/>
            <p:nvPr/>
          </p:nvCxnSpPr>
          <p:spPr>
            <a:xfrm>
              <a:off x="8129977" y="4827473"/>
              <a:ext cx="0" cy="555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stealth"/>
              <a:tailEnd len="med" w="med" type="none"/>
            </a:ln>
          </p:spPr>
        </p:cxnSp>
        <p:pic>
          <p:nvPicPr>
            <p:cNvPr id="1476" name="Google Shape;1476;p136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8098676" y="4914020"/>
              <a:ext cx="62600" cy="70053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477" name="Google Shape;1477;p136"/>
            <p:cNvCxnSpPr/>
            <p:nvPr/>
          </p:nvCxnSpPr>
          <p:spPr>
            <a:xfrm flipH="1">
              <a:off x="8687314" y="4047230"/>
              <a:ext cx="300" cy="717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stealth"/>
              <a:tailEnd len="med" w="med" type="none"/>
            </a:ln>
          </p:spPr>
        </p:cxnSp>
        <p:cxnSp>
          <p:nvCxnSpPr>
            <p:cNvPr id="1478" name="Google Shape;1478;p136"/>
            <p:cNvCxnSpPr/>
            <p:nvPr/>
          </p:nvCxnSpPr>
          <p:spPr>
            <a:xfrm>
              <a:off x="8751776" y="4827472"/>
              <a:ext cx="0" cy="555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stealth"/>
              <a:tailEnd len="med" w="med" type="none"/>
            </a:ln>
          </p:spPr>
        </p:cxnSp>
        <p:pic>
          <p:nvPicPr>
            <p:cNvPr id="1479" name="Google Shape;1479;p136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8720475" y="4914020"/>
              <a:ext cx="62600" cy="7005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80" name="Google Shape;1480;p136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7219525" y="4125730"/>
              <a:ext cx="495082" cy="67376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81" name="Google Shape;1481;p136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8439935" y="4128881"/>
              <a:ext cx="495089" cy="67376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82" name="Google Shape;1482;p136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7839430" y="4125716"/>
              <a:ext cx="495089" cy="67376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45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45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45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86" name="Shape 1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7" name="Google Shape;1487;p137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4.1 – </a:t>
            </a:r>
            <a:r>
              <a:rPr lang="d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Architecture</a:t>
            </a:r>
            <a:endParaRPr/>
          </a:p>
        </p:txBody>
      </p:sp>
      <p:sp>
        <p:nvSpPr>
          <p:cNvPr id="1488" name="Google Shape;1488;p137"/>
          <p:cNvSpPr txBox="1"/>
          <p:nvPr>
            <p:ph idx="1" type="body"/>
          </p:nvPr>
        </p:nvSpPr>
        <p:spPr>
          <a:xfrm>
            <a:off x="311700" y="923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de"/>
              <a:t>Two general options:</a:t>
            </a:r>
            <a:endParaRPr/>
          </a:p>
        </p:txBody>
      </p:sp>
      <p:pic>
        <p:nvPicPr>
          <p:cNvPr id="1489" name="Google Shape;1489;p137"/>
          <p:cNvPicPr preferRelativeResize="0"/>
          <p:nvPr/>
        </p:nvPicPr>
        <p:blipFill rotWithShape="1">
          <a:blip r:embed="rId3">
            <a:alphaModFix/>
          </a:blip>
          <a:srcRect b="22726" l="0" r="0" t="0"/>
          <a:stretch/>
        </p:blipFill>
        <p:spPr>
          <a:xfrm>
            <a:off x="7124650" y="391950"/>
            <a:ext cx="1661000" cy="1283525"/>
          </a:xfrm>
          <a:prstGeom prst="rect">
            <a:avLst/>
          </a:prstGeom>
          <a:noFill/>
          <a:ln>
            <a:noFill/>
          </a:ln>
        </p:spPr>
      </p:pic>
      <p:sp>
        <p:nvSpPr>
          <p:cNvPr id="1490" name="Google Shape;1490;p137"/>
          <p:cNvSpPr txBox="1"/>
          <p:nvPr/>
        </p:nvSpPr>
        <p:spPr>
          <a:xfrm>
            <a:off x="7646400" y="4852025"/>
            <a:ext cx="14976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Image credit: </a:t>
            </a:r>
            <a:r>
              <a:rPr lang="de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Darmawansyah</a:t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91" name="Google Shape;1491;p137"/>
          <p:cNvSpPr txBox="1"/>
          <p:nvPr>
            <p:ph idx="1" type="body"/>
          </p:nvPr>
        </p:nvSpPr>
        <p:spPr>
          <a:xfrm>
            <a:off x="311700" y="15433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Ubuntu"/>
              <a:buAutoNum type="alphaUcPeriod"/>
            </a:pPr>
            <a:r>
              <a:rPr b="1" lang="de"/>
              <a:t>Keep</a:t>
            </a:r>
            <a:r>
              <a:rPr lang="de"/>
              <a:t> pretrained model </a:t>
            </a:r>
            <a:r>
              <a:rPr b="1" lang="de"/>
              <a:t>internals</a:t>
            </a:r>
            <a:r>
              <a:rPr lang="de"/>
              <a:t> </a:t>
            </a:r>
            <a:r>
              <a:rPr b="1" lang="de"/>
              <a:t>unchanged</a:t>
            </a:r>
            <a:r>
              <a:rPr lang="de"/>
              <a:t>:</a:t>
            </a:r>
            <a:br>
              <a:rPr lang="de"/>
            </a:br>
            <a:r>
              <a:rPr i="1" lang="de"/>
              <a:t>Add classifiers on top, embeddings at the bottom, use outputs as features</a:t>
            </a:r>
            <a:br>
              <a:rPr lang="de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lphaUcPeriod"/>
            </a:pPr>
            <a:r>
              <a:rPr b="1" lang="de"/>
              <a:t>Modify</a:t>
            </a:r>
            <a:r>
              <a:rPr lang="de"/>
              <a:t> pretrained model internal architecture: </a:t>
            </a:r>
            <a:br>
              <a:rPr lang="de"/>
            </a:br>
            <a:r>
              <a:rPr i="1" lang="de"/>
              <a:t>Initialize encoder-decoders, task-specific modifications, adapters</a:t>
            </a:r>
            <a:endParaRPr/>
          </a:p>
        </p:txBody>
      </p:sp>
      <p:sp>
        <p:nvSpPr>
          <p:cNvPr id="1492" name="Google Shape;1492;p1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49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49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96" name="Shape 1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7" name="Google Shape;1497;p138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4.1.A – Architecture: Keep model </a:t>
            </a:r>
            <a:r>
              <a:rPr b="1" lang="d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unchanged</a:t>
            </a:r>
            <a:endParaRPr b="1"/>
          </a:p>
        </p:txBody>
      </p:sp>
      <p:sp>
        <p:nvSpPr>
          <p:cNvPr id="1498" name="Google Shape;1498;p138"/>
          <p:cNvSpPr txBox="1"/>
          <p:nvPr>
            <p:ph idx="1" type="body"/>
          </p:nvPr>
        </p:nvSpPr>
        <p:spPr>
          <a:xfrm>
            <a:off x="311700" y="619075"/>
            <a:ext cx="5317500" cy="4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de"/>
              <a:t>General workflow:</a:t>
            </a:r>
            <a:endParaRPr b="1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99" name="Google Shape;1499;p1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73175" y="1137650"/>
            <a:ext cx="2917912" cy="25187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0" name="Google Shape;1500;p138"/>
          <p:cNvGrpSpPr/>
          <p:nvPr/>
        </p:nvGrpSpPr>
        <p:grpSpPr>
          <a:xfrm>
            <a:off x="5873032" y="1027833"/>
            <a:ext cx="2811169" cy="648841"/>
            <a:chOff x="5679725" y="1212688"/>
            <a:chExt cx="3195600" cy="1107238"/>
          </a:xfrm>
        </p:grpSpPr>
        <p:cxnSp>
          <p:nvCxnSpPr>
            <p:cNvPr id="1501" name="Google Shape;1501;p138"/>
            <p:cNvCxnSpPr/>
            <p:nvPr/>
          </p:nvCxnSpPr>
          <p:spPr>
            <a:xfrm>
              <a:off x="5707175" y="1212688"/>
              <a:ext cx="3140700" cy="1094400"/>
            </a:xfrm>
            <a:prstGeom prst="straightConnector1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02" name="Google Shape;1502;p138"/>
            <p:cNvCxnSpPr/>
            <p:nvPr/>
          </p:nvCxnSpPr>
          <p:spPr>
            <a:xfrm flipH="1" rot="10800000">
              <a:off x="5679725" y="1302325"/>
              <a:ext cx="3195600" cy="1017600"/>
            </a:xfrm>
            <a:prstGeom prst="straightConnector1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503" name="Google Shape;1503;p1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1504" name="Google Shape;1504;p138"/>
          <p:cNvSpPr txBox="1"/>
          <p:nvPr>
            <p:ph idx="1" type="body"/>
          </p:nvPr>
        </p:nvSpPr>
        <p:spPr>
          <a:xfrm>
            <a:off x="311700" y="1137650"/>
            <a:ext cx="5317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de"/>
              <a:t>Remove</a:t>
            </a:r>
            <a:r>
              <a:rPr lang="de"/>
              <a:t> </a:t>
            </a:r>
            <a:r>
              <a:rPr b="1" lang="de"/>
              <a:t>pretraining task head</a:t>
            </a:r>
            <a:r>
              <a:rPr lang="de"/>
              <a:t> if not useful for target task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b="1" lang="de">
                <a:latin typeface="Arial"/>
                <a:ea typeface="Arial"/>
                <a:cs typeface="Arial"/>
                <a:sym typeface="Arial"/>
              </a:rPr>
              <a:t>Example</a:t>
            </a:r>
            <a:r>
              <a:rPr lang="de">
                <a:latin typeface="Arial"/>
                <a:ea typeface="Arial"/>
                <a:cs typeface="Arial"/>
                <a:sym typeface="Arial"/>
              </a:rPr>
              <a:t>: remove softmax classifier from pretrained LM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AutoNum type="alphaLcPeriod"/>
            </a:pPr>
            <a:r>
              <a:rPr b="1" lang="de">
                <a:latin typeface="Arial"/>
                <a:ea typeface="Arial"/>
                <a:cs typeface="Arial"/>
                <a:sym typeface="Arial"/>
              </a:rPr>
              <a:t>Not always needed</a:t>
            </a:r>
            <a:r>
              <a:rPr lang="de">
                <a:latin typeface="Arial"/>
                <a:ea typeface="Arial"/>
                <a:cs typeface="Arial"/>
                <a:sym typeface="Arial"/>
              </a:rPr>
              <a:t>: some adaptation schemes re-use the pretraining objective/task, e.g. for </a:t>
            </a:r>
            <a:r>
              <a:rPr b="1" lang="de">
                <a:latin typeface="Arial"/>
                <a:ea typeface="Arial"/>
                <a:cs typeface="Arial"/>
                <a:sym typeface="Arial"/>
              </a:rPr>
              <a:t>multi-task learning</a:t>
            </a:r>
            <a:endParaRPr b="1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50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50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50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08" name="Shape 1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9" name="Google Shape;1509;p139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4.1.A – Architecture: Keep model </a:t>
            </a:r>
            <a:r>
              <a:rPr b="1" lang="d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unchanged</a:t>
            </a:r>
            <a:endParaRPr b="1"/>
          </a:p>
        </p:txBody>
      </p:sp>
      <p:sp>
        <p:nvSpPr>
          <p:cNvPr id="1510" name="Google Shape;1510;p139"/>
          <p:cNvSpPr txBox="1"/>
          <p:nvPr>
            <p:ph idx="1" type="body"/>
          </p:nvPr>
        </p:nvSpPr>
        <p:spPr>
          <a:xfrm>
            <a:off x="311700" y="695275"/>
            <a:ext cx="4371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de"/>
              <a:t>General workflow:</a:t>
            </a:r>
            <a:endParaRPr/>
          </a:p>
        </p:txBody>
      </p:sp>
      <p:cxnSp>
        <p:nvCxnSpPr>
          <p:cNvPr id="1511" name="Google Shape;1511;p139"/>
          <p:cNvCxnSpPr/>
          <p:nvPr/>
        </p:nvCxnSpPr>
        <p:spPr>
          <a:xfrm flipH="1" rot="10800000">
            <a:off x="7019833" y="855963"/>
            <a:ext cx="306600" cy="3027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stealth"/>
            <a:tailEnd len="med" w="med" type="none"/>
          </a:ln>
        </p:spPr>
      </p:cxnSp>
      <p:sp>
        <p:nvSpPr>
          <p:cNvPr id="1512" name="Google Shape;1512;p139"/>
          <p:cNvSpPr txBox="1"/>
          <p:nvPr>
            <p:ph idx="1" type="body"/>
          </p:nvPr>
        </p:nvSpPr>
        <p:spPr>
          <a:xfrm>
            <a:off x="6282875" y="544975"/>
            <a:ext cx="3070800" cy="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de" sz="1400"/>
              <a:t>Task-specific, randomly initialized</a:t>
            </a:r>
            <a:endParaRPr sz="1400"/>
          </a:p>
        </p:txBody>
      </p:sp>
      <p:cxnSp>
        <p:nvCxnSpPr>
          <p:cNvPr id="1513" name="Google Shape;1513;p139"/>
          <p:cNvCxnSpPr>
            <a:stCxn id="1514" idx="1"/>
            <a:endCxn id="1515" idx="3"/>
          </p:cNvCxnSpPr>
          <p:nvPr/>
        </p:nvCxnSpPr>
        <p:spPr>
          <a:xfrm flipH="1">
            <a:off x="5022400" y="2456977"/>
            <a:ext cx="821100" cy="4800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stealth"/>
            <a:tailEnd len="med" w="med" type="none"/>
          </a:ln>
        </p:spPr>
      </p:cxnSp>
      <p:sp>
        <p:nvSpPr>
          <p:cNvPr id="1515" name="Google Shape;1515;p139"/>
          <p:cNvSpPr txBox="1"/>
          <p:nvPr>
            <p:ph idx="1" type="body"/>
          </p:nvPr>
        </p:nvSpPr>
        <p:spPr>
          <a:xfrm>
            <a:off x="3968125" y="2650525"/>
            <a:ext cx="1054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de" sz="1400"/>
              <a:t>General, pretrained</a:t>
            </a:r>
            <a:endParaRPr sz="1400"/>
          </a:p>
        </p:txBody>
      </p:sp>
      <p:pic>
        <p:nvPicPr>
          <p:cNvPr id="1514" name="Google Shape;1514;p1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43500" y="1158677"/>
            <a:ext cx="3148100" cy="2596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16" name="Google Shape;1516;p1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1517" name="Google Shape;1517;p139"/>
          <p:cNvSpPr txBox="1"/>
          <p:nvPr>
            <p:ph idx="1" type="body"/>
          </p:nvPr>
        </p:nvSpPr>
        <p:spPr>
          <a:xfrm>
            <a:off x="311700" y="1228675"/>
            <a:ext cx="4398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 startAt="2"/>
            </a:pPr>
            <a:r>
              <a:rPr lang="de"/>
              <a:t>Add target task-specific layers on top/bottom of pretrained model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b="1" lang="de"/>
              <a:t>Simple</a:t>
            </a:r>
            <a:r>
              <a:rPr lang="de"/>
              <a:t>: adding linear layer(s) on top of the pretrained model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21" name="Shape 1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2" name="Google Shape;1522;p140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4.1.A – Architecture: Keep model </a:t>
            </a:r>
            <a:r>
              <a:rPr b="1" lang="d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unchanged</a:t>
            </a:r>
            <a:endParaRPr b="1"/>
          </a:p>
        </p:txBody>
      </p:sp>
      <p:sp>
        <p:nvSpPr>
          <p:cNvPr id="1523" name="Google Shape;1523;p140"/>
          <p:cNvSpPr txBox="1"/>
          <p:nvPr>
            <p:ph idx="1" type="body"/>
          </p:nvPr>
        </p:nvSpPr>
        <p:spPr>
          <a:xfrm>
            <a:off x="311700" y="597372"/>
            <a:ext cx="4398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General workflow: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AutoNum type="arabicPeriod" startAt="2"/>
            </a:pPr>
            <a:r>
              <a:rPr lang="de"/>
              <a:t>Add </a:t>
            </a:r>
            <a:r>
              <a:rPr lang="de"/>
              <a:t>target task-specific layers</a:t>
            </a:r>
            <a:r>
              <a:rPr lang="de"/>
              <a:t> on top/bottom of pretrained model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b="1" lang="de"/>
              <a:t>Simple</a:t>
            </a:r>
            <a:r>
              <a:rPr lang="de"/>
              <a:t>: adding linear layer(s) on top of the pretrained model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b="1" lang="de"/>
              <a:t>More complex</a:t>
            </a:r>
            <a:r>
              <a:rPr lang="de"/>
              <a:t>: model output as input for a separate model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de"/>
              <a:t>Often beneficial when target task requires </a:t>
            </a:r>
            <a:r>
              <a:rPr b="1" lang="de"/>
              <a:t>interactions</a:t>
            </a:r>
            <a:r>
              <a:rPr lang="de"/>
              <a:t> that are not available in pretrained embedding</a:t>
            </a:r>
            <a:endParaRPr/>
          </a:p>
        </p:txBody>
      </p:sp>
      <p:pic>
        <p:nvPicPr>
          <p:cNvPr id="1524" name="Google Shape;1524;p1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11075" y="597372"/>
            <a:ext cx="3008175" cy="24812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5" name="Google Shape;1525;p140"/>
          <p:cNvGrpSpPr/>
          <p:nvPr/>
        </p:nvGrpSpPr>
        <p:grpSpPr>
          <a:xfrm>
            <a:off x="6551475" y="3265622"/>
            <a:ext cx="2355249" cy="971350"/>
            <a:chOff x="6594775" y="3428000"/>
            <a:chExt cx="2355249" cy="971350"/>
          </a:xfrm>
        </p:grpSpPr>
        <p:pic>
          <p:nvPicPr>
            <p:cNvPr id="1526" name="Google Shape;1526;p14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243425" y="3428000"/>
              <a:ext cx="706599" cy="9713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7" name="Google Shape;1527;p14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419100" y="3428000"/>
              <a:ext cx="706599" cy="9713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8" name="Google Shape;1528;p14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594775" y="3428000"/>
              <a:ext cx="706599" cy="9713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29" name="Google Shape;1529;p1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99425" y="3265622"/>
            <a:ext cx="706599" cy="971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0" name="Google Shape;1530;p1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66100" y="3078572"/>
            <a:ext cx="2514600" cy="187050"/>
          </a:xfrm>
          <a:prstGeom prst="rect">
            <a:avLst/>
          </a:prstGeom>
          <a:noFill/>
          <a:ln>
            <a:noFill/>
          </a:ln>
        </p:spPr>
      </p:pic>
      <p:sp>
        <p:nvSpPr>
          <p:cNvPr id="1531" name="Google Shape;1531;p1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35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" name="Google Shape;1536;p141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Arial"/>
                <a:ea typeface="Arial"/>
                <a:cs typeface="Arial"/>
                <a:sym typeface="Arial"/>
              </a:rPr>
              <a:t>4.1.B – Architecture: </a:t>
            </a:r>
            <a:r>
              <a:rPr lang="d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Modifying model internals</a:t>
            </a:r>
            <a:endParaRPr/>
          </a:p>
        </p:txBody>
      </p:sp>
      <p:sp>
        <p:nvSpPr>
          <p:cNvPr id="1537" name="Google Shape;1537;p141"/>
          <p:cNvSpPr txBox="1"/>
          <p:nvPr>
            <p:ph idx="1" type="body"/>
          </p:nvPr>
        </p:nvSpPr>
        <p:spPr>
          <a:xfrm>
            <a:off x="159300" y="542875"/>
            <a:ext cx="5021100" cy="4953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de"/>
              <a:t>Various reasons:</a:t>
            </a:r>
            <a:endParaRPr i="1"/>
          </a:p>
        </p:txBody>
      </p:sp>
      <p:sp>
        <p:nvSpPr>
          <p:cNvPr id="1538" name="Google Shape;1538;p1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1539" name="Google Shape;1539;p141"/>
          <p:cNvSpPr txBox="1"/>
          <p:nvPr>
            <p:ph idx="1" type="body"/>
          </p:nvPr>
        </p:nvSpPr>
        <p:spPr>
          <a:xfrm>
            <a:off x="86800" y="860325"/>
            <a:ext cx="5246100" cy="3416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de"/>
              <a:t>Adapting to a </a:t>
            </a:r>
            <a:r>
              <a:rPr b="1" lang="de"/>
              <a:t>structurally different</a:t>
            </a:r>
            <a:r>
              <a:rPr lang="de"/>
              <a:t> target task</a:t>
            </a:r>
            <a:endParaRPr i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i="1" lang="de"/>
              <a:t>Ex: Pretraining with a </a:t>
            </a:r>
            <a:r>
              <a:rPr i="1" lang="de" u="sng"/>
              <a:t>single</a:t>
            </a:r>
            <a:r>
              <a:rPr i="1" lang="de"/>
              <a:t> input sequence (ex: language modeling) but adapting to a task with </a:t>
            </a:r>
            <a:r>
              <a:rPr i="1" lang="de" u="sng"/>
              <a:t>several</a:t>
            </a:r>
            <a:r>
              <a:rPr i="1" lang="de"/>
              <a:t> input sequences (ex: translation, conditional generation...)</a:t>
            </a:r>
            <a:endParaRPr i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i="1" lang="de"/>
              <a:t>Use the pretrained model weights to initialize as much as possible of a structurally different target task model</a:t>
            </a:r>
            <a:endParaRPr i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i="1" lang="de"/>
              <a:t>Ex: Use monolingual LMs to initialize encoder and decoder parameters for MT (</a:t>
            </a:r>
            <a:r>
              <a:rPr i="1" lang="de" u="sng">
                <a:solidFill>
                  <a:schemeClr val="hlink"/>
                </a:solidFill>
                <a:hlinkClick r:id="rId3"/>
              </a:rPr>
              <a:t>Ramachandran </a:t>
            </a:r>
            <a:r>
              <a:rPr i="1" lang="de" u="sng">
                <a:solidFill>
                  <a:schemeClr val="hlink"/>
                </a:solidFill>
                <a:hlinkClick r:id="rId4"/>
              </a:rPr>
              <a:t>et al.</a:t>
            </a:r>
            <a:r>
              <a:rPr i="1" lang="de" u="sng">
                <a:solidFill>
                  <a:schemeClr val="hlink"/>
                </a:solidFill>
                <a:hlinkClick r:id="rId5"/>
              </a:rPr>
              <a:t>, EMNLP 2017</a:t>
            </a:r>
            <a:r>
              <a:rPr lang="de"/>
              <a:t>; </a:t>
            </a:r>
            <a:r>
              <a:rPr i="1" lang="de" u="sng">
                <a:solidFill>
                  <a:schemeClr val="hlink"/>
                </a:solidFill>
                <a:hlinkClick r:id="rId6"/>
              </a:rPr>
              <a:t>Lample &amp; Conneau, 2019</a:t>
            </a:r>
            <a:r>
              <a:rPr i="1" lang="de"/>
              <a:t>)</a:t>
            </a:r>
            <a:endParaRPr i="1"/>
          </a:p>
        </p:txBody>
      </p:sp>
      <p:pic>
        <p:nvPicPr>
          <p:cNvPr id="1540" name="Google Shape;1540;p14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272175" y="1567375"/>
            <a:ext cx="1692250" cy="2002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41" name="Google Shape;1541;p141"/>
          <p:cNvGrpSpPr/>
          <p:nvPr/>
        </p:nvGrpSpPr>
        <p:grpSpPr>
          <a:xfrm>
            <a:off x="6902775" y="1022600"/>
            <a:ext cx="1936425" cy="2547074"/>
            <a:chOff x="6902775" y="1937000"/>
            <a:chExt cx="1936425" cy="2547074"/>
          </a:xfrm>
        </p:grpSpPr>
        <p:pic>
          <p:nvPicPr>
            <p:cNvPr id="1542" name="Google Shape;1542;p141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6964425" y="1937000"/>
              <a:ext cx="1874775" cy="25470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43" name="Google Shape;1543;p141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6902775" y="2058575"/>
              <a:ext cx="138800" cy="1494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53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53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53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53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5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47" name="Shape 1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8" name="Google Shape;1548;p142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Arial"/>
                <a:ea typeface="Arial"/>
                <a:cs typeface="Arial"/>
                <a:sym typeface="Arial"/>
              </a:rPr>
              <a:t>4.1.B – Architecture: </a:t>
            </a:r>
            <a:r>
              <a:rPr lang="d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Modifying model internals</a:t>
            </a:r>
            <a:endParaRPr/>
          </a:p>
        </p:txBody>
      </p:sp>
      <p:sp>
        <p:nvSpPr>
          <p:cNvPr id="1549" name="Google Shape;1549;p142"/>
          <p:cNvSpPr txBox="1"/>
          <p:nvPr>
            <p:ph idx="1" type="body"/>
          </p:nvPr>
        </p:nvSpPr>
        <p:spPr>
          <a:xfrm>
            <a:off x="311700" y="466675"/>
            <a:ext cx="48483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de"/>
              <a:t>Various reasons:</a:t>
            </a:r>
            <a:endParaRPr i="1"/>
          </a:p>
        </p:txBody>
      </p:sp>
      <p:grpSp>
        <p:nvGrpSpPr>
          <p:cNvPr id="1550" name="Google Shape;1550;p142"/>
          <p:cNvGrpSpPr/>
          <p:nvPr/>
        </p:nvGrpSpPr>
        <p:grpSpPr>
          <a:xfrm>
            <a:off x="5559129" y="1172075"/>
            <a:ext cx="1272869" cy="644674"/>
            <a:chOff x="6010951" y="1812864"/>
            <a:chExt cx="723303" cy="791400"/>
          </a:xfrm>
        </p:grpSpPr>
        <p:sp>
          <p:nvSpPr>
            <p:cNvPr id="1551" name="Google Shape;1551;p142"/>
            <p:cNvSpPr/>
            <p:nvPr/>
          </p:nvSpPr>
          <p:spPr>
            <a:xfrm>
              <a:off x="6010951" y="1812864"/>
              <a:ext cx="175200" cy="3516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2" name="Google Shape;1552;p142"/>
            <p:cNvSpPr/>
            <p:nvPr/>
          </p:nvSpPr>
          <p:spPr>
            <a:xfrm>
              <a:off x="6476254" y="1812864"/>
              <a:ext cx="175200" cy="3516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553" name="Google Shape;1553;p142"/>
            <p:cNvCxnSpPr>
              <a:stCxn id="1551" idx="4"/>
            </p:cNvCxnSpPr>
            <p:nvPr/>
          </p:nvCxnSpPr>
          <p:spPr>
            <a:xfrm flipH="1">
              <a:off x="6025651" y="2164464"/>
              <a:ext cx="72900" cy="3903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stealth"/>
              <a:tailEnd len="med" w="med" type="none"/>
            </a:ln>
          </p:spPr>
        </p:cxnSp>
        <p:cxnSp>
          <p:nvCxnSpPr>
            <p:cNvPr id="1554" name="Google Shape;1554;p142"/>
            <p:cNvCxnSpPr>
              <a:stCxn id="1551" idx="4"/>
            </p:cNvCxnSpPr>
            <p:nvPr/>
          </p:nvCxnSpPr>
          <p:spPr>
            <a:xfrm>
              <a:off x="6098551" y="2164464"/>
              <a:ext cx="616200" cy="4143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stealth"/>
              <a:tailEnd len="med" w="med" type="none"/>
            </a:ln>
          </p:spPr>
        </p:cxnSp>
        <p:cxnSp>
          <p:nvCxnSpPr>
            <p:cNvPr id="1555" name="Google Shape;1555;p142"/>
            <p:cNvCxnSpPr>
              <a:stCxn id="1552" idx="4"/>
            </p:cNvCxnSpPr>
            <p:nvPr/>
          </p:nvCxnSpPr>
          <p:spPr>
            <a:xfrm>
              <a:off x="6563854" y="2164464"/>
              <a:ext cx="170400" cy="4398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stealth"/>
              <a:tailEnd len="med" w="med" type="none"/>
            </a:ln>
          </p:spPr>
        </p:cxnSp>
        <p:cxnSp>
          <p:nvCxnSpPr>
            <p:cNvPr id="1556" name="Google Shape;1556;p142"/>
            <p:cNvCxnSpPr>
              <a:stCxn id="1552" idx="4"/>
            </p:cNvCxnSpPr>
            <p:nvPr/>
          </p:nvCxnSpPr>
          <p:spPr>
            <a:xfrm flipH="1">
              <a:off x="6035554" y="2164464"/>
              <a:ext cx="528300" cy="4185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stealth"/>
              <a:tailEnd len="med" w="med" type="none"/>
            </a:ln>
          </p:spPr>
        </p:cxnSp>
      </p:grpSp>
      <p:pic>
        <p:nvPicPr>
          <p:cNvPr id="1557" name="Google Shape;1557;p1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8315" y="1262663"/>
            <a:ext cx="167384" cy="183325"/>
          </a:xfrm>
          <a:prstGeom prst="rect">
            <a:avLst/>
          </a:prstGeom>
          <a:noFill/>
          <a:ln>
            <a:noFill/>
          </a:ln>
        </p:spPr>
      </p:pic>
      <p:sp>
        <p:nvSpPr>
          <p:cNvPr id="1558" name="Google Shape;1558;p1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1559" name="Google Shape;1559;p142"/>
          <p:cNvSpPr txBox="1"/>
          <p:nvPr>
            <p:ph idx="1" type="body"/>
          </p:nvPr>
        </p:nvSpPr>
        <p:spPr>
          <a:xfrm>
            <a:off x="390025" y="983375"/>
            <a:ext cx="4848300" cy="3416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 startAt="2"/>
            </a:pPr>
            <a:r>
              <a:rPr lang="de"/>
              <a:t>Task-specific </a:t>
            </a:r>
            <a:r>
              <a:rPr b="1" lang="de"/>
              <a:t>modifications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i="1" lang="de"/>
              <a:t>Provide pretrained model with capabilities that are useful for the target task</a:t>
            </a:r>
            <a:endParaRPr i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i="1" lang="de"/>
              <a:t>Ex: Adding skip/residual connections, attention (</a:t>
            </a:r>
            <a:r>
              <a:rPr i="1" lang="de" u="sng">
                <a:solidFill>
                  <a:schemeClr val="accent5"/>
                </a:solidFill>
                <a:hlinkClick r:id="rId4"/>
              </a:rPr>
              <a:t>Ramachandran et al., EMNLP 2017</a:t>
            </a:r>
            <a:r>
              <a:rPr i="1" lang="de"/>
              <a:t>)</a:t>
            </a:r>
            <a:endParaRPr i="1"/>
          </a:p>
        </p:txBody>
      </p:sp>
      <p:pic>
        <p:nvPicPr>
          <p:cNvPr id="1560" name="Google Shape;1560;p1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72175" y="1795975"/>
            <a:ext cx="1692250" cy="2002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61" name="Google Shape;1561;p142"/>
          <p:cNvGrpSpPr/>
          <p:nvPr/>
        </p:nvGrpSpPr>
        <p:grpSpPr>
          <a:xfrm>
            <a:off x="6902775" y="1251200"/>
            <a:ext cx="1936425" cy="2547074"/>
            <a:chOff x="6902775" y="1937000"/>
            <a:chExt cx="1936425" cy="2547074"/>
          </a:xfrm>
        </p:grpSpPr>
        <p:pic>
          <p:nvPicPr>
            <p:cNvPr id="1562" name="Google Shape;1562;p14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964425" y="1937000"/>
              <a:ext cx="1874775" cy="25470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63" name="Google Shape;1563;p142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6902775" y="2058575"/>
              <a:ext cx="138800" cy="149475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1564" name="Google Shape;1564;p142"/>
          <p:cNvCxnSpPr>
            <a:stCxn id="1551" idx="0"/>
            <a:endCxn id="1563" idx="0"/>
          </p:cNvCxnSpPr>
          <p:nvPr/>
        </p:nvCxnSpPr>
        <p:spPr>
          <a:xfrm flipH="1" rot="-5400000">
            <a:off x="6242337" y="643025"/>
            <a:ext cx="200700" cy="1258800"/>
          </a:xfrm>
          <a:prstGeom prst="bentConnector3">
            <a:avLst>
              <a:gd fmla="val -118647" name="adj1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565" name="Google Shape;1565;p142"/>
          <p:cNvCxnSpPr>
            <a:stCxn id="1552" idx="6"/>
            <a:endCxn id="1563" idx="0"/>
          </p:cNvCxnSpPr>
          <p:nvPr/>
        </p:nvCxnSpPr>
        <p:spPr>
          <a:xfrm>
            <a:off x="6686287" y="1315282"/>
            <a:ext cx="285900" cy="57600"/>
          </a:xfrm>
          <a:prstGeom prst="bentConnector2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566" name="Google Shape;1566;p142"/>
          <p:cNvSpPr/>
          <p:nvPr/>
        </p:nvSpPr>
        <p:spPr>
          <a:xfrm>
            <a:off x="4944350" y="2535375"/>
            <a:ext cx="294400" cy="1091050"/>
          </a:xfrm>
          <a:custGeom>
            <a:rect b="b" l="l" r="r" t="t"/>
            <a:pathLst>
              <a:path extrusionOk="0" h="43642" w="11776">
                <a:moveTo>
                  <a:pt x="11776" y="43642"/>
                </a:moveTo>
                <a:cubicBezTo>
                  <a:pt x="9813" y="39832"/>
                  <a:pt x="0" y="28056"/>
                  <a:pt x="0" y="20782"/>
                </a:cubicBezTo>
                <a:cubicBezTo>
                  <a:pt x="0" y="13508"/>
                  <a:pt x="9813" y="3464"/>
                  <a:pt x="11776" y="0"/>
                </a:cubicBezTo>
              </a:path>
            </a:pathLst>
          </a:cu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1567" name="Google Shape;1567;p142"/>
          <p:cNvSpPr/>
          <p:nvPr/>
        </p:nvSpPr>
        <p:spPr>
          <a:xfrm>
            <a:off x="4944331" y="2015825"/>
            <a:ext cx="311750" cy="1039100"/>
          </a:xfrm>
          <a:custGeom>
            <a:rect b="b" l="l" r="r" t="t"/>
            <a:pathLst>
              <a:path extrusionOk="0" h="41564" w="12470">
                <a:moveTo>
                  <a:pt x="12470" y="41564"/>
                </a:moveTo>
                <a:cubicBezTo>
                  <a:pt x="10392" y="38158"/>
                  <a:pt x="102" y="28056"/>
                  <a:pt x="1" y="21129"/>
                </a:cubicBezTo>
                <a:cubicBezTo>
                  <a:pt x="-99" y="14202"/>
                  <a:pt x="9889" y="3522"/>
                  <a:pt x="11867" y="0"/>
                </a:cubicBezTo>
              </a:path>
            </a:pathLst>
          </a:cu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stealth"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55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55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55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5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5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5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5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71" name="Shape 1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2" name="Google Shape;1572;p143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Arial"/>
                <a:ea typeface="Arial"/>
                <a:cs typeface="Arial"/>
                <a:sym typeface="Arial"/>
              </a:rPr>
              <a:t>4.1.B – Architecture: </a:t>
            </a:r>
            <a:r>
              <a:rPr lang="d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Modifying model internals</a:t>
            </a:r>
            <a:endParaRPr/>
          </a:p>
        </p:txBody>
      </p:sp>
      <p:sp>
        <p:nvSpPr>
          <p:cNvPr id="1573" name="Google Shape;1573;p143"/>
          <p:cNvSpPr txBox="1"/>
          <p:nvPr>
            <p:ph idx="1" type="body"/>
          </p:nvPr>
        </p:nvSpPr>
        <p:spPr>
          <a:xfrm>
            <a:off x="311700" y="954625"/>
            <a:ext cx="4416300" cy="3416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 startAt="3"/>
            </a:pPr>
            <a:r>
              <a:rPr lang="de"/>
              <a:t>Using </a:t>
            </a:r>
            <a:r>
              <a:rPr b="1" lang="de"/>
              <a:t>less parameters</a:t>
            </a:r>
            <a:r>
              <a:rPr lang="de"/>
              <a:t> for adaptation: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AutoNum type="alphaLcPeriod"/>
            </a:pPr>
            <a:r>
              <a:rPr lang="de">
                <a:latin typeface="Arial"/>
                <a:ea typeface="Arial"/>
                <a:cs typeface="Arial"/>
                <a:sym typeface="Arial"/>
              </a:rPr>
              <a:t>Less parameters to fine-tune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AutoNum type="alphaLcPeriod"/>
            </a:pPr>
            <a:r>
              <a:rPr lang="de">
                <a:latin typeface="Arial"/>
                <a:ea typeface="Arial"/>
                <a:cs typeface="Arial"/>
                <a:sym typeface="Arial"/>
              </a:rPr>
              <a:t>Can be </a:t>
            </a:r>
            <a:r>
              <a:rPr b="1" lang="de">
                <a:latin typeface="Arial"/>
                <a:ea typeface="Arial"/>
                <a:cs typeface="Arial"/>
                <a:sym typeface="Arial"/>
              </a:rPr>
              <a:t>very useful</a:t>
            </a:r>
            <a:r>
              <a:rPr lang="de">
                <a:latin typeface="Arial"/>
                <a:ea typeface="Arial"/>
                <a:cs typeface="Arial"/>
                <a:sym typeface="Arial"/>
              </a:rPr>
              <a:t> given the increasing size of model parameters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AutoNum type="alphaLcPeriod"/>
            </a:pPr>
            <a:r>
              <a:rPr lang="de">
                <a:latin typeface="Arial"/>
                <a:ea typeface="Arial"/>
                <a:cs typeface="Arial"/>
                <a:sym typeface="Arial"/>
              </a:rPr>
              <a:t>Ex: add bottleneck modules (“adapters”) between the layers of the pretrained model (</a:t>
            </a:r>
            <a:r>
              <a:rPr lang="de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Rebuffi et al., NIPS 2017</a:t>
            </a:r>
            <a:r>
              <a:rPr lang="de">
                <a:latin typeface="Arial"/>
                <a:ea typeface="Arial"/>
                <a:cs typeface="Arial"/>
                <a:sym typeface="Arial"/>
              </a:rPr>
              <a:t>; </a:t>
            </a:r>
            <a:r>
              <a:rPr lang="de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CVPR 2018</a:t>
            </a:r>
            <a:r>
              <a:rPr lang="de">
                <a:latin typeface="Arial"/>
                <a:ea typeface="Arial"/>
                <a:cs typeface="Arial"/>
                <a:sym typeface="Arial"/>
              </a:rPr>
              <a:t>)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74" name="Google Shape;1574;p143"/>
          <p:cNvGrpSpPr/>
          <p:nvPr/>
        </p:nvGrpSpPr>
        <p:grpSpPr>
          <a:xfrm>
            <a:off x="7932975" y="1115750"/>
            <a:ext cx="964200" cy="2458375"/>
            <a:chOff x="7932975" y="1801550"/>
            <a:chExt cx="964200" cy="2458375"/>
          </a:xfrm>
        </p:grpSpPr>
        <p:sp>
          <p:nvSpPr>
            <p:cNvPr id="1575" name="Google Shape;1575;p143"/>
            <p:cNvSpPr/>
            <p:nvPr/>
          </p:nvSpPr>
          <p:spPr>
            <a:xfrm>
              <a:off x="8152875" y="2712075"/>
              <a:ext cx="744300" cy="6258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DB0000"/>
                </a:gs>
                <a:gs pos="100000">
                  <a:srgbClr val="540303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6" name="Google Shape;1576;p143"/>
            <p:cNvSpPr/>
            <p:nvPr/>
          </p:nvSpPr>
          <p:spPr>
            <a:xfrm>
              <a:off x="8152875" y="3611325"/>
              <a:ext cx="744300" cy="6258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DB0000"/>
                </a:gs>
                <a:gs pos="100000">
                  <a:srgbClr val="540303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7" name="Google Shape;1577;p143"/>
            <p:cNvSpPr/>
            <p:nvPr/>
          </p:nvSpPr>
          <p:spPr>
            <a:xfrm>
              <a:off x="8152875" y="1885550"/>
              <a:ext cx="744300" cy="6258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DB0000"/>
                </a:gs>
                <a:gs pos="100000">
                  <a:srgbClr val="540303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578" name="Google Shape;1578;p14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385513" y="3806175"/>
              <a:ext cx="279013" cy="2360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9" name="Google Shape;1579;p143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381938" y="2906925"/>
              <a:ext cx="286167" cy="2360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80" name="Google Shape;1580;p143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8381950" y="2076835"/>
              <a:ext cx="286150" cy="243228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581" name="Google Shape;1581;p143"/>
            <p:cNvCxnSpPr>
              <a:stCxn id="1576" idx="1"/>
              <a:endCxn id="1582" idx="3"/>
            </p:cNvCxnSpPr>
            <p:nvPr/>
          </p:nvCxnSpPr>
          <p:spPr>
            <a:xfrm flipH="1">
              <a:off x="7937775" y="3924225"/>
              <a:ext cx="215100" cy="3357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stealth"/>
              <a:tailEnd len="med" w="med" type="none"/>
            </a:ln>
          </p:spPr>
        </p:cxnSp>
        <p:cxnSp>
          <p:nvCxnSpPr>
            <p:cNvPr id="1583" name="Google Shape;1583;p143"/>
            <p:cNvCxnSpPr>
              <a:stCxn id="1584" idx="3"/>
              <a:endCxn id="1576" idx="1"/>
            </p:cNvCxnSpPr>
            <p:nvPr/>
          </p:nvCxnSpPr>
          <p:spPr>
            <a:xfrm>
              <a:off x="7937775" y="3436425"/>
              <a:ext cx="215100" cy="4878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stealth"/>
              <a:tailEnd len="med" w="med" type="none"/>
            </a:ln>
          </p:spPr>
        </p:cxnSp>
        <p:cxnSp>
          <p:nvCxnSpPr>
            <p:cNvPr id="1585" name="Google Shape;1585;p143"/>
            <p:cNvCxnSpPr>
              <a:stCxn id="1575" idx="1"/>
              <a:endCxn id="1584" idx="3"/>
            </p:cNvCxnSpPr>
            <p:nvPr/>
          </p:nvCxnSpPr>
          <p:spPr>
            <a:xfrm flipH="1">
              <a:off x="7937775" y="3024975"/>
              <a:ext cx="215100" cy="4113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stealth"/>
              <a:tailEnd len="med" w="med" type="none"/>
            </a:ln>
          </p:spPr>
        </p:cxnSp>
        <p:cxnSp>
          <p:nvCxnSpPr>
            <p:cNvPr id="1586" name="Google Shape;1586;p143"/>
            <p:cNvCxnSpPr>
              <a:stCxn id="1587" idx="3"/>
              <a:endCxn id="1575" idx="1"/>
            </p:cNvCxnSpPr>
            <p:nvPr/>
          </p:nvCxnSpPr>
          <p:spPr>
            <a:xfrm>
              <a:off x="7937775" y="2613375"/>
              <a:ext cx="215100" cy="4116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stealth"/>
              <a:tailEnd len="med" w="med" type="none"/>
            </a:ln>
          </p:spPr>
        </p:cxnSp>
        <p:cxnSp>
          <p:nvCxnSpPr>
            <p:cNvPr id="1588" name="Google Shape;1588;p143"/>
            <p:cNvCxnSpPr>
              <a:stCxn id="1577" idx="1"/>
              <a:endCxn id="1587" idx="3"/>
            </p:cNvCxnSpPr>
            <p:nvPr/>
          </p:nvCxnSpPr>
          <p:spPr>
            <a:xfrm flipH="1">
              <a:off x="7937775" y="2198450"/>
              <a:ext cx="215100" cy="4152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stealth"/>
              <a:tailEnd len="med" w="med" type="none"/>
            </a:ln>
          </p:spPr>
        </p:cxnSp>
        <p:cxnSp>
          <p:nvCxnSpPr>
            <p:cNvPr id="1589" name="Google Shape;1589;p143"/>
            <p:cNvCxnSpPr>
              <a:stCxn id="1590" idx="3"/>
              <a:endCxn id="1577" idx="1"/>
            </p:cNvCxnSpPr>
            <p:nvPr/>
          </p:nvCxnSpPr>
          <p:spPr>
            <a:xfrm>
              <a:off x="7932975" y="1801550"/>
              <a:ext cx="219900" cy="3969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stealth"/>
              <a:tailEnd len="med" w="med" type="none"/>
            </a:ln>
          </p:spPr>
        </p:cxnSp>
      </p:grpSp>
      <p:pic>
        <p:nvPicPr>
          <p:cNvPr id="1591" name="Google Shape;1591;p14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784076" y="1046339"/>
            <a:ext cx="3148824" cy="259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592" name="Google Shape;1592;p1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1593" name="Google Shape;1593;p143"/>
          <p:cNvSpPr txBox="1"/>
          <p:nvPr>
            <p:ph idx="1" type="body"/>
          </p:nvPr>
        </p:nvSpPr>
        <p:spPr>
          <a:xfrm>
            <a:off x="311700" y="466675"/>
            <a:ext cx="48483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de"/>
              <a:t>Various reasons:</a:t>
            </a:r>
            <a:endParaRPr i="1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57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57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57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57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7" name="Shape 1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8" name="Google Shape;1598;p144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Arial"/>
                <a:ea typeface="Arial"/>
                <a:cs typeface="Arial"/>
                <a:sym typeface="Arial"/>
              </a:rPr>
              <a:t>4.1.B – Architecture: </a:t>
            </a:r>
            <a:r>
              <a:rPr lang="d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Modifying model internals</a:t>
            </a:r>
            <a:endParaRPr/>
          </a:p>
        </p:txBody>
      </p:sp>
      <p:sp>
        <p:nvSpPr>
          <p:cNvPr id="1599" name="Google Shape;1599;p144"/>
          <p:cNvSpPr txBox="1"/>
          <p:nvPr>
            <p:ph idx="1" type="body"/>
          </p:nvPr>
        </p:nvSpPr>
        <p:spPr>
          <a:xfrm>
            <a:off x="311700" y="437224"/>
            <a:ext cx="4609500" cy="4845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de"/>
              <a:t>Adapters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0" name="Google Shape;1600;p144"/>
          <p:cNvSpPr txBox="1"/>
          <p:nvPr/>
        </p:nvSpPr>
        <p:spPr>
          <a:xfrm>
            <a:off x="7646400" y="4852025"/>
            <a:ext cx="14976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Image credit: Caique Lima</a:t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601" name="Google Shape;1601;p144"/>
          <p:cNvGrpSpPr/>
          <p:nvPr/>
        </p:nvGrpSpPr>
        <p:grpSpPr>
          <a:xfrm>
            <a:off x="7932975" y="1181099"/>
            <a:ext cx="964200" cy="2458375"/>
            <a:chOff x="7932975" y="1801550"/>
            <a:chExt cx="964200" cy="2458375"/>
          </a:xfrm>
        </p:grpSpPr>
        <p:sp>
          <p:nvSpPr>
            <p:cNvPr id="1602" name="Google Shape;1602;p144"/>
            <p:cNvSpPr/>
            <p:nvPr/>
          </p:nvSpPr>
          <p:spPr>
            <a:xfrm>
              <a:off x="8152875" y="2712075"/>
              <a:ext cx="744300" cy="6258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DB0000"/>
                </a:gs>
                <a:gs pos="100000">
                  <a:srgbClr val="540303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3" name="Google Shape;1603;p144"/>
            <p:cNvSpPr/>
            <p:nvPr/>
          </p:nvSpPr>
          <p:spPr>
            <a:xfrm>
              <a:off x="8152875" y="3611325"/>
              <a:ext cx="744300" cy="6258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DB0000"/>
                </a:gs>
                <a:gs pos="100000">
                  <a:srgbClr val="540303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4" name="Google Shape;1604;p144"/>
            <p:cNvSpPr/>
            <p:nvPr/>
          </p:nvSpPr>
          <p:spPr>
            <a:xfrm>
              <a:off x="8152875" y="1885550"/>
              <a:ext cx="744300" cy="6258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DB0000"/>
                </a:gs>
                <a:gs pos="100000">
                  <a:srgbClr val="540303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605" name="Google Shape;1605;p14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385513" y="3806175"/>
              <a:ext cx="279013" cy="2360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06" name="Google Shape;1606;p14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381938" y="2906925"/>
              <a:ext cx="286167" cy="2360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07" name="Google Shape;1607;p14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381950" y="2076835"/>
              <a:ext cx="286150" cy="243228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608" name="Google Shape;1608;p144"/>
            <p:cNvCxnSpPr>
              <a:stCxn id="1603" idx="1"/>
              <a:endCxn id="1609" idx="3"/>
            </p:cNvCxnSpPr>
            <p:nvPr/>
          </p:nvCxnSpPr>
          <p:spPr>
            <a:xfrm flipH="1">
              <a:off x="7937775" y="3924225"/>
              <a:ext cx="215100" cy="3357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stealth"/>
              <a:tailEnd len="med" w="med" type="none"/>
            </a:ln>
          </p:spPr>
        </p:cxnSp>
        <p:cxnSp>
          <p:nvCxnSpPr>
            <p:cNvPr id="1610" name="Google Shape;1610;p144"/>
            <p:cNvCxnSpPr>
              <a:stCxn id="1611" idx="3"/>
              <a:endCxn id="1603" idx="1"/>
            </p:cNvCxnSpPr>
            <p:nvPr/>
          </p:nvCxnSpPr>
          <p:spPr>
            <a:xfrm>
              <a:off x="7937775" y="3436425"/>
              <a:ext cx="215100" cy="4878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stealth"/>
              <a:tailEnd len="med" w="med" type="none"/>
            </a:ln>
          </p:spPr>
        </p:cxnSp>
        <p:cxnSp>
          <p:nvCxnSpPr>
            <p:cNvPr id="1612" name="Google Shape;1612;p144"/>
            <p:cNvCxnSpPr>
              <a:stCxn id="1602" idx="1"/>
              <a:endCxn id="1611" idx="3"/>
            </p:cNvCxnSpPr>
            <p:nvPr/>
          </p:nvCxnSpPr>
          <p:spPr>
            <a:xfrm flipH="1">
              <a:off x="7937775" y="3024975"/>
              <a:ext cx="215100" cy="4113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stealth"/>
              <a:tailEnd len="med" w="med" type="none"/>
            </a:ln>
          </p:spPr>
        </p:cxnSp>
        <p:cxnSp>
          <p:nvCxnSpPr>
            <p:cNvPr id="1613" name="Google Shape;1613;p144"/>
            <p:cNvCxnSpPr>
              <a:stCxn id="1614" idx="3"/>
              <a:endCxn id="1602" idx="1"/>
            </p:cNvCxnSpPr>
            <p:nvPr/>
          </p:nvCxnSpPr>
          <p:spPr>
            <a:xfrm>
              <a:off x="7937775" y="2613375"/>
              <a:ext cx="215100" cy="4116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stealth"/>
              <a:tailEnd len="med" w="med" type="none"/>
            </a:ln>
          </p:spPr>
        </p:cxnSp>
        <p:cxnSp>
          <p:nvCxnSpPr>
            <p:cNvPr id="1615" name="Google Shape;1615;p144"/>
            <p:cNvCxnSpPr>
              <a:stCxn id="1604" idx="1"/>
              <a:endCxn id="1614" idx="3"/>
            </p:cNvCxnSpPr>
            <p:nvPr/>
          </p:nvCxnSpPr>
          <p:spPr>
            <a:xfrm flipH="1">
              <a:off x="7937775" y="2198450"/>
              <a:ext cx="215100" cy="4152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stealth"/>
              <a:tailEnd len="med" w="med" type="none"/>
            </a:ln>
          </p:spPr>
        </p:cxnSp>
        <p:cxnSp>
          <p:nvCxnSpPr>
            <p:cNvPr id="1616" name="Google Shape;1616;p144"/>
            <p:cNvCxnSpPr>
              <a:stCxn id="1617" idx="3"/>
              <a:endCxn id="1604" idx="1"/>
            </p:cNvCxnSpPr>
            <p:nvPr/>
          </p:nvCxnSpPr>
          <p:spPr>
            <a:xfrm>
              <a:off x="7932975" y="1801550"/>
              <a:ext cx="219900" cy="3969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stealth"/>
              <a:tailEnd len="med" w="med" type="none"/>
            </a:ln>
          </p:spPr>
        </p:cxnSp>
      </p:grpSp>
      <p:pic>
        <p:nvPicPr>
          <p:cNvPr id="1618" name="Google Shape;1618;p144"/>
          <p:cNvPicPr preferRelativeResize="0"/>
          <p:nvPr/>
        </p:nvPicPr>
        <p:blipFill rotWithShape="1">
          <a:blip r:embed="rId6">
            <a:alphaModFix/>
          </a:blip>
          <a:srcRect b="14207" l="0" r="0" t="0"/>
          <a:stretch/>
        </p:blipFill>
        <p:spPr>
          <a:xfrm>
            <a:off x="7713155" y="989299"/>
            <a:ext cx="1846051" cy="158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9" name="Google Shape;1619;p14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17698" y="1084311"/>
            <a:ext cx="3215200" cy="2651950"/>
          </a:xfrm>
          <a:prstGeom prst="rect">
            <a:avLst/>
          </a:prstGeom>
          <a:noFill/>
          <a:ln>
            <a:noFill/>
          </a:ln>
        </p:spPr>
      </p:pic>
      <p:sp>
        <p:nvSpPr>
          <p:cNvPr id="1620" name="Google Shape;1620;p1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1621" name="Google Shape;1621;p144"/>
          <p:cNvSpPr txBox="1"/>
          <p:nvPr>
            <p:ph idx="1" type="body"/>
          </p:nvPr>
        </p:nvSpPr>
        <p:spPr>
          <a:xfrm>
            <a:off x="311700" y="769324"/>
            <a:ext cx="4609500" cy="3416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de"/>
              <a:t>Commonly connected with a </a:t>
            </a:r>
            <a:r>
              <a:rPr b="1" lang="de"/>
              <a:t>residual connection</a:t>
            </a:r>
            <a:r>
              <a:rPr lang="de"/>
              <a:t> in parallel to an existing layer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de"/>
              <a:t>Most effective when placed at </a:t>
            </a:r>
            <a:r>
              <a:rPr b="1" lang="de"/>
              <a:t>every layer </a:t>
            </a:r>
            <a:r>
              <a:rPr lang="de"/>
              <a:t>(smaller effect at bottom layers)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Char char="❏"/>
            </a:pPr>
            <a:r>
              <a:rPr b="1" lang="de">
                <a:latin typeface="Arial"/>
                <a:ea typeface="Arial"/>
                <a:cs typeface="Arial"/>
                <a:sym typeface="Arial"/>
              </a:rPr>
              <a:t>Different operations</a:t>
            </a:r>
            <a:r>
              <a:rPr lang="de">
                <a:latin typeface="Arial"/>
                <a:ea typeface="Arial"/>
                <a:cs typeface="Arial"/>
                <a:sym typeface="Arial"/>
              </a:rPr>
              <a:t> (convolutions, self-attention) possible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Char char="❏"/>
            </a:pPr>
            <a:r>
              <a:rPr lang="de">
                <a:latin typeface="Arial"/>
                <a:ea typeface="Arial"/>
                <a:cs typeface="Arial"/>
                <a:sym typeface="Arial"/>
              </a:rPr>
              <a:t>Particularly suitable for modular architectures like Transformers (</a:t>
            </a:r>
            <a:r>
              <a:rPr lang="de" u="sng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  <a:hlinkClick r:id="rId8"/>
              </a:rPr>
              <a:t>Houlsby et al., ICML 2019</a:t>
            </a:r>
            <a:r>
              <a:rPr lang="de">
                <a:latin typeface="Arial"/>
                <a:ea typeface="Arial"/>
                <a:cs typeface="Arial"/>
                <a:sym typeface="Arial"/>
              </a:rPr>
              <a:t>; </a:t>
            </a:r>
            <a:r>
              <a:rPr lang="de" u="sng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  <a:hlinkClick r:id="rId9"/>
              </a:rPr>
              <a:t>Stickland and Murray, ICML 2019</a:t>
            </a:r>
            <a:r>
              <a:rPr lang="de">
                <a:latin typeface="Arial"/>
                <a:ea typeface="Arial"/>
                <a:cs typeface="Arial"/>
                <a:sym typeface="Arial"/>
              </a:rPr>
              <a:t>)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62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62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62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62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25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145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Arial"/>
                <a:ea typeface="Arial"/>
                <a:cs typeface="Arial"/>
                <a:sym typeface="Arial"/>
              </a:rPr>
              <a:t>4.1.B – Architecture: </a:t>
            </a:r>
            <a:r>
              <a:rPr lang="d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Modifying model internals</a:t>
            </a:r>
            <a:endParaRPr/>
          </a:p>
        </p:txBody>
      </p:sp>
      <p:sp>
        <p:nvSpPr>
          <p:cNvPr id="1627" name="Google Shape;1627;p145"/>
          <p:cNvSpPr txBox="1"/>
          <p:nvPr>
            <p:ph idx="1" type="body"/>
          </p:nvPr>
        </p:nvSpPr>
        <p:spPr>
          <a:xfrm>
            <a:off x="311600" y="1641775"/>
            <a:ext cx="4139100" cy="2935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Char char="❏"/>
            </a:pPr>
            <a:r>
              <a:rPr lang="de">
                <a:latin typeface="Arial"/>
                <a:ea typeface="Arial"/>
                <a:cs typeface="Arial"/>
                <a:sym typeface="Arial"/>
              </a:rPr>
              <a:t>Multi-head attention (</a:t>
            </a:r>
            <a:r>
              <a:rPr b="1" lang="de">
                <a:latin typeface="Arial"/>
                <a:ea typeface="Arial"/>
                <a:cs typeface="Arial"/>
                <a:sym typeface="Arial"/>
              </a:rPr>
              <a:t>MH</a:t>
            </a:r>
            <a:r>
              <a:rPr lang="de">
                <a:latin typeface="Arial"/>
                <a:ea typeface="Arial"/>
                <a:cs typeface="Arial"/>
                <a:sym typeface="Arial"/>
              </a:rPr>
              <a:t>; shared across layers) is used in parallel with self-attention (</a:t>
            </a:r>
            <a:r>
              <a:rPr b="1" lang="de">
                <a:latin typeface="Arial"/>
                <a:ea typeface="Arial"/>
                <a:cs typeface="Arial"/>
                <a:sym typeface="Arial"/>
              </a:rPr>
              <a:t>SA</a:t>
            </a:r>
            <a:r>
              <a:rPr lang="de">
                <a:latin typeface="Arial"/>
                <a:ea typeface="Arial"/>
                <a:cs typeface="Arial"/>
                <a:sym typeface="Arial"/>
              </a:rPr>
              <a:t>) layer of BERT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❏"/>
            </a:pPr>
            <a:r>
              <a:rPr lang="de">
                <a:latin typeface="Arial"/>
                <a:ea typeface="Arial"/>
                <a:cs typeface="Arial"/>
                <a:sym typeface="Arial"/>
              </a:rPr>
              <a:t>Both are added together and fed into a layer-norm (</a:t>
            </a:r>
            <a:r>
              <a:rPr b="1" lang="de">
                <a:latin typeface="Arial"/>
                <a:ea typeface="Arial"/>
                <a:cs typeface="Arial"/>
                <a:sym typeface="Arial"/>
              </a:rPr>
              <a:t>LN</a:t>
            </a:r>
            <a:r>
              <a:rPr lang="de">
                <a:latin typeface="Arial"/>
                <a:ea typeface="Arial"/>
                <a:cs typeface="Arial"/>
                <a:sym typeface="Arial"/>
              </a:rPr>
              <a:t>)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28" name="Google Shape;1628;p145"/>
          <p:cNvGrpSpPr/>
          <p:nvPr/>
        </p:nvGrpSpPr>
        <p:grpSpPr>
          <a:xfrm>
            <a:off x="7994570" y="2995021"/>
            <a:ext cx="750480" cy="1272380"/>
            <a:chOff x="8104220" y="3359551"/>
            <a:chExt cx="792900" cy="1344300"/>
          </a:xfrm>
        </p:grpSpPr>
        <p:sp>
          <p:nvSpPr>
            <p:cNvPr id="1629" name="Google Shape;1629;p145"/>
            <p:cNvSpPr/>
            <p:nvPr/>
          </p:nvSpPr>
          <p:spPr>
            <a:xfrm>
              <a:off x="8282120" y="3798901"/>
              <a:ext cx="615000" cy="5109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DB0000"/>
                </a:gs>
                <a:gs pos="100000">
                  <a:srgbClr val="540303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630" name="Google Shape;1630;p145"/>
            <p:cNvCxnSpPr>
              <a:stCxn id="1629" idx="1"/>
              <a:endCxn id="1631" idx="3"/>
            </p:cNvCxnSpPr>
            <p:nvPr/>
          </p:nvCxnSpPr>
          <p:spPr>
            <a:xfrm flipH="1">
              <a:off x="8104220" y="4054351"/>
              <a:ext cx="177900" cy="6495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stealth"/>
              <a:tailEnd len="med" w="med" type="none"/>
            </a:ln>
          </p:spPr>
        </p:cxnSp>
        <p:cxnSp>
          <p:nvCxnSpPr>
            <p:cNvPr id="1632" name="Google Shape;1632;p145"/>
            <p:cNvCxnSpPr>
              <a:stCxn id="1633" idx="3"/>
              <a:endCxn id="1629" idx="1"/>
            </p:cNvCxnSpPr>
            <p:nvPr/>
          </p:nvCxnSpPr>
          <p:spPr>
            <a:xfrm>
              <a:off x="8104220" y="3359551"/>
              <a:ext cx="177900" cy="6948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stealth"/>
              <a:tailEnd len="med" w="med" type="none"/>
            </a:ln>
          </p:spPr>
        </p:cxnSp>
        <p:pic>
          <p:nvPicPr>
            <p:cNvPr id="1634" name="Google Shape;1634;p14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389897" y="3962522"/>
              <a:ext cx="401425" cy="18370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35" name="Google Shape;1635;p1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1636" name="Google Shape;1636;p145"/>
          <p:cNvSpPr txBox="1"/>
          <p:nvPr>
            <p:ph idx="1" type="body"/>
          </p:nvPr>
        </p:nvSpPr>
        <p:spPr>
          <a:xfrm>
            <a:off x="311700" y="676675"/>
            <a:ext cx="4329600" cy="4845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de"/>
              <a:t>Adapters (</a:t>
            </a:r>
            <a:r>
              <a:rPr lang="de" u="sng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Stickland &amp; Murray, ICML 2019</a:t>
            </a:r>
            <a:r>
              <a:rPr lang="de">
                <a:latin typeface="Arial"/>
                <a:ea typeface="Arial"/>
                <a:cs typeface="Arial"/>
                <a:sym typeface="Arial"/>
              </a:rPr>
              <a:t>)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37" name="Google Shape;1637;p1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74079" y="2725227"/>
            <a:ext cx="3220200" cy="180239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38" name="Google Shape;1638;p145"/>
          <p:cNvGrpSpPr/>
          <p:nvPr/>
        </p:nvGrpSpPr>
        <p:grpSpPr>
          <a:xfrm>
            <a:off x="4774247" y="1319692"/>
            <a:ext cx="3970803" cy="1701536"/>
            <a:chOff x="4701870" y="1589525"/>
            <a:chExt cx="4195249" cy="1797714"/>
          </a:xfrm>
        </p:grpSpPr>
        <p:grpSp>
          <p:nvGrpSpPr>
            <p:cNvPr id="1639" name="Google Shape;1639;p145"/>
            <p:cNvGrpSpPr/>
            <p:nvPr/>
          </p:nvGrpSpPr>
          <p:grpSpPr>
            <a:xfrm>
              <a:off x="8104220" y="2042939"/>
              <a:ext cx="792900" cy="1344300"/>
              <a:chOff x="8104220" y="2042939"/>
              <a:chExt cx="792900" cy="1344300"/>
            </a:xfrm>
          </p:grpSpPr>
          <p:sp>
            <p:nvSpPr>
              <p:cNvPr id="1640" name="Google Shape;1640;p145"/>
              <p:cNvSpPr/>
              <p:nvPr/>
            </p:nvSpPr>
            <p:spPr>
              <a:xfrm>
                <a:off x="8282120" y="2482289"/>
                <a:ext cx="615000" cy="510900"/>
              </a:xfrm>
              <a:prstGeom prst="roundRect">
                <a:avLst>
                  <a:gd fmla="val 16667" name="adj"/>
                </a:avLst>
              </a:prstGeom>
              <a:gradFill>
                <a:gsLst>
                  <a:gs pos="0">
                    <a:srgbClr val="DB0000"/>
                  </a:gs>
                  <a:gs pos="100000">
                    <a:srgbClr val="540303"/>
                  </a:gs>
                </a:gsLst>
                <a:path path="circle">
                  <a:fillToRect b="50%" l="50%" r="50%" t="50%"/>
                </a:path>
                <a:tileRect/>
              </a:gra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1641" name="Google Shape;1641;p145"/>
              <p:cNvCxnSpPr>
                <a:stCxn id="1640" idx="1"/>
              </p:cNvCxnSpPr>
              <p:nvPr/>
            </p:nvCxnSpPr>
            <p:spPr>
              <a:xfrm flipH="1">
                <a:off x="8104520" y="2737739"/>
                <a:ext cx="177600" cy="649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med" w="med" type="stealth"/>
                <a:tailEnd len="med" w="med" type="none"/>
              </a:ln>
            </p:spPr>
          </p:cxnSp>
          <p:cxnSp>
            <p:nvCxnSpPr>
              <p:cNvPr id="1642" name="Google Shape;1642;p145"/>
              <p:cNvCxnSpPr>
                <a:stCxn id="1643" idx="3"/>
                <a:endCxn id="1640" idx="1"/>
              </p:cNvCxnSpPr>
              <p:nvPr/>
            </p:nvCxnSpPr>
            <p:spPr>
              <a:xfrm>
                <a:off x="8104220" y="2042939"/>
                <a:ext cx="177900" cy="694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med" w="med" type="stealth"/>
                <a:tailEnd len="med" w="med" type="none"/>
              </a:ln>
            </p:spPr>
          </p:cxnSp>
          <p:pic>
            <p:nvPicPr>
              <p:cNvPr id="1644" name="Google Shape;1644;p145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8389900" y="2647430"/>
                <a:ext cx="401425" cy="18064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645" name="Google Shape;1645;p14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4701870" y="1589525"/>
              <a:ext cx="3402349" cy="148510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646" name="Google Shape;1646;p14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774075" y="589650"/>
            <a:ext cx="3220200" cy="729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62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62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6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6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6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6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7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Pretraining tasks and datasets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1" name="Google Shape;271;p47"/>
          <p:cNvSpPr txBox="1"/>
          <p:nvPr>
            <p:ph idx="1" type="body"/>
          </p:nvPr>
        </p:nvSpPr>
        <p:spPr>
          <a:xfrm>
            <a:off x="311700" y="576162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de"/>
              <a:t>Unlabeled data and self-supervision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❏"/>
            </a:pPr>
            <a:r>
              <a:rPr lang="de"/>
              <a:t>Supervised pretraining</a:t>
            </a:r>
            <a:endParaRPr/>
          </a:p>
        </p:txBody>
      </p:sp>
      <p:sp>
        <p:nvSpPr>
          <p:cNvPr id="272" name="Google Shape;272;p47"/>
          <p:cNvSpPr txBox="1"/>
          <p:nvPr/>
        </p:nvSpPr>
        <p:spPr>
          <a:xfrm>
            <a:off x="311700" y="2543800"/>
            <a:ext cx="8166900" cy="16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❏"/>
            </a:pPr>
            <a:r>
              <a:rPr lang="d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Very common in vision, less in NLP due to lack of large supervised datasets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❏"/>
            </a:pPr>
            <a:r>
              <a:rPr lang="d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Machine translation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❏"/>
            </a:pPr>
            <a:r>
              <a:rPr lang="d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NLI for sentence representations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❏"/>
            </a:pPr>
            <a:r>
              <a:rPr lang="d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Task-specific—transfer from one Q&amp;A dataset to another</a:t>
            </a:r>
            <a:endParaRPr/>
          </a:p>
        </p:txBody>
      </p:sp>
      <p:sp>
        <p:nvSpPr>
          <p:cNvPr id="273" name="Google Shape;273;p47"/>
          <p:cNvSpPr txBox="1"/>
          <p:nvPr/>
        </p:nvSpPr>
        <p:spPr>
          <a:xfrm>
            <a:off x="311700" y="992550"/>
            <a:ext cx="8555700" cy="12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❏"/>
            </a:pPr>
            <a:r>
              <a:rPr lang="d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Easy to gather very large corpora: Wikipedia, news, web crawl, social media, etc.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❏"/>
            </a:pPr>
            <a:r>
              <a:rPr lang="d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Training takes advantage of distributional hypothesis: “You shall know a word by the company it keeps” (Firth, 1957), often formalized as training some variant of language model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❏"/>
            </a:pPr>
            <a:r>
              <a:rPr lang="d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Focus on efficient algorithms to make use of plentiful data</a:t>
            </a:r>
            <a:br>
              <a:rPr lang="d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</a:b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4" name="Google Shape;274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7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7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7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7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50" name="Shape 1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1" name="Google Shape;1651;p146"/>
          <p:cNvSpPr txBox="1"/>
          <p:nvPr>
            <p:ph type="title"/>
          </p:nvPr>
        </p:nvSpPr>
        <p:spPr>
          <a:xfrm>
            <a:off x="311700" y="673025"/>
            <a:ext cx="8520600" cy="95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Hands-on #2: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Adapting our pretrained model</a:t>
            </a:r>
            <a:endParaRPr/>
          </a:p>
        </p:txBody>
      </p:sp>
      <p:pic>
        <p:nvPicPr>
          <p:cNvPr id="1652" name="Google Shape;1652;p1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8550" y="1905000"/>
            <a:ext cx="1638951" cy="1524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53" name="Google Shape;1653;p146"/>
          <p:cNvSpPr txBox="1"/>
          <p:nvPr/>
        </p:nvSpPr>
        <p:spPr>
          <a:xfrm>
            <a:off x="7646400" y="4852025"/>
            <a:ext cx="14976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Image credit: Chanaky</a:t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54" name="Google Shape;1654;p1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1658" name="Shape 1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9" name="Google Shape;1659;p147"/>
          <p:cNvSpPr txBox="1"/>
          <p:nvPr>
            <p:ph idx="1" type="body"/>
          </p:nvPr>
        </p:nvSpPr>
        <p:spPr>
          <a:xfrm>
            <a:off x="0" y="15450"/>
            <a:ext cx="91440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Hands-on</a:t>
            </a:r>
            <a:r>
              <a:rPr lang="de"/>
              <a:t>: Model adaptation</a:t>
            </a:r>
            <a:endParaRPr/>
          </a:p>
        </p:txBody>
      </p:sp>
      <p:sp>
        <p:nvSpPr>
          <p:cNvPr id="1660" name="Google Shape;1660;p147"/>
          <p:cNvSpPr txBox="1"/>
          <p:nvPr>
            <p:ph idx="1" type="body"/>
          </p:nvPr>
        </p:nvSpPr>
        <p:spPr>
          <a:xfrm>
            <a:off x="311700" y="895226"/>
            <a:ext cx="8520600" cy="34893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❏"/>
            </a:pPr>
            <a:r>
              <a:rPr lang="de" sz="1800">
                <a:solidFill>
                  <a:srgbClr val="000000"/>
                </a:solidFill>
              </a:rPr>
              <a:t>Plan</a:t>
            </a:r>
            <a:endParaRPr sz="1800">
              <a:solidFill>
                <a:srgbClr val="000000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❏"/>
            </a:pPr>
            <a:r>
              <a:rPr lang="de" sz="1800">
                <a:solidFill>
                  <a:srgbClr val="000000"/>
                </a:solidFill>
              </a:rPr>
              <a:t>Start from our Transformer language model</a:t>
            </a:r>
            <a:endParaRPr sz="1800">
              <a:solidFill>
                <a:srgbClr val="000000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❏"/>
            </a:pPr>
            <a:r>
              <a:rPr lang="de" sz="1800">
                <a:solidFill>
                  <a:srgbClr val="000000"/>
                </a:solidFill>
              </a:rPr>
              <a:t>Adapt the model to a target task:</a:t>
            </a:r>
            <a:endParaRPr sz="1800">
              <a:solidFill>
                <a:srgbClr val="000000"/>
              </a:solidFill>
            </a:endParaRPr>
          </a:p>
          <a:p>
            <a:pPr indent="-3429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❏"/>
            </a:pPr>
            <a:r>
              <a:rPr i="1" lang="de" sz="1800">
                <a:solidFill>
                  <a:srgbClr val="000000"/>
                </a:solidFill>
              </a:rPr>
              <a:t>keep the model </a:t>
            </a:r>
            <a:r>
              <a:rPr b="1" i="1" lang="de" sz="1800">
                <a:solidFill>
                  <a:srgbClr val="000000"/>
                </a:solidFill>
              </a:rPr>
              <a:t>core unchanged</a:t>
            </a:r>
            <a:r>
              <a:rPr i="1" lang="de" sz="1800">
                <a:solidFill>
                  <a:srgbClr val="000000"/>
                </a:solidFill>
              </a:rPr>
              <a:t>, load the pretrained weights</a:t>
            </a:r>
            <a:endParaRPr i="1" sz="1800">
              <a:solidFill>
                <a:srgbClr val="000000"/>
              </a:solidFill>
            </a:endParaRPr>
          </a:p>
          <a:p>
            <a:pPr indent="-3429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❏"/>
            </a:pPr>
            <a:r>
              <a:rPr i="1" lang="de" sz="1800">
                <a:solidFill>
                  <a:srgbClr val="000000"/>
                </a:solidFill>
              </a:rPr>
              <a:t>add a linear layer </a:t>
            </a:r>
            <a:r>
              <a:rPr b="1" i="1" lang="de" sz="1800">
                <a:solidFill>
                  <a:srgbClr val="000000"/>
                </a:solidFill>
              </a:rPr>
              <a:t>on top</a:t>
            </a:r>
            <a:r>
              <a:rPr i="1" lang="de" sz="1800">
                <a:solidFill>
                  <a:srgbClr val="000000"/>
                </a:solidFill>
              </a:rPr>
              <a:t>, newly initialized</a:t>
            </a:r>
            <a:endParaRPr i="1" sz="1800">
              <a:solidFill>
                <a:srgbClr val="000000"/>
              </a:solidFill>
            </a:endParaRPr>
          </a:p>
          <a:p>
            <a:pPr indent="-3429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❏"/>
            </a:pPr>
            <a:r>
              <a:rPr i="1" lang="de" sz="1800">
                <a:solidFill>
                  <a:srgbClr val="000000"/>
                </a:solidFill>
              </a:rPr>
              <a:t>use additional</a:t>
            </a:r>
            <a:r>
              <a:rPr i="1" lang="de" sz="1800">
                <a:solidFill>
                  <a:srgbClr val="000000"/>
                </a:solidFill>
              </a:rPr>
              <a:t> embeddings </a:t>
            </a:r>
            <a:r>
              <a:rPr b="1" i="1" lang="de" sz="1800">
                <a:solidFill>
                  <a:srgbClr val="000000"/>
                </a:solidFill>
              </a:rPr>
              <a:t>at the bottom</a:t>
            </a:r>
            <a:r>
              <a:rPr i="1" lang="de" sz="1800">
                <a:solidFill>
                  <a:schemeClr val="dk1"/>
                </a:solidFill>
              </a:rPr>
              <a:t>, newly initialized</a:t>
            </a:r>
            <a:endParaRPr i="1" sz="1800"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❏"/>
            </a:pPr>
            <a:r>
              <a:rPr lang="de" sz="1800">
                <a:solidFill>
                  <a:srgbClr val="000000"/>
                </a:solidFill>
              </a:rPr>
              <a:t>Reminder — m</a:t>
            </a:r>
            <a:r>
              <a:rPr lang="de" sz="1800">
                <a:solidFill>
                  <a:srgbClr val="000000"/>
                </a:solidFill>
              </a:rPr>
              <a:t>aterial is here:</a:t>
            </a:r>
            <a:endParaRPr sz="1800">
              <a:solidFill>
                <a:srgbClr val="000000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❏"/>
            </a:pPr>
            <a:r>
              <a:rPr lang="de" sz="1800">
                <a:solidFill>
                  <a:srgbClr val="000000"/>
                </a:solidFill>
              </a:rPr>
              <a:t>Colab </a:t>
            </a:r>
            <a:r>
              <a:rPr lang="de" sz="1800" u="sng">
                <a:solidFill>
                  <a:srgbClr val="000000"/>
                </a:solidFill>
                <a:hlinkClick r:id="rId3"/>
              </a:rPr>
              <a:t>http://tiny.cc/NAACLTransferColab</a:t>
            </a:r>
            <a:r>
              <a:rPr lang="de" sz="1800">
                <a:solidFill>
                  <a:srgbClr val="000000"/>
                </a:solidFill>
              </a:rPr>
              <a:t> </a:t>
            </a:r>
            <a:r>
              <a:rPr lang="de" sz="1800">
                <a:solidFill>
                  <a:srgbClr val="000000"/>
                </a:solidFill>
              </a:rPr>
              <a:t>⇨ code of the following slides</a:t>
            </a:r>
            <a:endParaRPr sz="1800">
              <a:solidFill>
                <a:srgbClr val="000000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❏"/>
            </a:pPr>
            <a:r>
              <a:rPr lang="de" sz="1800">
                <a:solidFill>
                  <a:srgbClr val="000000"/>
                </a:solidFill>
              </a:rPr>
              <a:t>Code </a:t>
            </a:r>
            <a:r>
              <a:rPr lang="de" sz="1800" u="sng">
                <a:solidFill>
                  <a:srgbClr val="000000"/>
                </a:solidFill>
                <a:hlinkClick r:id="rId4"/>
              </a:rPr>
              <a:t>http://tiny.cc/NAACLTransferCode</a:t>
            </a:r>
            <a:r>
              <a:rPr lang="de" sz="1800">
                <a:solidFill>
                  <a:srgbClr val="000000"/>
                </a:solidFill>
              </a:rPr>
              <a:t>   ⇨ same code in a repo</a:t>
            </a:r>
            <a:endParaRPr sz="1800">
              <a:solidFill>
                <a:srgbClr val="000000"/>
              </a:solidFill>
            </a:endParaRPr>
          </a:p>
        </p:txBody>
      </p:sp>
      <p:sp>
        <p:nvSpPr>
          <p:cNvPr id="1661" name="Google Shape;1661;p147"/>
          <p:cNvSpPr txBox="1"/>
          <p:nvPr/>
        </p:nvSpPr>
        <p:spPr>
          <a:xfrm>
            <a:off x="0" y="620550"/>
            <a:ext cx="9144000" cy="6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de" sz="1600">
                <a:latin typeface="Roboto"/>
                <a:ea typeface="Roboto"/>
                <a:cs typeface="Roboto"/>
                <a:sym typeface="Roboto"/>
              </a:rPr>
              <a:t>Let’s see how a simple fine-tuning scheme can be implemented with our pretrained model: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62" name="Google Shape;1662;p1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40075" y="86650"/>
            <a:ext cx="509000" cy="4733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3" name="Google Shape;1663;p1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1667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8" name="Google Shape;1668;p148"/>
          <p:cNvSpPr txBox="1"/>
          <p:nvPr>
            <p:ph idx="4294967295" type="title"/>
          </p:nvPr>
        </p:nvSpPr>
        <p:spPr>
          <a:xfrm>
            <a:off x="194650" y="571022"/>
            <a:ext cx="8655300" cy="18903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400">
                <a:solidFill>
                  <a:srgbClr val="000000"/>
                </a:solidFill>
              </a:rPr>
              <a:t>Adaptation task</a:t>
            </a:r>
            <a:endParaRPr b="1" sz="1400"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❏"/>
            </a:pPr>
            <a:r>
              <a:rPr lang="de" sz="1400">
                <a:solidFill>
                  <a:srgbClr val="000000"/>
                </a:solidFill>
              </a:rPr>
              <a:t>We select a text classification task as the downstream task</a:t>
            </a:r>
            <a:endParaRPr sz="1400">
              <a:solidFill>
                <a:srgbClr val="000000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❏"/>
            </a:pPr>
            <a:r>
              <a:rPr lang="de" sz="1400">
                <a:solidFill>
                  <a:srgbClr val="000000"/>
                </a:solidFill>
              </a:rPr>
              <a:t>TREC-6: The Text REtrieval Conference (TREC) Question Classification (</a:t>
            </a:r>
            <a:r>
              <a:rPr lang="de" sz="1400" u="sng">
                <a:solidFill>
                  <a:schemeClr val="hlink"/>
                </a:solidFill>
                <a:hlinkClick r:id="rId3"/>
              </a:rPr>
              <a:t>Li et al., COLING 2002</a:t>
            </a:r>
            <a:r>
              <a:rPr lang="de" sz="1400">
                <a:solidFill>
                  <a:srgbClr val="000000"/>
                </a:solidFill>
              </a:rPr>
              <a:t>)</a:t>
            </a:r>
            <a:br>
              <a:rPr lang="de" sz="1400">
                <a:solidFill>
                  <a:srgbClr val="000000"/>
                </a:solidFill>
              </a:rPr>
            </a:b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❏"/>
            </a:pPr>
            <a:r>
              <a:rPr lang="de" sz="1400">
                <a:solidFill>
                  <a:srgbClr val="000000"/>
                </a:solidFill>
              </a:rPr>
              <a:t>TREC consists of open-domain, fact-based questions divided into broad semantic categories contains 5500 labeled </a:t>
            </a:r>
            <a:r>
              <a:rPr lang="de" sz="1400">
                <a:solidFill>
                  <a:schemeClr val="dk1"/>
                </a:solidFill>
              </a:rPr>
              <a:t>training </a:t>
            </a:r>
            <a:r>
              <a:rPr lang="de" sz="1400">
                <a:solidFill>
                  <a:srgbClr val="000000"/>
                </a:solidFill>
              </a:rPr>
              <a:t>questions &amp; 500 testing questions with 6 labels:</a:t>
            </a:r>
            <a:br>
              <a:rPr lang="de" sz="1400">
                <a:solidFill>
                  <a:srgbClr val="000000"/>
                </a:solidFill>
              </a:rPr>
            </a:br>
            <a:r>
              <a:rPr lang="de" sz="1400">
                <a:solidFill>
                  <a:srgbClr val="000000"/>
                </a:solidFill>
              </a:rPr>
              <a:t>	</a:t>
            </a:r>
            <a:r>
              <a:rPr i="1" lang="de" sz="1400">
                <a:solidFill>
                  <a:srgbClr val="000000"/>
                </a:solidFill>
              </a:rPr>
              <a:t>NUM, LOC, HUM, DESC, ENTY, ABBR</a:t>
            </a:r>
            <a:endParaRPr sz="1400">
              <a:solidFill>
                <a:srgbClr val="000000"/>
              </a:solidFill>
            </a:endParaRPr>
          </a:p>
        </p:txBody>
      </p:sp>
      <p:sp>
        <p:nvSpPr>
          <p:cNvPr id="1669" name="Google Shape;1669;p148"/>
          <p:cNvSpPr txBox="1"/>
          <p:nvPr>
            <p:ph idx="1" type="body"/>
          </p:nvPr>
        </p:nvSpPr>
        <p:spPr>
          <a:xfrm>
            <a:off x="0" y="15450"/>
            <a:ext cx="91440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Hands-on: Model adaptation</a:t>
            </a:r>
            <a:endParaRPr/>
          </a:p>
        </p:txBody>
      </p:sp>
      <p:sp>
        <p:nvSpPr>
          <p:cNvPr id="1670" name="Google Shape;1670;p148"/>
          <p:cNvSpPr txBox="1"/>
          <p:nvPr/>
        </p:nvSpPr>
        <p:spPr>
          <a:xfrm>
            <a:off x="682050" y="2246450"/>
            <a:ext cx="7813800" cy="9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Ex: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★"/>
            </a:pPr>
            <a:r>
              <a:rPr lang="d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How did serfdom develop in and then leave Russia ?  	—&gt;	</a:t>
            </a:r>
            <a:r>
              <a:rPr i="1" lang="d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DESC</a:t>
            </a:r>
            <a:endParaRPr i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★"/>
            </a:pPr>
            <a:r>
              <a:rPr lang="d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What films featured the character Popeye Doyle ? 		—&gt;	</a:t>
            </a:r>
            <a:r>
              <a:rPr i="1" lang="d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ENTY</a:t>
            </a:r>
            <a:endParaRPr/>
          </a:p>
        </p:txBody>
      </p:sp>
      <p:pic>
        <p:nvPicPr>
          <p:cNvPr id="1671" name="Google Shape;1671;p1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15024" y="2988200"/>
            <a:ext cx="2917550" cy="1333425"/>
          </a:xfrm>
          <a:prstGeom prst="rect">
            <a:avLst/>
          </a:prstGeom>
          <a:noFill/>
          <a:ln>
            <a:noFill/>
          </a:ln>
        </p:spPr>
      </p:pic>
      <p:sp>
        <p:nvSpPr>
          <p:cNvPr id="1672" name="Google Shape;1672;p148"/>
          <p:cNvSpPr txBox="1"/>
          <p:nvPr>
            <p:ph idx="4294967295" type="title"/>
          </p:nvPr>
        </p:nvSpPr>
        <p:spPr>
          <a:xfrm>
            <a:off x="6423250" y="4641700"/>
            <a:ext cx="2598300" cy="4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u="sng">
                <a:solidFill>
                  <a:schemeClr val="hlink"/>
                </a:solidFill>
                <a:hlinkClick r:id="rId5"/>
              </a:rPr>
              <a:t>(Howard and Ruder, ACL 2018)</a:t>
            </a:r>
            <a:endParaRPr sz="1200">
              <a:solidFill>
                <a:srgbClr val="666666"/>
              </a:solidFill>
            </a:endParaRPr>
          </a:p>
        </p:txBody>
      </p:sp>
      <p:sp>
        <p:nvSpPr>
          <p:cNvPr id="1673" name="Google Shape;1673;p148"/>
          <p:cNvSpPr txBox="1"/>
          <p:nvPr/>
        </p:nvSpPr>
        <p:spPr>
          <a:xfrm>
            <a:off x="4532574" y="3325700"/>
            <a:ext cx="2544000" cy="8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Transfer learning models shine on this type of low-</a:t>
            </a:r>
            <a:r>
              <a:rPr lang="d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resource</a:t>
            </a:r>
            <a:r>
              <a:rPr lang="d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task</a:t>
            </a:r>
            <a:endParaRPr/>
          </a:p>
        </p:txBody>
      </p:sp>
      <p:pic>
        <p:nvPicPr>
          <p:cNvPr id="1674" name="Google Shape;1674;p1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440075" y="86650"/>
            <a:ext cx="509000" cy="473300"/>
          </a:xfrm>
          <a:prstGeom prst="rect">
            <a:avLst/>
          </a:prstGeom>
          <a:noFill/>
          <a:ln>
            <a:noFill/>
          </a:ln>
        </p:spPr>
      </p:pic>
      <p:sp>
        <p:nvSpPr>
          <p:cNvPr id="1675" name="Google Shape;1675;p1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1679" name="Shape 1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0" name="Google Shape;1680;p149"/>
          <p:cNvSpPr txBox="1"/>
          <p:nvPr>
            <p:ph idx="4294967295" type="title"/>
          </p:nvPr>
        </p:nvSpPr>
        <p:spPr>
          <a:xfrm>
            <a:off x="194650" y="952025"/>
            <a:ext cx="8655300" cy="2923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❏"/>
            </a:pPr>
            <a:r>
              <a:rPr lang="de" sz="1800">
                <a:solidFill>
                  <a:srgbClr val="000000"/>
                </a:solidFill>
              </a:rPr>
              <a:t>Modifications:</a:t>
            </a:r>
            <a:endParaRPr sz="1800">
              <a:solidFill>
                <a:srgbClr val="000000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❏"/>
            </a:pPr>
            <a:r>
              <a:rPr lang="de" sz="1800">
                <a:solidFill>
                  <a:srgbClr val="000000"/>
                </a:solidFill>
              </a:rPr>
              <a:t>Keep model internals unchanged</a:t>
            </a:r>
            <a:endParaRPr sz="1800">
              <a:solidFill>
                <a:srgbClr val="000000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❏"/>
            </a:pPr>
            <a:r>
              <a:rPr lang="de" sz="1800">
                <a:solidFill>
                  <a:srgbClr val="000000"/>
                </a:solidFill>
              </a:rPr>
              <a:t>Add a linear layer on top</a:t>
            </a:r>
            <a:endParaRPr sz="1800">
              <a:solidFill>
                <a:srgbClr val="000000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❏"/>
            </a:pPr>
            <a:r>
              <a:rPr lang="de" sz="1800">
                <a:solidFill>
                  <a:srgbClr val="000000"/>
                </a:solidFill>
              </a:rPr>
              <a:t>Add an additional embedding (classification token) at the bottom</a:t>
            </a:r>
            <a:br>
              <a:rPr lang="de" sz="1800">
                <a:solidFill>
                  <a:srgbClr val="000000"/>
                </a:solidFill>
              </a:rPr>
            </a:br>
            <a:endParaRPr sz="1800"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❏"/>
            </a:pPr>
            <a:r>
              <a:rPr lang="de" sz="1800">
                <a:solidFill>
                  <a:srgbClr val="000000"/>
                </a:solidFill>
              </a:rPr>
              <a:t>Computation flow:</a:t>
            </a:r>
            <a:endParaRPr sz="1800">
              <a:solidFill>
                <a:srgbClr val="000000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❏"/>
            </a:pPr>
            <a:r>
              <a:rPr lang="de" sz="1800">
                <a:solidFill>
                  <a:srgbClr val="000000"/>
                </a:solidFill>
              </a:rPr>
              <a:t>Model input: the tokenized question with a classification token at the end</a:t>
            </a:r>
            <a:endParaRPr sz="1800">
              <a:solidFill>
                <a:srgbClr val="000000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❏"/>
            </a:pPr>
            <a:r>
              <a:rPr lang="de" sz="1800">
                <a:solidFill>
                  <a:srgbClr val="000000"/>
                </a:solidFill>
              </a:rPr>
              <a:t>Extract the last hidden-state associated to the classification token</a:t>
            </a:r>
            <a:endParaRPr sz="1800">
              <a:solidFill>
                <a:srgbClr val="000000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❏"/>
            </a:pPr>
            <a:r>
              <a:rPr lang="de" sz="1800">
                <a:solidFill>
                  <a:srgbClr val="000000"/>
                </a:solidFill>
              </a:rPr>
              <a:t>Pass the hidden-state in a linear layer and softmax to obtain class probabilities</a:t>
            </a:r>
            <a:endParaRPr sz="1800">
              <a:solidFill>
                <a:srgbClr val="000000"/>
              </a:solidFill>
            </a:endParaRPr>
          </a:p>
        </p:txBody>
      </p:sp>
      <p:sp>
        <p:nvSpPr>
          <p:cNvPr id="1681" name="Google Shape;1681;p149"/>
          <p:cNvSpPr txBox="1"/>
          <p:nvPr>
            <p:ph idx="1" type="body"/>
          </p:nvPr>
        </p:nvSpPr>
        <p:spPr>
          <a:xfrm>
            <a:off x="0" y="15450"/>
            <a:ext cx="91440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/>
              <a:t>Hands-on: Model adaptation</a:t>
            </a:r>
            <a:endParaRPr/>
          </a:p>
        </p:txBody>
      </p:sp>
      <p:pic>
        <p:nvPicPr>
          <p:cNvPr id="1682" name="Google Shape;1682;p1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70905" y="750073"/>
            <a:ext cx="5924947" cy="417900"/>
          </a:xfrm>
          <a:prstGeom prst="rect">
            <a:avLst/>
          </a:prstGeom>
          <a:noFill/>
          <a:ln>
            <a:noFill/>
          </a:ln>
        </p:spPr>
      </p:pic>
      <p:sp>
        <p:nvSpPr>
          <p:cNvPr id="1683" name="Google Shape;1683;p149"/>
          <p:cNvSpPr txBox="1"/>
          <p:nvPr>
            <p:ph idx="4294967295" type="title"/>
          </p:nvPr>
        </p:nvSpPr>
        <p:spPr>
          <a:xfrm>
            <a:off x="6489425" y="4761942"/>
            <a:ext cx="2598300" cy="4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u="sng">
                <a:solidFill>
                  <a:schemeClr val="hlink"/>
                </a:solidFill>
                <a:hlinkClick r:id="rId4"/>
              </a:rPr>
              <a:t>(Radford et al., 2018)</a:t>
            </a:r>
            <a:endParaRPr sz="1200">
              <a:solidFill>
                <a:srgbClr val="666666"/>
              </a:solidFill>
            </a:endParaRPr>
          </a:p>
        </p:txBody>
      </p:sp>
      <p:sp>
        <p:nvSpPr>
          <p:cNvPr id="1684" name="Google Shape;1684;p149"/>
          <p:cNvSpPr txBox="1"/>
          <p:nvPr/>
        </p:nvSpPr>
        <p:spPr>
          <a:xfrm>
            <a:off x="0" y="544350"/>
            <a:ext cx="5089500" cy="4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First adaptation scheme</a:t>
            </a:r>
            <a:endParaRPr/>
          </a:p>
        </p:txBody>
      </p:sp>
      <p:pic>
        <p:nvPicPr>
          <p:cNvPr id="1685" name="Google Shape;1685;p1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40075" y="86650"/>
            <a:ext cx="509000" cy="473300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1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1" name="Google Shape;1691;p1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14300" y="1749575"/>
            <a:ext cx="5930100" cy="3392724"/>
          </a:xfrm>
          <a:prstGeom prst="rect">
            <a:avLst/>
          </a:prstGeom>
          <a:noFill/>
          <a:ln>
            <a:noFill/>
          </a:ln>
        </p:spPr>
      </p:pic>
      <p:sp>
        <p:nvSpPr>
          <p:cNvPr id="1692" name="Google Shape;1692;p150"/>
          <p:cNvSpPr txBox="1"/>
          <p:nvPr>
            <p:ph idx="1" type="body"/>
          </p:nvPr>
        </p:nvSpPr>
        <p:spPr>
          <a:xfrm>
            <a:off x="0" y="15450"/>
            <a:ext cx="91440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/>
              <a:t>Hands-on: Model adaptation</a:t>
            </a:r>
            <a:endParaRPr/>
          </a:p>
        </p:txBody>
      </p:sp>
      <p:sp>
        <p:nvSpPr>
          <p:cNvPr id="1693" name="Google Shape;1693;p150"/>
          <p:cNvSpPr txBox="1"/>
          <p:nvPr>
            <p:ph idx="4294967295" type="title"/>
          </p:nvPr>
        </p:nvSpPr>
        <p:spPr>
          <a:xfrm>
            <a:off x="91050" y="2202675"/>
            <a:ext cx="3053400" cy="29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400">
                <a:solidFill>
                  <a:srgbClr val="000000"/>
                </a:solidFill>
              </a:rPr>
              <a:t>Let’s load and prepare our dataset:</a:t>
            </a:r>
            <a:endParaRPr i="1" sz="1400">
              <a:solidFill>
                <a:schemeClr val="dk1"/>
              </a:solidFill>
            </a:endParaRPr>
          </a:p>
        </p:txBody>
      </p:sp>
      <p:pic>
        <p:nvPicPr>
          <p:cNvPr id="1694" name="Google Shape;1694;p1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3763" y="3916079"/>
            <a:ext cx="2889973" cy="885720"/>
          </a:xfrm>
          <a:prstGeom prst="rect">
            <a:avLst/>
          </a:prstGeom>
          <a:noFill/>
          <a:ln>
            <a:noFill/>
          </a:ln>
        </p:spPr>
      </p:pic>
      <p:sp>
        <p:nvSpPr>
          <p:cNvPr id="1695" name="Google Shape;1695;p150"/>
          <p:cNvSpPr txBox="1"/>
          <p:nvPr>
            <p:ph idx="4294967295" type="title"/>
          </p:nvPr>
        </p:nvSpPr>
        <p:spPr>
          <a:xfrm>
            <a:off x="91050" y="544350"/>
            <a:ext cx="3123300" cy="165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400">
                <a:solidFill>
                  <a:srgbClr val="000000"/>
                </a:solidFill>
              </a:rPr>
              <a:t>Fine-tuning hyper-parameters: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400">
                <a:solidFill>
                  <a:srgbClr val="000000"/>
                </a:solidFill>
              </a:rPr>
              <a:t>– 6 classes in TREC-6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400">
                <a:solidFill>
                  <a:srgbClr val="000000"/>
                </a:solidFill>
              </a:rPr>
              <a:t>– Use fine tuning hyper parameters from </a:t>
            </a:r>
            <a:r>
              <a:rPr lang="de" sz="1400" u="sng">
                <a:solidFill>
                  <a:schemeClr val="accent5"/>
                </a:solidFill>
                <a:hlinkClick r:id="rId5"/>
              </a:rPr>
              <a:t>Radford et al., 2018</a:t>
            </a:r>
            <a:r>
              <a:rPr lang="de" sz="1400">
                <a:solidFill>
                  <a:srgbClr val="000000"/>
                </a:solidFill>
              </a:rPr>
              <a:t>: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de" sz="1400">
                <a:solidFill>
                  <a:srgbClr val="000000"/>
                </a:solidFill>
              </a:rPr>
              <a:t>learning rate from 6.5e-5 to 0.0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de" sz="1400">
                <a:solidFill>
                  <a:srgbClr val="000000"/>
                </a:solidFill>
              </a:rPr>
              <a:t>fine-tune for 3 epochs</a:t>
            </a:r>
            <a:endParaRPr sz="1400">
              <a:solidFill>
                <a:srgbClr val="000000"/>
              </a:solidFill>
            </a:endParaRPr>
          </a:p>
        </p:txBody>
      </p:sp>
      <p:cxnSp>
        <p:nvCxnSpPr>
          <p:cNvPr id="1696" name="Google Shape;1696;p150"/>
          <p:cNvCxnSpPr>
            <a:stCxn id="1697" idx="3"/>
          </p:cNvCxnSpPr>
          <p:nvPr/>
        </p:nvCxnSpPr>
        <p:spPr>
          <a:xfrm>
            <a:off x="3000000" y="2793975"/>
            <a:ext cx="771000" cy="242400"/>
          </a:xfrm>
          <a:prstGeom prst="straightConnector1">
            <a:avLst/>
          </a:prstGeom>
          <a:noFill/>
          <a:ln cap="flat" cmpd="sng" w="19050">
            <a:solidFill>
              <a:srgbClr val="3D85C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98" name="Google Shape;1698;p150"/>
          <p:cNvCxnSpPr>
            <a:stCxn id="1699" idx="0"/>
          </p:cNvCxnSpPr>
          <p:nvPr/>
        </p:nvCxnSpPr>
        <p:spPr>
          <a:xfrm>
            <a:off x="1500000" y="3225900"/>
            <a:ext cx="2206500" cy="253500"/>
          </a:xfrm>
          <a:prstGeom prst="straightConnector1">
            <a:avLst/>
          </a:prstGeom>
          <a:noFill/>
          <a:ln cap="flat" cmpd="sng" w="19050">
            <a:solidFill>
              <a:srgbClr val="3D85C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00" name="Google Shape;1700;p150"/>
          <p:cNvCxnSpPr/>
          <p:nvPr/>
        </p:nvCxnSpPr>
        <p:spPr>
          <a:xfrm>
            <a:off x="1736200" y="3439850"/>
            <a:ext cx="1970100" cy="396300"/>
          </a:xfrm>
          <a:prstGeom prst="straightConnector1">
            <a:avLst/>
          </a:prstGeom>
          <a:noFill/>
          <a:ln cap="flat" cmpd="sng" w="19050">
            <a:solidFill>
              <a:srgbClr val="3D85C6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701" name="Google Shape;1701;p1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14300" y="682845"/>
            <a:ext cx="5930098" cy="10044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2" name="Google Shape;1702;p15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440075" y="86650"/>
            <a:ext cx="509000" cy="473300"/>
          </a:xfrm>
          <a:prstGeom prst="rect">
            <a:avLst/>
          </a:prstGeom>
          <a:noFill/>
          <a:ln>
            <a:noFill/>
          </a:ln>
        </p:spPr>
      </p:pic>
      <p:sp>
        <p:nvSpPr>
          <p:cNvPr id="1697" name="Google Shape;1697;p150"/>
          <p:cNvSpPr txBox="1"/>
          <p:nvPr/>
        </p:nvSpPr>
        <p:spPr>
          <a:xfrm>
            <a:off x="0" y="2415675"/>
            <a:ext cx="3000000" cy="75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d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- trim to the transformer input size &amp; add a classification token at the end of each sample,</a:t>
            </a:r>
            <a:endParaRPr i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03" name="Google Shape;1703;p150"/>
          <p:cNvSpPr txBox="1"/>
          <p:nvPr/>
        </p:nvSpPr>
        <p:spPr>
          <a:xfrm>
            <a:off x="0" y="3034585"/>
            <a:ext cx="3000000" cy="3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d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- pad to the left,</a:t>
            </a:r>
            <a:endParaRPr i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99" name="Google Shape;1699;p150"/>
          <p:cNvSpPr txBox="1"/>
          <p:nvPr/>
        </p:nvSpPr>
        <p:spPr>
          <a:xfrm>
            <a:off x="0" y="3225900"/>
            <a:ext cx="3000000" cy="3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d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- convert to tensors,</a:t>
            </a:r>
            <a:endParaRPr i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04" name="Google Shape;1704;p150"/>
          <p:cNvSpPr txBox="1"/>
          <p:nvPr/>
        </p:nvSpPr>
        <p:spPr>
          <a:xfrm>
            <a:off x="0" y="3481900"/>
            <a:ext cx="3000000" cy="3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d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- extract a validation set.</a:t>
            </a:r>
            <a:endParaRPr i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705" name="Google Shape;1705;p150"/>
          <p:cNvCxnSpPr/>
          <p:nvPr/>
        </p:nvCxnSpPr>
        <p:spPr>
          <a:xfrm>
            <a:off x="2697475" y="994400"/>
            <a:ext cx="532200" cy="6300"/>
          </a:xfrm>
          <a:prstGeom prst="straightConnector1">
            <a:avLst/>
          </a:prstGeom>
          <a:noFill/>
          <a:ln cap="flat" cmpd="sng" w="19050">
            <a:solidFill>
              <a:srgbClr val="3D85C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06" name="Google Shape;1706;p1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9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9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9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9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9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1" name="Google Shape;1711;p1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64575" y="3414813"/>
            <a:ext cx="5579426" cy="17286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2" name="Google Shape;1712;p1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64583" y="678050"/>
            <a:ext cx="5442223" cy="2721125"/>
          </a:xfrm>
          <a:prstGeom prst="rect">
            <a:avLst/>
          </a:prstGeom>
          <a:noFill/>
          <a:ln>
            <a:noFill/>
          </a:ln>
        </p:spPr>
      </p:pic>
      <p:sp>
        <p:nvSpPr>
          <p:cNvPr id="1713" name="Google Shape;1713;p151"/>
          <p:cNvSpPr txBox="1"/>
          <p:nvPr>
            <p:ph idx="1" type="body"/>
          </p:nvPr>
        </p:nvSpPr>
        <p:spPr>
          <a:xfrm>
            <a:off x="0" y="15450"/>
            <a:ext cx="91440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Hands-on: Model adaptation</a:t>
            </a:r>
            <a:endParaRPr/>
          </a:p>
        </p:txBody>
      </p:sp>
      <p:sp>
        <p:nvSpPr>
          <p:cNvPr id="1714" name="Google Shape;1714;p151"/>
          <p:cNvSpPr txBox="1"/>
          <p:nvPr>
            <p:ph idx="4294967295" type="title"/>
          </p:nvPr>
        </p:nvSpPr>
        <p:spPr>
          <a:xfrm>
            <a:off x="101625" y="525650"/>
            <a:ext cx="3626400" cy="35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400">
                <a:solidFill>
                  <a:srgbClr val="000000"/>
                </a:solidFill>
              </a:rPr>
              <a:t>A</a:t>
            </a:r>
            <a:r>
              <a:rPr lang="de" sz="1400">
                <a:solidFill>
                  <a:srgbClr val="000000"/>
                </a:solidFill>
              </a:rPr>
              <a:t>dapt our model architecture</a:t>
            </a:r>
            <a:endParaRPr sz="1400">
              <a:solidFill>
                <a:srgbClr val="000000"/>
              </a:solidFill>
            </a:endParaRPr>
          </a:p>
        </p:txBody>
      </p:sp>
      <p:sp>
        <p:nvSpPr>
          <p:cNvPr id="1715" name="Google Shape;1715;p151"/>
          <p:cNvSpPr/>
          <p:nvPr/>
        </p:nvSpPr>
        <p:spPr>
          <a:xfrm>
            <a:off x="3910400" y="2527975"/>
            <a:ext cx="4700100" cy="2685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6D9EE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716" name="Google Shape;1716;p151"/>
          <p:cNvCxnSpPr>
            <a:stCxn id="1717" idx="3"/>
            <a:endCxn id="1715" idx="1"/>
          </p:cNvCxnSpPr>
          <p:nvPr/>
        </p:nvCxnSpPr>
        <p:spPr>
          <a:xfrm>
            <a:off x="2676825" y="2369975"/>
            <a:ext cx="1233600" cy="292200"/>
          </a:xfrm>
          <a:prstGeom prst="straightConnector1">
            <a:avLst/>
          </a:prstGeom>
          <a:noFill/>
          <a:ln cap="flat" cmpd="sng" w="19050">
            <a:solidFill>
              <a:srgbClr val="3D85C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18" name="Google Shape;1718;p151"/>
          <p:cNvCxnSpPr/>
          <p:nvPr/>
        </p:nvCxnSpPr>
        <p:spPr>
          <a:xfrm>
            <a:off x="2517500" y="3678575"/>
            <a:ext cx="1318800" cy="621900"/>
          </a:xfrm>
          <a:prstGeom prst="straightConnector1">
            <a:avLst/>
          </a:prstGeom>
          <a:noFill/>
          <a:ln cap="flat" cmpd="sng" w="19050">
            <a:solidFill>
              <a:srgbClr val="3D85C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19" name="Google Shape;1719;p151"/>
          <p:cNvSpPr/>
          <p:nvPr/>
        </p:nvSpPr>
        <p:spPr>
          <a:xfrm>
            <a:off x="3910500" y="1418875"/>
            <a:ext cx="4700100" cy="186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6D9EE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720" name="Google Shape;1720;p151"/>
          <p:cNvCxnSpPr>
            <a:stCxn id="1717" idx="3"/>
            <a:endCxn id="1719" idx="1"/>
          </p:cNvCxnSpPr>
          <p:nvPr/>
        </p:nvCxnSpPr>
        <p:spPr>
          <a:xfrm flipH="1" rot="10800000">
            <a:off x="2676825" y="1511975"/>
            <a:ext cx="1233600" cy="858000"/>
          </a:xfrm>
          <a:prstGeom prst="straightConnector1">
            <a:avLst/>
          </a:prstGeom>
          <a:noFill/>
          <a:ln cap="flat" cmpd="sng" w="19050">
            <a:solidFill>
              <a:srgbClr val="3D85C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17" name="Google Shape;1717;p151"/>
          <p:cNvSpPr txBox="1"/>
          <p:nvPr>
            <p:ph idx="4294967295" type="title"/>
          </p:nvPr>
        </p:nvSpPr>
        <p:spPr>
          <a:xfrm>
            <a:off x="101625" y="1470875"/>
            <a:ext cx="2575200" cy="179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400">
                <a:solidFill>
                  <a:srgbClr val="000000"/>
                </a:solidFill>
              </a:rPr>
              <a:t>R</a:t>
            </a:r>
            <a:r>
              <a:rPr lang="de" sz="1400">
                <a:solidFill>
                  <a:srgbClr val="000000"/>
                </a:solidFill>
              </a:rPr>
              <a:t>eplace the pre-training head (</a:t>
            </a:r>
            <a:r>
              <a:rPr lang="de" sz="1400">
                <a:solidFill>
                  <a:schemeClr val="dk1"/>
                </a:solidFill>
              </a:rPr>
              <a:t>language modeling) </a:t>
            </a:r>
            <a:r>
              <a:rPr lang="de" sz="1400">
                <a:solidFill>
                  <a:srgbClr val="000000"/>
                </a:solidFill>
              </a:rPr>
              <a:t>with the classification head: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de" sz="1400">
                <a:solidFill>
                  <a:srgbClr val="000000"/>
                </a:solidFill>
              </a:rPr>
              <a:t>A</a:t>
            </a:r>
            <a:r>
              <a:rPr i="1" lang="de" sz="1400">
                <a:solidFill>
                  <a:srgbClr val="000000"/>
                </a:solidFill>
              </a:rPr>
              <a:t> linear layer, which takes as input the hidden-state of the </a:t>
            </a:r>
            <a:r>
              <a:rPr i="1" lang="de" sz="1400">
                <a:solidFill>
                  <a:schemeClr val="dk1"/>
                </a:solidFill>
              </a:rPr>
              <a:t>[CLF] token (using a mask)</a:t>
            </a:r>
            <a:endParaRPr i="1" sz="1400">
              <a:solidFill>
                <a:srgbClr val="000000"/>
              </a:solidFill>
            </a:endParaRPr>
          </a:p>
        </p:txBody>
      </p:sp>
      <p:sp>
        <p:nvSpPr>
          <p:cNvPr id="1721" name="Google Shape;1721;p151"/>
          <p:cNvSpPr txBox="1"/>
          <p:nvPr>
            <p:ph idx="4294967295" type="title"/>
          </p:nvPr>
        </p:nvSpPr>
        <p:spPr>
          <a:xfrm>
            <a:off x="101625" y="904525"/>
            <a:ext cx="2516100" cy="6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400">
                <a:solidFill>
                  <a:srgbClr val="000000"/>
                </a:solidFill>
              </a:rPr>
              <a:t>Keep our</a:t>
            </a:r>
            <a:r>
              <a:rPr lang="de" sz="1400">
                <a:solidFill>
                  <a:srgbClr val="000000"/>
                </a:solidFill>
              </a:rPr>
              <a:t> pretrained model unchanged as the backbone.</a:t>
            </a:r>
            <a:endParaRPr sz="1400">
              <a:solidFill>
                <a:srgbClr val="000000"/>
              </a:solidFill>
            </a:endParaRPr>
          </a:p>
        </p:txBody>
      </p:sp>
      <p:cxnSp>
        <p:nvCxnSpPr>
          <p:cNvPr id="1722" name="Google Shape;1722;p151"/>
          <p:cNvCxnSpPr>
            <a:stCxn id="1721" idx="3"/>
          </p:cNvCxnSpPr>
          <p:nvPr/>
        </p:nvCxnSpPr>
        <p:spPr>
          <a:xfrm flipH="1" rot="10800000">
            <a:off x="2617725" y="1193575"/>
            <a:ext cx="1646700" cy="13500"/>
          </a:xfrm>
          <a:prstGeom prst="straightConnector1">
            <a:avLst/>
          </a:prstGeom>
          <a:noFill/>
          <a:ln cap="flat" cmpd="sng" w="19050">
            <a:solidFill>
              <a:srgbClr val="3D85C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23" name="Google Shape;1723;p151"/>
          <p:cNvSpPr txBox="1"/>
          <p:nvPr>
            <p:ph idx="4294967295" type="title"/>
          </p:nvPr>
        </p:nvSpPr>
        <p:spPr>
          <a:xfrm>
            <a:off x="131175" y="3382171"/>
            <a:ext cx="2516100" cy="6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400">
                <a:solidFill>
                  <a:srgbClr val="000000"/>
                </a:solidFill>
              </a:rPr>
              <a:t>* Initialize all the weights of the model.</a:t>
            </a:r>
            <a:endParaRPr sz="1400">
              <a:solidFill>
                <a:srgbClr val="000000"/>
              </a:solidFill>
            </a:endParaRPr>
          </a:p>
        </p:txBody>
      </p:sp>
      <p:cxnSp>
        <p:nvCxnSpPr>
          <p:cNvPr id="1724" name="Google Shape;1724;p151"/>
          <p:cNvCxnSpPr/>
          <p:nvPr/>
        </p:nvCxnSpPr>
        <p:spPr>
          <a:xfrm>
            <a:off x="2484950" y="4112625"/>
            <a:ext cx="1318800" cy="458100"/>
          </a:xfrm>
          <a:prstGeom prst="straightConnector1">
            <a:avLst/>
          </a:prstGeom>
          <a:noFill/>
          <a:ln cap="flat" cmpd="sng" w="19050">
            <a:solidFill>
              <a:srgbClr val="3D85C6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725" name="Google Shape;1725;p1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40075" y="86650"/>
            <a:ext cx="509000" cy="4733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6" name="Google Shape;1726;p151"/>
          <p:cNvSpPr txBox="1"/>
          <p:nvPr/>
        </p:nvSpPr>
        <p:spPr>
          <a:xfrm>
            <a:off x="131175" y="3793625"/>
            <a:ext cx="2641200" cy="65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* Reload common weights from the pretrained model.</a:t>
            </a:r>
            <a:endParaRPr/>
          </a:p>
        </p:txBody>
      </p:sp>
      <p:sp>
        <p:nvSpPr>
          <p:cNvPr id="1727" name="Google Shape;1727;p1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1731" name="Shape 1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2" name="Google Shape;1732;p1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4150" y="678050"/>
            <a:ext cx="6419848" cy="4465451"/>
          </a:xfrm>
          <a:prstGeom prst="rect">
            <a:avLst/>
          </a:prstGeom>
          <a:noFill/>
          <a:ln>
            <a:noFill/>
          </a:ln>
        </p:spPr>
      </p:pic>
      <p:sp>
        <p:nvSpPr>
          <p:cNvPr id="1733" name="Google Shape;1733;p152"/>
          <p:cNvSpPr txBox="1"/>
          <p:nvPr>
            <p:ph idx="1" type="body"/>
          </p:nvPr>
        </p:nvSpPr>
        <p:spPr>
          <a:xfrm>
            <a:off x="0" y="15450"/>
            <a:ext cx="91440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Hands-on: Model adaptation</a:t>
            </a:r>
            <a:endParaRPr/>
          </a:p>
        </p:txBody>
      </p:sp>
      <p:sp>
        <p:nvSpPr>
          <p:cNvPr id="1734" name="Google Shape;1734;p152"/>
          <p:cNvSpPr txBox="1"/>
          <p:nvPr>
            <p:ph idx="4294967295" type="title"/>
          </p:nvPr>
        </p:nvSpPr>
        <p:spPr>
          <a:xfrm>
            <a:off x="101625" y="678050"/>
            <a:ext cx="2516100" cy="53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400">
                <a:solidFill>
                  <a:srgbClr val="000000"/>
                </a:solidFill>
              </a:rPr>
              <a:t>Our fine-tuning code:</a:t>
            </a:r>
            <a:endParaRPr sz="1400">
              <a:solidFill>
                <a:srgbClr val="000000"/>
              </a:solidFill>
            </a:endParaRPr>
          </a:p>
        </p:txBody>
      </p:sp>
      <p:sp>
        <p:nvSpPr>
          <p:cNvPr id="1735" name="Google Shape;1735;p152"/>
          <p:cNvSpPr/>
          <p:nvPr/>
        </p:nvSpPr>
        <p:spPr>
          <a:xfrm>
            <a:off x="2872475" y="2290725"/>
            <a:ext cx="5738400" cy="961800"/>
          </a:xfrm>
          <a:prstGeom prst="roundRect">
            <a:avLst>
              <a:gd fmla="val 7135" name="adj"/>
            </a:avLst>
          </a:prstGeom>
          <a:noFill/>
          <a:ln cap="flat" cmpd="sng" w="38100">
            <a:solidFill>
              <a:srgbClr val="6D9EE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736" name="Google Shape;1736;p152"/>
          <p:cNvCxnSpPr/>
          <p:nvPr/>
        </p:nvCxnSpPr>
        <p:spPr>
          <a:xfrm>
            <a:off x="2398850" y="2893975"/>
            <a:ext cx="473400" cy="0"/>
          </a:xfrm>
          <a:prstGeom prst="straightConnector1">
            <a:avLst/>
          </a:prstGeom>
          <a:noFill/>
          <a:ln cap="flat" cmpd="sng" w="19050">
            <a:solidFill>
              <a:srgbClr val="3D85C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37" name="Google Shape;1737;p152"/>
          <p:cNvCxnSpPr>
            <a:endCxn id="1738" idx="1"/>
          </p:cNvCxnSpPr>
          <p:nvPr/>
        </p:nvCxnSpPr>
        <p:spPr>
          <a:xfrm>
            <a:off x="2354575" y="4065525"/>
            <a:ext cx="517800" cy="0"/>
          </a:xfrm>
          <a:prstGeom prst="straightConnector1">
            <a:avLst/>
          </a:prstGeom>
          <a:noFill/>
          <a:ln cap="flat" cmpd="sng" w="19050">
            <a:solidFill>
              <a:srgbClr val="3D85C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39" name="Google Shape;1739;p152"/>
          <p:cNvSpPr/>
          <p:nvPr/>
        </p:nvSpPr>
        <p:spPr>
          <a:xfrm>
            <a:off x="2872475" y="900825"/>
            <a:ext cx="5738400" cy="1389900"/>
          </a:xfrm>
          <a:prstGeom prst="roundRect">
            <a:avLst>
              <a:gd fmla="val 9160" name="adj"/>
            </a:avLst>
          </a:prstGeom>
          <a:noFill/>
          <a:ln cap="flat" cmpd="sng" w="38100">
            <a:solidFill>
              <a:srgbClr val="6D9EE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740" name="Google Shape;1740;p152"/>
          <p:cNvCxnSpPr/>
          <p:nvPr/>
        </p:nvCxnSpPr>
        <p:spPr>
          <a:xfrm>
            <a:off x="2474375" y="1443375"/>
            <a:ext cx="398100" cy="0"/>
          </a:xfrm>
          <a:prstGeom prst="straightConnector1">
            <a:avLst/>
          </a:prstGeom>
          <a:noFill/>
          <a:ln cap="flat" cmpd="sng" w="19050">
            <a:solidFill>
              <a:srgbClr val="3D85C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41" name="Google Shape;1741;p152"/>
          <p:cNvSpPr txBox="1"/>
          <p:nvPr>
            <p:ph idx="4294967295" type="title"/>
          </p:nvPr>
        </p:nvSpPr>
        <p:spPr>
          <a:xfrm>
            <a:off x="101625" y="2535975"/>
            <a:ext cx="2575200" cy="96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400">
                <a:solidFill>
                  <a:srgbClr val="000000"/>
                </a:solidFill>
              </a:rPr>
              <a:t>We will evaluate on our validation and test sets: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de" sz="1400">
                <a:solidFill>
                  <a:srgbClr val="000000"/>
                </a:solidFill>
              </a:rPr>
              <a:t>* </a:t>
            </a:r>
            <a:r>
              <a:rPr i="1" lang="de" sz="1400">
                <a:solidFill>
                  <a:srgbClr val="000000"/>
                </a:solidFill>
              </a:rPr>
              <a:t>validation</a:t>
            </a:r>
            <a:r>
              <a:rPr i="1" lang="de" sz="1400">
                <a:solidFill>
                  <a:srgbClr val="000000"/>
                </a:solidFill>
              </a:rPr>
              <a:t>: after each epoch</a:t>
            </a:r>
            <a:endParaRPr i="1" sz="1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de" sz="1400">
                <a:solidFill>
                  <a:srgbClr val="000000"/>
                </a:solidFill>
              </a:rPr>
              <a:t>* test: at the end</a:t>
            </a:r>
            <a:endParaRPr i="1" sz="1400">
              <a:solidFill>
                <a:srgbClr val="000000"/>
              </a:solidFill>
            </a:endParaRPr>
          </a:p>
        </p:txBody>
      </p:sp>
      <p:sp>
        <p:nvSpPr>
          <p:cNvPr id="1742" name="Google Shape;1742;p152"/>
          <p:cNvSpPr txBox="1"/>
          <p:nvPr>
            <p:ph idx="4294967295" type="title"/>
          </p:nvPr>
        </p:nvSpPr>
        <p:spPr>
          <a:xfrm>
            <a:off x="101625" y="981525"/>
            <a:ext cx="2516100" cy="16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400">
                <a:solidFill>
                  <a:srgbClr val="000000"/>
                </a:solidFill>
              </a:rPr>
              <a:t>A simple training update function: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de" sz="1400">
                <a:solidFill>
                  <a:srgbClr val="000000"/>
                </a:solidFill>
              </a:rPr>
              <a:t>* prepare inputs: transpose and </a:t>
            </a:r>
            <a:r>
              <a:rPr i="1" lang="de" sz="1400" u="sng">
                <a:solidFill>
                  <a:srgbClr val="000000"/>
                </a:solidFill>
              </a:rPr>
              <a:t>build padding &amp; classification token masks</a:t>
            </a:r>
            <a:endParaRPr i="1" sz="1400" u="sng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de" sz="1400">
                <a:solidFill>
                  <a:srgbClr val="000000"/>
                </a:solidFill>
              </a:rPr>
              <a:t>* we have options to clip and accumulate gradients</a:t>
            </a:r>
            <a:endParaRPr i="1" sz="1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</p:txBody>
      </p:sp>
      <p:sp>
        <p:nvSpPr>
          <p:cNvPr id="1743" name="Google Shape;1743;p152"/>
          <p:cNvSpPr txBox="1"/>
          <p:nvPr>
            <p:ph idx="4294967295" type="title"/>
          </p:nvPr>
        </p:nvSpPr>
        <p:spPr>
          <a:xfrm>
            <a:off x="131175" y="3518299"/>
            <a:ext cx="2516100" cy="79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400">
                <a:solidFill>
                  <a:srgbClr val="000000"/>
                </a:solidFill>
              </a:rPr>
              <a:t>Schedule: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de" sz="1400">
                <a:solidFill>
                  <a:srgbClr val="000000"/>
                </a:solidFill>
              </a:rPr>
              <a:t>* linearly increasing </a:t>
            </a:r>
            <a:r>
              <a:rPr i="1" lang="de" sz="1400">
                <a:solidFill>
                  <a:srgbClr val="000000"/>
                </a:solidFill>
              </a:rPr>
              <a:t>to lr</a:t>
            </a:r>
            <a:endParaRPr i="1" sz="1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de" sz="1400">
                <a:solidFill>
                  <a:srgbClr val="000000"/>
                </a:solidFill>
              </a:rPr>
              <a:t>* linearly decreasing to 0.0</a:t>
            </a:r>
            <a:endParaRPr i="1" sz="1400">
              <a:solidFill>
                <a:srgbClr val="000000"/>
              </a:solidFill>
            </a:endParaRPr>
          </a:p>
        </p:txBody>
      </p:sp>
      <p:sp>
        <p:nvSpPr>
          <p:cNvPr id="1738" name="Google Shape;1738;p152"/>
          <p:cNvSpPr/>
          <p:nvPr/>
        </p:nvSpPr>
        <p:spPr>
          <a:xfrm>
            <a:off x="2872375" y="3853725"/>
            <a:ext cx="5738400" cy="423600"/>
          </a:xfrm>
          <a:prstGeom prst="roundRect">
            <a:avLst>
              <a:gd fmla="val 18974" name="adj"/>
            </a:avLst>
          </a:prstGeom>
          <a:noFill/>
          <a:ln cap="flat" cmpd="sng" w="38100">
            <a:solidFill>
              <a:srgbClr val="6D9EE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44" name="Google Shape;1744;p1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40075" y="86650"/>
            <a:ext cx="509000" cy="47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5" name="Google Shape;1745;p152" title="Points scored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3100" y="4309100"/>
            <a:ext cx="1314609" cy="790799"/>
          </a:xfrm>
          <a:prstGeom prst="rect">
            <a:avLst/>
          </a:prstGeom>
          <a:noFill/>
          <a:ln>
            <a:noFill/>
          </a:ln>
        </p:spPr>
      </p:pic>
      <p:sp>
        <p:nvSpPr>
          <p:cNvPr id="1746" name="Google Shape;1746;p1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1750" name="Shape 1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" name="Google Shape;1751;p153"/>
          <p:cNvSpPr txBox="1"/>
          <p:nvPr>
            <p:ph idx="1" type="body"/>
          </p:nvPr>
        </p:nvSpPr>
        <p:spPr>
          <a:xfrm>
            <a:off x="0" y="15450"/>
            <a:ext cx="91440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Hands-on: Model adaptation – Results</a:t>
            </a:r>
            <a:endParaRPr/>
          </a:p>
        </p:txBody>
      </p:sp>
      <p:sp>
        <p:nvSpPr>
          <p:cNvPr id="1752" name="Google Shape;1752;p153"/>
          <p:cNvSpPr txBox="1"/>
          <p:nvPr>
            <p:ph idx="4294967295" type="title"/>
          </p:nvPr>
        </p:nvSpPr>
        <p:spPr>
          <a:xfrm>
            <a:off x="161163" y="525100"/>
            <a:ext cx="6540300" cy="42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400">
                <a:solidFill>
                  <a:srgbClr val="000000"/>
                </a:solidFill>
              </a:rPr>
              <a:t>We can now fine-tune our model on TREC:</a:t>
            </a:r>
            <a:endParaRPr sz="1400">
              <a:solidFill>
                <a:srgbClr val="000000"/>
              </a:solidFill>
            </a:endParaRPr>
          </a:p>
        </p:txBody>
      </p:sp>
      <p:sp>
        <p:nvSpPr>
          <p:cNvPr id="1753" name="Google Shape;1753;p153"/>
          <p:cNvSpPr txBox="1"/>
          <p:nvPr>
            <p:ph idx="4294967295" type="title"/>
          </p:nvPr>
        </p:nvSpPr>
        <p:spPr>
          <a:xfrm>
            <a:off x="6220745" y="2289645"/>
            <a:ext cx="2707800" cy="577200"/>
          </a:xfrm>
          <a:prstGeom prst="rect">
            <a:avLst/>
          </a:prstGeom>
          <a:ln cap="flat" cmpd="sng" w="2857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400">
                <a:solidFill>
                  <a:srgbClr val="000000"/>
                </a:solidFill>
              </a:rPr>
              <a:t>We are at the state-of-the-art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1400">
                <a:solidFill>
                  <a:srgbClr val="000000"/>
                </a:solidFill>
              </a:rPr>
              <a:t>(ULMFiT)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</p:txBody>
      </p:sp>
      <p:pic>
        <p:nvPicPr>
          <p:cNvPr id="1754" name="Google Shape;1754;p1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175" y="799000"/>
            <a:ext cx="5966125" cy="2220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5" name="Google Shape;1755;p1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23945" y="1159935"/>
            <a:ext cx="2349000" cy="1073575"/>
          </a:xfrm>
          <a:prstGeom prst="rect">
            <a:avLst/>
          </a:prstGeom>
          <a:noFill/>
          <a:ln>
            <a:noFill/>
          </a:ln>
        </p:spPr>
      </p:pic>
      <p:sp>
        <p:nvSpPr>
          <p:cNvPr id="1756" name="Google Shape;1756;p153"/>
          <p:cNvSpPr txBox="1"/>
          <p:nvPr>
            <p:ph idx="4294967295" type="title"/>
          </p:nvPr>
        </p:nvSpPr>
        <p:spPr>
          <a:xfrm>
            <a:off x="161175" y="2925275"/>
            <a:ext cx="8883300" cy="155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400">
                <a:solidFill>
                  <a:srgbClr val="000000"/>
                </a:solidFill>
              </a:rPr>
              <a:t>Remarks: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❏"/>
            </a:pPr>
            <a:r>
              <a:rPr lang="de" sz="1400">
                <a:solidFill>
                  <a:srgbClr val="000000"/>
                </a:solidFill>
              </a:rPr>
              <a:t>The error rate goes down quickly! After one epoch we already have &gt;90% accuracy.</a:t>
            </a:r>
            <a:br>
              <a:rPr lang="de" sz="1400">
                <a:solidFill>
                  <a:srgbClr val="000000"/>
                </a:solidFill>
              </a:rPr>
            </a:br>
            <a:r>
              <a:rPr lang="de" sz="1400">
                <a:solidFill>
                  <a:srgbClr val="000000"/>
                </a:solidFill>
              </a:rPr>
              <a:t>⇨ Fine-tuning is highly </a:t>
            </a:r>
            <a:r>
              <a:rPr b="1" lang="de" sz="1400">
                <a:solidFill>
                  <a:srgbClr val="000000"/>
                </a:solidFill>
              </a:rPr>
              <a:t>data efficient</a:t>
            </a:r>
            <a:r>
              <a:rPr lang="de" sz="1400">
                <a:solidFill>
                  <a:srgbClr val="000000"/>
                </a:solidFill>
              </a:rPr>
              <a:t> in Transfer Learning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❏"/>
            </a:pPr>
            <a:r>
              <a:rPr lang="de" sz="1400">
                <a:solidFill>
                  <a:srgbClr val="000000"/>
                </a:solidFill>
              </a:rPr>
              <a:t>We took our pre-training &amp; fine-tuning hyper-parameters straight from the </a:t>
            </a:r>
            <a:r>
              <a:rPr lang="de" sz="1400">
                <a:solidFill>
                  <a:srgbClr val="000000"/>
                </a:solidFill>
              </a:rPr>
              <a:t>literature on related models.</a:t>
            </a:r>
            <a:br>
              <a:rPr lang="de" sz="1400">
                <a:solidFill>
                  <a:srgbClr val="000000"/>
                </a:solidFill>
              </a:rPr>
            </a:br>
            <a:r>
              <a:rPr lang="de" sz="1400">
                <a:solidFill>
                  <a:srgbClr val="000000"/>
                </a:solidFill>
              </a:rPr>
              <a:t>⇨ Fine-tuning is often </a:t>
            </a:r>
            <a:r>
              <a:rPr b="1" lang="de" sz="1400">
                <a:solidFill>
                  <a:srgbClr val="000000"/>
                </a:solidFill>
              </a:rPr>
              <a:t>robust</a:t>
            </a:r>
            <a:r>
              <a:rPr lang="de" sz="1400">
                <a:solidFill>
                  <a:srgbClr val="000000"/>
                </a:solidFill>
              </a:rPr>
              <a:t> to the exact choice of hyper-parameters</a:t>
            </a:r>
            <a:endParaRPr sz="1400">
              <a:solidFill>
                <a:srgbClr val="000000"/>
              </a:solidFill>
            </a:endParaRPr>
          </a:p>
        </p:txBody>
      </p:sp>
      <p:pic>
        <p:nvPicPr>
          <p:cNvPr id="1757" name="Google Shape;1757;p1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40075" y="86650"/>
            <a:ext cx="509000" cy="473300"/>
          </a:xfrm>
          <a:prstGeom prst="rect">
            <a:avLst/>
          </a:prstGeom>
          <a:noFill/>
          <a:ln>
            <a:noFill/>
          </a:ln>
        </p:spPr>
      </p:pic>
      <p:sp>
        <p:nvSpPr>
          <p:cNvPr id="1758" name="Google Shape;1758;p1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1762" name="Shape 1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3" name="Google Shape;1763;p154"/>
          <p:cNvSpPr txBox="1"/>
          <p:nvPr>
            <p:ph idx="1" type="body"/>
          </p:nvPr>
        </p:nvSpPr>
        <p:spPr>
          <a:xfrm>
            <a:off x="0" y="15450"/>
            <a:ext cx="91440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Hands-on: Model adaptation – Results</a:t>
            </a:r>
            <a:endParaRPr/>
          </a:p>
        </p:txBody>
      </p:sp>
      <p:sp>
        <p:nvSpPr>
          <p:cNvPr id="1764" name="Google Shape;1764;p154"/>
          <p:cNvSpPr txBox="1"/>
          <p:nvPr>
            <p:ph idx="4294967295" type="title"/>
          </p:nvPr>
        </p:nvSpPr>
        <p:spPr>
          <a:xfrm>
            <a:off x="161175" y="677500"/>
            <a:ext cx="4753500" cy="6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rgbClr val="000000"/>
                </a:solidFill>
              </a:rPr>
              <a:t>Let’s conclude this hands-on with a few additional words on robustness &amp; variance.</a:t>
            </a:r>
            <a:endParaRPr sz="1800">
              <a:solidFill>
                <a:srgbClr val="000000"/>
              </a:solidFill>
            </a:endParaRPr>
          </a:p>
        </p:txBody>
      </p:sp>
      <p:sp>
        <p:nvSpPr>
          <p:cNvPr id="1765" name="Google Shape;1765;p154"/>
          <p:cNvSpPr txBox="1"/>
          <p:nvPr>
            <p:ph idx="4294967295" type="title"/>
          </p:nvPr>
        </p:nvSpPr>
        <p:spPr>
          <a:xfrm>
            <a:off x="260700" y="1339550"/>
            <a:ext cx="4596900" cy="348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❏"/>
            </a:pPr>
            <a:r>
              <a:rPr lang="de" sz="1400">
                <a:solidFill>
                  <a:srgbClr val="000000"/>
                </a:solidFill>
              </a:rPr>
              <a:t>Large pretrained models (e.g.</a:t>
            </a:r>
            <a:r>
              <a:rPr lang="de" sz="1400">
                <a:solidFill>
                  <a:srgbClr val="000000"/>
                </a:solidFill>
              </a:rPr>
              <a:t> BERT large) are prone to degenerate performance when fine-tuned on tasks with small training sets.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❏"/>
            </a:pPr>
            <a:r>
              <a:rPr lang="de" sz="1400">
                <a:solidFill>
                  <a:srgbClr val="000000"/>
                </a:solidFill>
              </a:rPr>
              <a:t>Observed behavior is often “on-off”: it either works very well or doesn’t work at all.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❏"/>
            </a:pPr>
            <a:r>
              <a:rPr lang="de" sz="1400">
                <a:solidFill>
                  <a:srgbClr val="000000"/>
                </a:solidFill>
              </a:rPr>
              <a:t>Understanding the conditions and causes of this behavior (models, adaptation schemes) is an open research question.</a:t>
            </a:r>
            <a:endParaRPr sz="1400">
              <a:solidFill>
                <a:srgbClr val="000000"/>
              </a:solidFill>
            </a:endParaRPr>
          </a:p>
        </p:txBody>
      </p:sp>
      <p:pic>
        <p:nvPicPr>
          <p:cNvPr id="1766" name="Google Shape;1766;p1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40075" y="86650"/>
            <a:ext cx="509000" cy="47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7" name="Google Shape;1767;p1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14825" y="649556"/>
            <a:ext cx="4229174" cy="4425468"/>
          </a:xfrm>
          <a:prstGeom prst="rect">
            <a:avLst/>
          </a:prstGeom>
          <a:noFill/>
          <a:ln>
            <a:noFill/>
          </a:ln>
        </p:spPr>
      </p:pic>
      <p:sp>
        <p:nvSpPr>
          <p:cNvPr id="1768" name="Google Shape;1768;p154"/>
          <p:cNvSpPr txBox="1"/>
          <p:nvPr/>
        </p:nvSpPr>
        <p:spPr>
          <a:xfrm>
            <a:off x="3198225" y="4758600"/>
            <a:ext cx="17166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de" u="sng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  <a:hlinkClick r:id="rId5"/>
              </a:rPr>
              <a:t>Phang et al., 2018</a:t>
            </a:r>
            <a:endParaRPr/>
          </a:p>
        </p:txBody>
      </p:sp>
      <p:sp>
        <p:nvSpPr>
          <p:cNvPr id="1769" name="Google Shape;1769;p1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6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6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6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73" name="Shape 1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4" name="Google Shape;1774;p155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Arial"/>
                <a:ea typeface="Arial"/>
                <a:cs typeface="Arial"/>
                <a:sym typeface="Arial"/>
              </a:rPr>
              <a:t>4.2 – </a:t>
            </a:r>
            <a:r>
              <a:rPr lang="de"/>
              <a:t>Optimization</a:t>
            </a:r>
            <a:endParaRPr/>
          </a:p>
        </p:txBody>
      </p:sp>
      <p:sp>
        <p:nvSpPr>
          <p:cNvPr id="1775" name="Google Shape;1775;p155"/>
          <p:cNvSpPr txBox="1"/>
          <p:nvPr>
            <p:ph idx="1" type="body"/>
          </p:nvPr>
        </p:nvSpPr>
        <p:spPr>
          <a:xfrm>
            <a:off x="311700" y="847675"/>
            <a:ext cx="8520600" cy="46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de"/>
              <a:t>Several directions when it comes to the optimization itself:</a:t>
            </a:r>
            <a:endParaRPr i="1"/>
          </a:p>
        </p:txBody>
      </p:sp>
      <p:pic>
        <p:nvPicPr>
          <p:cNvPr id="1776" name="Google Shape;1776;p155"/>
          <p:cNvPicPr preferRelativeResize="0"/>
          <p:nvPr/>
        </p:nvPicPr>
        <p:blipFill rotWithShape="1">
          <a:blip r:embed="rId3">
            <a:alphaModFix/>
          </a:blip>
          <a:srcRect b="13636" l="0" r="0" t="0"/>
          <a:stretch/>
        </p:blipFill>
        <p:spPr>
          <a:xfrm>
            <a:off x="7751075" y="6200"/>
            <a:ext cx="1398992" cy="1208225"/>
          </a:xfrm>
          <a:prstGeom prst="rect">
            <a:avLst/>
          </a:prstGeom>
          <a:noFill/>
          <a:ln>
            <a:noFill/>
          </a:ln>
        </p:spPr>
      </p:pic>
      <p:sp>
        <p:nvSpPr>
          <p:cNvPr id="1777" name="Google Shape;1777;p155"/>
          <p:cNvSpPr txBox="1"/>
          <p:nvPr/>
        </p:nvSpPr>
        <p:spPr>
          <a:xfrm>
            <a:off x="5415500" y="4852025"/>
            <a:ext cx="37284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Image credit: ProSymbols, purplestudio, </a:t>
            </a:r>
            <a:r>
              <a:rPr lang="de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Markus, Alfredo</a:t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78" name="Google Shape;1778;p155"/>
          <p:cNvPicPr preferRelativeResize="0"/>
          <p:nvPr/>
        </p:nvPicPr>
        <p:blipFill rotWithShape="1">
          <a:blip r:embed="rId4">
            <a:alphaModFix/>
          </a:blip>
          <a:srcRect b="12033" l="0" r="0" t="0"/>
          <a:stretch/>
        </p:blipFill>
        <p:spPr>
          <a:xfrm>
            <a:off x="7646407" y="3136050"/>
            <a:ext cx="651044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9" name="Google Shape;1779;p155"/>
          <p:cNvPicPr preferRelativeResize="0"/>
          <p:nvPr/>
        </p:nvPicPr>
        <p:blipFill rotWithShape="1">
          <a:blip r:embed="rId5">
            <a:alphaModFix/>
          </a:blip>
          <a:srcRect b="16422" l="0" r="0" t="0"/>
          <a:stretch/>
        </p:blipFill>
        <p:spPr>
          <a:xfrm>
            <a:off x="7566476" y="2288847"/>
            <a:ext cx="651051" cy="5441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0" name="Google Shape;1780;p155"/>
          <p:cNvPicPr preferRelativeResize="0"/>
          <p:nvPr/>
        </p:nvPicPr>
        <p:blipFill rotWithShape="1">
          <a:blip r:embed="rId6">
            <a:alphaModFix/>
          </a:blip>
          <a:srcRect b="12495" l="0" r="0" t="0"/>
          <a:stretch/>
        </p:blipFill>
        <p:spPr>
          <a:xfrm>
            <a:off x="7566471" y="1366820"/>
            <a:ext cx="651051" cy="569678"/>
          </a:xfrm>
          <a:prstGeom prst="rect">
            <a:avLst/>
          </a:prstGeom>
          <a:noFill/>
          <a:ln>
            <a:noFill/>
          </a:ln>
        </p:spPr>
      </p:pic>
      <p:sp>
        <p:nvSpPr>
          <p:cNvPr id="1781" name="Google Shape;1781;p1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1782" name="Google Shape;1782;p155"/>
          <p:cNvSpPr txBox="1"/>
          <p:nvPr>
            <p:ph idx="1" type="body"/>
          </p:nvPr>
        </p:nvSpPr>
        <p:spPr>
          <a:xfrm>
            <a:off x="446150" y="1315375"/>
            <a:ext cx="745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lphaUcPeriod"/>
            </a:pPr>
            <a:r>
              <a:rPr lang="de"/>
              <a:t>Choose</a:t>
            </a:r>
            <a:r>
              <a:rPr b="1" lang="de"/>
              <a:t> which weights</a:t>
            </a:r>
            <a:r>
              <a:rPr lang="de"/>
              <a:t> we should update</a:t>
            </a:r>
            <a:br>
              <a:rPr lang="de"/>
            </a:br>
            <a:r>
              <a:rPr i="1" lang="de"/>
              <a:t>Feature extraction, fine-tuning, adapters</a:t>
            </a:r>
            <a:br>
              <a:rPr i="1" lang="de"/>
            </a:br>
            <a:endParaRPr i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lphaUcPeriod"/>
            </a:pPr>
            <a:r>
              <a:rPr lang="de"/>
              <a:t>Choose</a:t>
            </a:r>
            <a:r>
              <a:rPr b="1" lang="de"/>
              <a:t> how and when</a:t>
            </a:r>
            <a:r>
              <a:rPr lang="de"/>
              <a:t> to update the weights</a:t>
            </a:r>
            <a:br>
              <a:rPr lang="de"/>
            </a:br>
            <a:r>
              <a:rPr i="1" lang="de"/>
              <a:t>From top to bottom, gradual unfreezing, discriminative fine-tuning</a:t>
            </a:r>
            <a:br>
              <a:rPr i="1" lang="de"/>
            </a:br>
            <a:endParaRPr i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lphaUcPeriod"/>
            </a:pPr>
            <a:r>
              <a:rPr lang="de"/>
              <a:t>Consider </a:t>
            </a:r>
            <a:r>
              <a:rPr b="1" lang="de"/>
              <a:t>practical trade-offs</a:t>
            </a:r>
            <a:br>
              <a:rPr lang="de"/>
            </a:br>
            <a:r>
              <a:rPr i="1" lang="de"/>
              <a:t>Space and time complexity, performance</a:t>
            </a:r>
            <a:endParaRPr i="1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78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78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78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8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Target</a:t>
            </a:r>
            <a:r>
              <a:rPr lang="de"/>
              <a:t> tasks and datasets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0" name="Google Shape;280;p48"/>
          <p:cNvSpPr txBox="1"/>
          <p:nvPr>
            <p:ph idx="1" type="body"/>
          </p:nvPr>
        </p:nvSpPr>
        <p:spPr>
          <a:xfrm>
            <a:off x="311700" y="5428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Target tasks are typically supervised and span a range of common NLP tasks: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❏"/>
            </a:pPr>
            <a:r>
              <a:rPr lang="de"/>
              <a:t>Sentence or document classification (e.g. sentiment)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de"/>
              <a:t>Sentence pair classification (e.g. NLI, paraphrase)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de"/>
              <a:t>Word level (e.g. sequence labeling, extractive Q&amp;A)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de"/>
              <a:t>Structured prediction (e.g. parsing)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de"/>
              <a:t>Generation (e.g. dialogue, summarization)</a:t>
            </a:r>
            <a:endParaRPr/>
          </a:p>
        </p:txBody>
      </p:sp>
      <p:sp>
        <p:nvSpPr>
          <p:cNvPr id="281" name="Google Shape;281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86" name="Shape 1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7" name="Google Shape;1787;p156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Arial"/>
                <a:ea typeface="Arial"/>
                <a:cs typeface="Arial"/>
                <a:sym typeface="Arial"/>
              </a:rPr>
              <a:t>4.2.A – </a:t>
            </a:r>
            <a:r>
              <a:rPr lang="de"/>
              <a:t>Optimization: Which weights?</a:t>
            </a:r>
            <a:endParaRPr/>
          </a:p>
        </p:txBody>
      </p:sp>
      <p:sp>
        <p:nvSpPr>
          <p:cNvPr id="1788" name="Google Shape;1788;p156"/>
          <p:cNvSpPr txBox="1"/>
          <p:nvPr>
            <p:ph idx="1" type="body"/>
          </p:nvPr>
        </p:nvSpPr>
        <p:spPr>
          <a:xfrm>
            <a:off x="311700" y="11524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de"/>
              <a:t>The main question: </a:t>
            </a:r>
            <a:r>
              <a:rPr b="1" lang="de"/>
              <a:t>To tune or not to tune (the pretrained weights)?</a:t>
            </a:r>
            <a:endParaRPr i="1"/>
          </a:p>
        </p:txBody>
      </p:sp>
      <p:pic>
        <p:nvPicPr>
          <p:cNvPr id="1789" name="Google Shape;1789;p156"/>
          <p:cNvPicPr preferRelativeResize="0"/>
          <p:nvPr/>
        </p:nvPicPr>
        <p:blipFill rotWithShape="1">
          <a:blip r:embed="rId3">
            <a:alphaModFix/>
          </a:blip>
          <a:srcRect b="12495" l="0" r="0" t="0"/>
          <a:stretch/>
        </p:blipFill>
        <p:spPr>
          <a:xfrm>
            <a:off x="7602600" y="0"/>
            <a:ext cx="1541400" cy="1348800"/>
          </a:xfrm>
          <a:prstGeom prst="rect">
            <a:avLst/>
          </a:prstGeom>
          <a:noFill/>
          <a:ln>
            <a:noFill/>
          </a:ln>
        </p:spPr>
      </p:pic>
      <p:sp>
        <p:nvSpPr>
          <p:cNvPr id="1790" name="Google Shape;1790;p156"/>
          <p:cNvSpPr txBox="1"/>
          <p:nvPr/>
        </p:nvSpPr>
        <p:spPr>
          <a:xfrm>
            <a:off x="5415500" y="4852025"/>
            <a:ext cx="37284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Image credit: purplestudio</a:t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91" name="Google Shape;1791;p1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1792" name="Google Shape;1792;p156"/>
          <p:cNvSpPr txBox="1"/>
          <p:nvPr>
            <p:ph idx="1" type="body"/>
          </p:nvPr>
        </p:nvSpPr>
        <p:spPr>
          <a:xfrm>
            <a:off x="422975" y="1673413"/>
            <a:ext cx="8520600" cy="188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lphaUcPeriod"/>
            </a:pPr>
            <a:r>
              <a:rPr b="1" lang="de"/>
              <a:t>Do not change</a:t>
            </a:r>
            <a:r>
              <a:rPr lang="de"/>
              <a:t> pretrained weights</a:t>
            </a:r>
            <a:br>
              <a:rPr lang="de"/>
            </a:br>
            <a:r>
              <a:rPr i="1" lang="de"/>
              <a:t>Feature extraction, adapters</a:t>
            </a:r>
            <a:br>
              <a:rPr i="1" lang="de"/>
            </a:br>
            <a:endParaRPr i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lphaUcPeriod"/>
            </a:pPr>
            <a:r>
              <a:rPr b="1" lang="de"/>
              <a:t>Change</a:t>
            </a:r>
            <a:r>
              <a:rPr lang="de"/>
              <a:t> pretrained weights</a:t>
            </a:r>
            <a:br>
              <a:rPr lang="de"/>
            </a:br>
            <a:r>
              <a:rPr i="1" lang="de"/>
              <a:t>Fine-tuning</a:t>
            </a:r>
            <a:endParaRPr i="1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7" name="Google Shape;1797;p1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97300" y="1257200"/>
            <a:ext cx="3617075" cy="2159650"/>
          </a:xfrm>
          <a:prstGeom prst="rect">
            <a:avLst/>
          </a:prstGeom>
          <a:noFill/>
          <a:ln>
            <a:noFill/>
          </a:ln>
        </p:spPr>
      </p:pic>
      <p:sp>
        <p:nvSpPr>
          <p:cNvPr id="1798" name="Google Shape;1798;p157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Arial"/>
                <a:ea typeface="Arial"/>
                <a:cs typeface="Arial"/>
                <a:sym typeface="Arial"/>
              </a:rPr>
              <a:t>4.2.A – </a:t>
            </a:r>
            <a:r>
              <a:rPr lang="de"/>
              <a:t>Optimization: Which weights?</a:t>
            </a:r>
            <a:endParaRPr/>
          </a:p>
        </p:txBody>
      </p:sp>
      <p:grpSp>
        <p:nvGrpSpPr>
          <p:cNvPr id="1799" name="Google Shape;1799;p157"/>
          <p:cNvGrpSpPr/>
          <p:nvPr/>
        </p:nvGrpSpPr>
        <p:grpSpPr>
          <a:xfrm>
            <a:off x="5558450" y="729675"/>
            <a:ext cx="3583623" cy="2797200"/>
            <a:chOff x="5756348" y="2007025"/>
            <a:chExt cx="3214877" cy="2797200"/>
          </a:xfrm>
        </p:grpSpPr>
        <p:sp>
          <p:nvSpPr>
            <p:cNvPr id="1800" name="Google Shape;1800;p157"/>
            <p:cNvSpPr/>
            <p:nvPr/>
          </p:nvSpPr>
          <p:spPr>
            <a:xfrm>
              <a:off x="5756348" y="2493325"/>
              <a:ext cx="2982000" cy="23109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FFFFFF">
                    <a:alpha val="0"/>
                  </a:srgbClr>
                </a:gs>
                <a:gs pos="100000">
                  <a:srgbClr val="6D9EEB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1" name="Google Shape;1801;p157"/>
            <p:cNvSpPr txBox="1"/>
            <p:nvPr/>
          </p:nvSpPr>
          <p:spPr>
            <a:xfrm>
              <a:off x="8618725" y="2007025"/>
              <a:ext cx="352500" cy="48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1800"/>
                <a:t>❄️</a:t>
              </a:r>
              <a:endParaRPr sz="1800"/>
            </a:p>
          </p:txBody>
        </p:sp>
      </p:grpSp>
      <p:sp>
        <p:nvSpPr>
          <p:cNvPr id="1802" name="Google Shape;1802;p1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1803" name="Google Shape;1803;p157"/>
          <p:cNvSpPr txBox="1"/>
          <p:nvPr>
            <p:ph idx="1" type="body"/>
          </p:nvPr>
        </p:nvSpPr>
        <p:spPr>
          <a:xfrm>
            <a:off x="311700" y="619075"/>
            <a:ext cx="4610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2400"/>
              <a:t>Don’t touch the pretrained weights!</a:t>
            </a:r>
            <a:br>
              <a:rPr lang="de" sz="2400"/>
            </a:br>
            <a:br>
              <a:rPr lang="de" sz="2400"/>
            </a:br>
            <a:r>
              <a:rPr lang="de" sz="2400"/>
              <a:t>Feature extraction:</a:t>
            </a:r>
            <a:endParaRPr sz="24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de"/>
              <a:t>Weights are </a:t>
            </a:r>
            <a:r>
              <a:rPr b="1" lang="de"/>
              <a:t>frozen</a:t>
            </a:r>
            <a:endParaRPr b="1"/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07" name="Shape 1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8" name="Google Shape;1808;p158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Arial"/>
                <a:ea typeface="Arial"/>
                <a:cs typeface="Arial"/>
                <a:sym typeface="Arial"/>
              </a:rPr>
              <a:t>4.2.A – </a:t>
            </a:r>
            <a:r>
              <a:rPr lang="de"/>
              <a:t>Optimization: Which weights?</a:t>
            </a:r>
            <a:endParaRPr/>
          </a:p>
        </p:txBody>
      </p:sp>
      <p:sp>
        <p:nvSpPr>
          <p:cNvPr id="1809" name="Google Shape;1809;p158"/>
          <p:cNvSpPr txBox="1"/>
          <p:nvPr>
            <p:ph idx="1" type="body"/>
          </p:nvPr>
        </p:nvSpPr>
        <p:spPr>
          <a:xfrm>
            <a:off x="311700" y="619075"/>
            <a:ext cx="4610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2400"/>
              <a:t>Don’t touch the pretrained weights!</a:t>
            </a:r>
            <a:br>
              <a:rPr lang="de" sz="2400"/>
            </a:br>
            <a:br>
              <a:rPr lang="de" sz="2400"/>
            </a:br>
            <a:r>
              <a:rPr lang="de" sz="2400"/>
              <a:t>Feature extraction:</a:t>
            </a:r>
            <a:endParaRPr sz="24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de"/>
              <a:t>Weights are </a:t>
            </a:r>
            <a:r>
              <a:rPr b="1" lang="de"/>
              <a:t>frozen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de"/>
              <a:t>A </a:t>
            </a:r>
            <a:r>
              <a:rPr b="1" lang="de"/>
              <a:t>linear classifier</a:t>
            </a:r>
            <a:r>
              <a:rPr lang="de"/>
              <a:t> is trained on top of the pretrained representations</a:t>
            </a:r>
            <a:endParaRPr b="1"/>
          </a:p>
        </p:txBody>
      </p:sp>
      <p:pic>
        <p:nvPicPr>
          <p:cNvPr id="1810" name="Google Shape;1810;p1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99225" y="1569625"/>
            <a:ext cx="3617075" cy="215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1" name="Google Shape;1811;p1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99225" y="710650"/>
            <a:ext cx="3617075" cy="81847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12" name="Google Shape;1812;p158"/>
          <p:cNvGrpSpPr/>
          <p:nvPr/>
        </p:nvGrpSpPr>
        <p:grpSpPr>
          <a:xfrm>
            <a:off x="5560377" y="1042100"/>
            <a:ext cx="3583621" cy="2797225"/>
            <a:chOff x="5756350" y="2007025"/>
            <a:chExt cx="3214875" cy="2797225"/>
          </a:xfrm>
        </p:grpSpPr>
        <p:sp>
          <p:nvSpPr>
            <p:cNvPr id="1813" name="Google Shape;1813;p158"/>
            <p:cNvSpPr/>
            <p:nvPr/>
          </p:nvSpPr>
          <p:spPr>
            <a:xfrm>
              <a:off x="5756350" y="2221550"/>
              <a:ext cx="3009600" cy="25827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FFFFFF">
                    <a:alpha val="0"/>
                  </a:srgbClr>
                </a:gs>
                <a:gs pos="100000">
                  <a:srgbClr val="6D9EEB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4" name="Google Shape;1814;p158"/>
            <p:cNvSpPr txBox="1"/>
            <p:nvPr/>
          </p:nvSpPr>
          <p:spPr>
            <a:xfrm>
              <a:off x="8618725" y="2007025"/>
              <a:ext cx="352500" cy="48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1800"/>
                <a:t>❄️</a:t>
              </a:r>
              <a:endParaRPr sz="1800"/>
            </a:p>
          </p:txBody>
        </p:sp>
      </p:grpSp>
      <p:sp>
        <p:nvSpPr>
          <p:cNvPr id="1815" name="Google Shape;1815;p1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19" name="Shape 1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0" name="Google Shape;1820;p159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Arial"/>
                <a:ea typeface="Arial"/>
                <a:cs typeface="Arial"/>
                <a:sym typeface="Arial"/>
              </a:rPr>
              <a:t>4.2.A – </a:t>
            </a:r>
            <a:r>
              <a:rPr lang="de"/>
              <a:t>Optimization: Which weights?</a:t>
            </a:r>
            <a:endParaRPr/>
          </a:p>
        </p:txBody>
      </p:sp>
      <p:sp>
        <p:nvSpPr>
          <p:cNvPr id="1821" name="Google Shape;1821;p159"/>
          <p:cNvSpPr txBox="1"/>
          <p:nvPr>
            <p:ph idx="1" type="body"/>
          </p:nvPr>
        </p:nvSpPr>
        <p:spPr>
          <a:xfrm>
            <a:off x="235500" y="542875"/>
            <a:ext cx="4753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2400"/>
              <a:t>Don’t touch the pretrained weights!</a:t>
            </a:r>
            <a:br>
              <a:rPr lang="de" sz="2400"/>
            </a:br>
            <a:br>
              <a:rPr lang="de" sz="2400"/>
            </a:br>
            <a:r>
              <a:rPr lang="de" sz="2400"/>
              <a:t>Feature extraction:</a:t>
            </a:r>
            <a:endParaRPr sz="24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de"/>
              <a:t>Weights are </a:t>
            </a:r>
            <a:r>
              <a:rPr b="1" lang="de"/>
              <a:t>frozen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de"/>
              <a:t>A </a:t>
            </a:r>
            <a:r>
              <a:rPr b="1" lang="de"/>
              <a:t>linear classifier</a:t>
            </a:r>
            <a:r>
              <a:rPr lang="de"/>
              <a:t> is trained on top of the pretrained representations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b="1" lang="de"/>
              <a:t>Don’t just use features of the top layer!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de"/>
              <a:t>Learn a </a:t>
            </a:r>
            <a:r>
              <a:rPr b="1" lang="de"/>
              <a:t>linear combination</a:t>
            </a:r>
            <a:r>
              <a:rPr lang="de"/>
              <a:t> of layers (</a:t>
            </a:r>
            <a:r>
              <a:rPr lang="de" u="sng">
                <a:solidFill>
                  <a:schemeClr val="accent5"/>
                </a:solidFill>
                <a:hlinkClick r:id="rId3"/>
              </a:rPr>
              <a:t>Peters et al., NAACL 2018</a:t>
            </a:r>
            <a:r>
              <a:rPr lang="de"/>
              <a:t>, </a:t>
            </a:r>
            <a:r>
              <a:rPr lang="de" u="sng">
                <a:solidFill>
                  <a:schemeClr val="accent5"/>
                </a:solidFill>
                <a:hlinkClick r:id="rId4"/>
              </a:rPr>
              <a:t>Ruder et al., AAAI 2019</a:t>
            </a:r>
            <a:r>
              <a:rPr lang="de"/>
              <a:t>)</a:t>
            </a:r>
            <a:endParaRPr/>
          </a:p>
        </p:txBody>
      </p:sp>
      <p:pic>
        <p:nvPicPr>
          <p:cNvPr id="1822" name="Google Shape;1822;p1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23025" y="1493425"/>
            <a:ext cx="3617075" cy="215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3" name="Google Shape;1823;p15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23025" y="634450"/>
            <a:ext cx="3617075" cy="818472"/>
          </a:xfrm>
          <a:prstGeom prst="rect">
            <a:avLst/>
          </a:prstGeom>
          <a:noFill/>
          <a:ln>
            <a:noFill/>
          </a:ln>
        </p:spPr>
      </p:pic>
      <p:sp>
        <p:nvSpPr>
          <p:cNvPr id="1824" name="Google Shape;1824;p1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grpSp>
        <p:nvGrpSpPr>
          <p:cNvPr id="1825" name="Google Shape;1825;p159"/>
          <p:cNvGrpSpPr/>
          <p:nvPr/>
        </p:nvGrpSpPr>
        <p:grpSpPr>
          <a:xfrm>
            <a:off x="4835050" y="764000"/>
            <a:ext cx="288300" cy="2633250"/>
            <a:chOff x="4911250" y="1373600"/>
            <a:chExt cx="288300" cy="2633250"/>
          </a:xfrm>
        </p:grpSpPr>
        <p:cxnSp>
          <p:nvCxnSpPr>
            <p:cNvPr id="1826" name="Google Shape;1826;p159"/>
            <p:cNvCxnSpPr>
              <a:endCxn id="1827" idx="2"/>
            </p:cNvCxnSpPr>
            <p:nvPr/>
          </p:nvCxnSpPr>
          <p:spPr>
            <a:xfrm flipH="1" rot="5400000">
              <a:off x="3719200" y="2660900"/>
              <a:ext cx="2538000" cy="153900"/>
            </a:xfrm>
            <a:prstGeom prst="bentConnector4">
              <a:avLst>
                <a:gd fmla="val -446" name="adj1"/>
                <a:gd fmla="val 131124" name="adj2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  <p:cxnSp>
          <p:nvCxnSpPr>
            <p:cNvPr id="1828" name="Google Shape;1828;p159"/>
            <p:cNvCxnSpPr>
              <a:stCxn id="1822" idx="1"/>
              <a:endCxn id="1827" idx="3"/>
            </p:cNvCxnSpPr>
            <p:nvPr/>
          </p:nvCxnSpPr>
          <p:spPr>
            <a:xfrm rot="10800000">
              <a:off x="4936725" y="1536150"/>
              <a:ext cx="262500" cy="1646700"/>
            </a:xfrm>
            <a:prstGeom prst="bentConnector2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  <p:sp>
          <p:nvSpPr>
            <p:cNvPr id="1827" name="Google Shape;1827;p159"/>
            <p:cNvSpPr/>
            <p:nvPr/>
          </p:nvSpPr>
          <p:spPr>
            <a:xfrm>
              <a:off x="4911250" y="1373600"/>
              <a:ext cx="173400" cy="1905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829" name="Google Shape;1829;p159"/>
            <p:cNvCxnSpPr>
              <a:endCxn id="1827" idx="4"/>
            </p:cNvCxnSpPr>
            <p:nvPr/>
          </p:nvCxnSpPr>
          <p:spPr>
            <a:xfrm flipH="1" rot="5400000">
              <a:off x="4672900" y="1889150"/>
              <a:ext cx="773100" cy="123000"/>
            </a:xfrm>
            <a:prstGeom prst="bentConnector3">
              <a:avLst>
                <a:gd fmla="val -1462" name="adj1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  <p:cxnSp>
          <p:nvCxnSpPr>
            <p:cNvPr id="1830" name="Google Shape;1830;p159"/>
            <p:cNvCxnSpPr/>
            <p:nvPr/>
          </p:nvCxnSpPr>
          <p:spPr>
            <a:xfrm>
              <a:off x="4997950" y="1462725"/>
              <a:ext cx="2016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</p:grpSp>
      <p:grpSp>
        <p:nvGrpSpPr>
          <p:cNvPr id="1831" name="Google Shape;1831;p159"/>
          <p:cNvGrpSpPr/>
          <p:nvPr/>
        </p:nvGrpSpPr>
        <p:grpSpPr>
          <a:xfrm>
            <a:off x="5484177" y="965900"/>
            <a:ext cx="3583621" cy="2797225"/>
            <a:chOff x="5756350" y="2007025"/>
            <a:chExt cx="3214875" cy="2797225"/>
          </a:xfrm>
        </p:grpSpPr>
        <p:sp>
          <p:nvSpPr>
            <p:cNvPr id="1832" name="Google Shape;1832;p159"/>
            <p:cNvSpPr/>
            <p:nvPr/>
          </p:nvSpPr>
          <p:spPr>
            <a:xfrm>
              <a:off x="5756350" y="2221550"/>
              <a:ext cx="3009600" cy="25827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FFFFFF">
                    <a:alpha val="0"/>
                  </a:srgbClr>
                </a:gs>
                <a:gs pos="100000">
                  <a:srgbClr val="6D9EEB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3" name="Google Shape;1833;p159"/>
            <p:cNvSpPr txBox="1"/>
            <p:nvPr/>
          </p:nvSpPr>
          <p:spPr>
            <a:xfrm>
              <a:off x="8618725" y="2007025"/>
              <a:ext cx="352500" cy="48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1800"/>
                <a:t>❄️</a:t>
              </a:r>
              <a:endParaRPr sz="1800"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37" name="Shape 1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8" name="Google Shape;1838;p160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Arial"/>
                <a:ea typeface="Arial"/>
                <a:cs typeface="Arial"/>
                <a:sym typeface="Arial"/>
              </a:rPr>
              <a:t>4.2.A – </a:t>
            </a:r>
            <a:r>
              <a:rPr lang="de"/>
              <a:t>Optimization: Which weights?</a:t>
            </a:r>
            <a:endParaRPr/>
          </a:p>
        </p:txBody>
      </p:sp>
      <p:sp>
        <p:nvSpPr>
          <p:cNvPr id="1839" name="Google Shape;1839;p160"/>
          <p:cNvSpPr txBox="1"/>
          <p:nvPr>
            <p:ph idx="1" type="body"/>
          </p:nvPr>
        </p:nvSpPr>
        <p:spPr>
          <a:xfrm>
            <a:off x="311700" y="1152475"/>
            <a:ext cx="4078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2400"/>
              <a:t>Don’t touch the pretrained weights!</a:t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2400"/>
              <a:t>Feature extraction:</a:t>
            </a:r>
            <a:endParaRPr sz="24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de"/>
              <a:t>Alternatively, pretrained representations are </a:t>
            </a:r>
            <a:r>
              <a:rPr b="1" lang="de"/>
              <a:t>used as features</a:t>
            </a:r>
            <a:r>
              <a:rPr lang="de"/>
              <a:t> in downstream model</a:t>
            </a:r>
            <a:endParaRPr/>
          </a:p>
        </p:txBody>
      </p:sp>
      <p:grpSp>
        <p:nvGrpSpPr>
          <p:cNvPr id="1840" name="Google Shape;1840;p160"/>
          <p:cNvGrpSpPr/>
          <p:nvPr/>
        </p:nvGrpSpPr>
        <p:grpSpPr>
          <a:xfrm>
            <a:off x="4601400" y="3990525"/>
            <a:ext cx="997250" cy="966900"/>
            <a:chOff x="4601400" y="3990525"/>
            <a:chExt cx="997250" cy="966900"/>
          </a:xfrm>
        </p:grpSpPr>
        <p:pic>
          <p:nvPicPr>
            <p:cNvPr id="1841" name="Google Shape;1841;p16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601400" y="4062700"/>
              <a:ext cx="997250" cy="8225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42" name="Google Shape;1842;p160"/>
            <p:cNvSpPr/>
            <p:nvPr/>
          </p:nvSpPr>
          <p:spPr>
            <a:xfrm>
              <a:off x="4691200" y="3990525"/>
              <a:ext cx="898800" cy="9669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FFFFFF">
                    <a:alpha val="0"/>
                  </a:srgbClr>
                </a:gs>
                <a:gs pos="100000">
                  <a:srgbClr val="6D9EEB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843" name="Google Shape;1843;p1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78575" y="3715550"/>
            <a:ext cx="3130250" cy="2749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44" name="Google Shape;1844;p160"/>
          <p:cNvGrpSpPr/>
          <p:nvPr/>
        </p:nvGrpSpPr>
        <p:grpSpPr>
          <a:xfrm>
            <a:off x="5663000" y="3990525"/>
            <a:ext cx="997250" cy="966900"/>
            <a:chOff x="4601400" y="3990525"/>
            <a:chExt cx="997250" cy="966900"/>
          </a:xfrm>
        </p:grpSpPr>
        <p:pic>
          <p:nvPicPr>
            <p:cNvPr id="1845" name="Google Shape;1845;p16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601400" y="4062700"/>
              <a:ext cx="997250" cy="8225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46" name="Google Shape;1846;p160"/>
            <p:cNvSpPr/>
            <p:nvPr/>
          </p:nvSpPr>
          <p:spPr>
            <a:xfrm>
              <a:off x="4691200" y="3990525"/>
              <a:ext cx="898800" cy="9669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FFFFFF">
                    <a:alpha val="0"/>
                  </a:srgbClr>
                </a:gs>
                <a:gs pos="100000">
                  <a:srgbClr val="6D9EEB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47" name="Google Shape;1847;p160"/>
          <p:cNvGrpSpPr/>
          <p:nvPr/>
        </p:nvGrpSpPr>
        <p:grpSpPr>
          <a:xfrm>
            <a:off x="6607125" y="3990525"/>
            <a:ext cx="997250" cy="966900"/>
            <a:chOff x="4601400" y="3990525"/>
            <a:chExt cx="997250" cy="966900"/>
          </a:xfrm>
        </p:grpSpPr>
        <p:pic>
          <p:nvPicPr>
            <p:cNvPr id="1848" name="Google Shape;1848;p16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601400" y="4062700"/>
              <a:ext cx="997250" cy="8225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49" name="Google Shape;1849;p160"/>
            <p:cNvSpPr/>
            <p:nvPr/>
          </p:nvSpPr>
          <p:spPr>
            <a:xfrm>
              <a:off x="4691200" y="3990525"/>
              <a:ext cx="898800" cy="9669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FFFFFF">
                    <a:alpha val="0"/>
                  </a:srgbClr>
                </a:gs>
                <a:gs pos="100000">
                  <a:srgbClr val="6D9EEB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50" name="Google Shape;1850;p160"/>
          <p:cNvGrpSpPr/>
          <p:nvPr/>
        </p:nvGrpSpPr>
        <p:grpSpPr>
          <a:xfrm>
            <a:off x="7604375" y="3990525"/>
            <a:ext cx="997250" cy="966900"/>
            <a:chOff x="4601400" y="3990525"/>
            <a:chExt cx="997250" cy="966900"/>
          </a:xfrm>
        </p:grpSpPr>
        <p:pic>
          <p:nvPicPr>
            <p:cNvPr id="1851" name="Google Shape;1851;p16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601400" y="4062700"/>
              <a:ext cx="997250" cy="8225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52" name="Google Shape;1852;p160"/>
            <p:cNvSpPr/>
            <p:nvPr/>
          </p:nvSpPr>
          <p:spPr>
            <a:xfrm>
              <a:off x="4691200" y="3990525"/>
              <a:ext cx="898800" cy="9669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FFFFFF">
                    <a:alpha val="0"/>
                  </a:srgbClr>
                </a:gs>
                <a:gs pos="100000">
                  <a:srgbClr val="6D9EEB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853" name="Google Shape;1853;p1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01400" y="717351"/>
            <a:ext cx="3780825" cy="2973826"/>
          </a:xfrm>
          <a:prstGeom prst="rect">
            <a:avLst/>
          </a:prstGeom>
          <a:noFill/>
          <a:ln>
            <a:noFill/>
          </a:ln>
        </p:spPr>
      </p:pic>
      <p:sp>
        <p:nvSpPr>
          <p:cNvPr id="1854" name="Google Shape;1854;p1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58" name="Shape 1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9" name="Google Shape;1859;p161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Arial"/>
                <a:ea typeface="Arial"/>
                <a:cs typeface="Arial"/>
                <a:sym typeface="Arial"/>
              </a:rPr>
              <a:t>4.2.A – </a:t>
            </a:r>
            <a:r>
              <a:rPr lang="de"/>
              <a:t>Optimization: Which weights?</a:t>
            </a:r>
            <a:endParaRPr/>
          </a:p>
        </p:txBody>
      </p:sp>
      <p:sp>
        <p:nvSpPr>
          <p:cNvPr id="1860" name="Google Shape;1860;p161"/>
          <p:cNvSpPr txBox="1"/>
          <p:nvPr>
            <p:ph idx="1" type="body"/>
          </p:nvPr>
        </p:nvSpPr>
        <p:spPr>
          <a:xfrm>
            <a:off x="311700" y="542875"/>
            <a:ext cx="4120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2400"/>
              <a:t>Don’t touch the pretrained weights!</a:t>
            </a:r>
            <a:br>
              <a:rPr lang="de" sz="2400"/>
            </a:br>
            <a:br>
              <a:rPr lang="de" sz="2400"/>
            </a:br>
            <a:r>
              <a:rPr lang="de" sz="2400"/>
              <a:t>Adapters</a:t>
            </a:r>
            <a:endParaRPr sz="24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de"/>
              <a:t>Task-specific modules that are added </a:t>
            </a:r>
            <a:r>
              <a:rPr b="1" lang="de"/>
              <a:t>in between</a:t>
            </a:r>
            <a:r>
              <a:rPr lang="de"/>
              <a:t> existing layers</a:t>
            </a:r>
            <a:endParaRPr sz="2400"/>
          </a:p>
        </p:txBody>
      </p:sp>
      <p:grpSp>
        <p:nvGrpSpPr>
          <p:cNvPr id="1861" name="Google Shape;1861;p161"/>
          <p:cNvGrpSpPr/>
          <p:nvPr/>
        </p:nvGrpSpPr>
        <p:grpSpPr>
          <a:xfrm>
            <a:off x="7932975" y="1191950"/>
            <a:ext cx="964200" cy="2458375"/>
            <a:chOff x="7932975" y="1801550"/>
            <a:chExt cx="964200" cy="2458375"/>
          </a:xfrm>
        </p:grpSpPr>
        <p:sp>
          <p:nvSpPr>
            <p:cNvPr id="1862" name="Google Shape;1862;p161"/>
            <p:cNvSpPr/>
            <p:nvPr/>
          </p:nvSpPr>
          <p:spPr>
            <a:xfrm>
              <a:off x="8152875" y="2712075"/>
              <a:ext cx="744300" cy="6258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DB0000"/>
                </a:gs>
                <a:gs pos="100000">
                  <a:srgbClr val="540303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3" name="Google Shape;1863;p161"/>
            <p:cNvSpPr/>
            <p:nvPr/>
          </p:nvSpPr>
          <p:spPr>
            <a:xfrm>
              <a:off x="8152875" y="3611325"/>
              <a:ext cx="744300" cy="6258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DB0000"/>
                </a:gs>
                <a:gs pos="100000">
                  <a:srgbClr val="540303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4" name="Google Shape;1864;p161"/>
            <p:cNvSpPr/>
            <p:nvPr/>
          </p:nvSpPr>
          <p:spPr>
            <a:xfrm>
              <a:off x="8152875" y="1885550"/>
              <a:ext cx="744300" cy="6258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DB0000"/>
                </a:gs>
                <a:gs pos="100000">
                  <a:srgbClr val="540303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865" name="Google Shape;1865;p16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385513" y="3806175"/>
              <a:ext cx="279013" cy="2360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66" name="Google Shape;1866;p16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381938" y="2906925"/>
              <a:ext cx="286167" cy="2360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67" name="Google Shape;1867;p16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381950" y="2076835"/>
              <a:ext cx="286150" cy="243228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868" name="Google Shape;1868;p161"/>
            <p:cNvCxnSpPr>
              <a:stCxn id="1863" idx="1"/>
            </p:cNvCxnSpPr>
            <p:nvPr/>
          </p:nvCxnSpPr>
          <p:spPr>
            <a:xfrm flipH="1">
              <a:off x="7937775" y="3924225"/>
              <a:ext cx="215100" cy="3357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stealth"/>
              <a:tailEnd len="med" w="med" type="none"/>
            </a:ln>
          </p:spPr>
        </p:cxnSp>
        <p:cxnSp>
          <p:nvCxnSpPr>
            <p:cNvPr id="1869" name="Google Shape;1869;p161"/>
            <p:cNvCxnSpPr>
              <a:endCxn id="1863" idx="1"/>
            </p:cNvCxnSpPr>
            <p:nvPr/>
          </p:nvCxnSpPr>
          <p:spPr>
            <a:xfrm>
              <a:off x="7937775" y="3436425"/>
              <a:ext cx="215100" cy="4878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stealth"/>
              <a:tailEnd len="med" w="med" type="none"/>
            </a:ln>
          </p:spPr>
        </p:cxnSp>
        <p:cxnSp>
          <p:nvCxnSpPr>
            <p:cNvPr id="1870" name="Google Shape;1870;p161"/>
            <p:cNvCxnSpPr>
              <a:stCxn id="1862" idx="1"/>
            </p:cNvCxnSpPr>
            <p:nvPr/>
          </p:nvCxnSpPr>
          <p:spPr>
            <a:xfrm flipH="1">
              <a:off x="7937775" y="3024975"/>
              <a:ext cx="215100" cy="4113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stealth"/>
              <a:tailEnd len="med" w="med" type="none"/>
            </a:ln>
          </p:spPr>
        </p:cxnSp>
        <p:cxnSp>
          <p:nvCxnSpPr>
            <p:cNvPr id="1871" name="Google Shape;1871;p161"/>
            <p:cNvCxnSpPr>
              <a:endCxn id="1862" idx="1"/>
            </p:cNvCxnSpPr>
            <p:nvPr/>
          </p:nvCxnSpPr>
          <p:spPr>
            <a:xfrm>
              <a:off x="7937775" y="2613375"/>
              <a:ext cx="215100" cy="4116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stealth"/>
              <a:tailEnd len="med" w="med" type="none"/>
            </a:ln>
          </p:spPr>
        </p:cxnSp>
        <p:cxnSp>
          <p:nvCxnSpPr>
            <p:cNvPr id="1872" name="Google Shape;1872;p161"/>
            <p:cNvCxnSpPr>
              <a:stCxn id="1864" idx="1"/>
            </p:cNvCxnSpPr>
            <p:nvPr/>
          </p:nvCxnSpPr>
          <p:spPr>
            <a:xfrm flipH="1">
              <a:off x="7937775" y="2198450"/>
              <a:ext cx="215100" cy="4152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stealth"/>
              <a:tailEnd len="med" w="med" type="none"/>
            </a:ln>
          </p:spPr>
        </p:cxnSp>
        <p:cxnSp>
          <p:nvCxnSpPr>
            <p:cNvPr id="1873" name="Google Shape;1873;p161"/>
            <p:cNvCxnSpPr>
              <a:endCxn id="1864" idx="1"/>
            </p:cNvCxnSpPr>
            <p:nvPr/>
          </p:nvCxnSpPr>
          <p:spPr>
            <a:xfrm>
              <a:off x="7932975" y="1801550"/>
              <a:ext cx="219900" cy="3969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stealth"/>
              <a:tailEnd len="med" w="med" type="none"/>
            </a:ln>
          </p:spPr>
        </p:cxnSp>
      </p:grpSp>
      <p:pic>
        <p:nvPicPr>
          <p:cNvPr id="1874" name="Google Shape;1874;p16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32175" y="940375"/>
            <a:ext cx="3460926" cy="2854625"/>
          </a:xfrm>
          <a:prstGeom prst="rect">
            <a:avLst/>
          </a:prstGeom>
          <a:noFill/>
          <a:ln>
            <a:noFill/>
          </a:ln>
        </p:spPr>
      </p:pic>
      <p:sp>
        <p:nvSpPr>
          <p:cNvPr id="1875" name="Google Shape;1875;p1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79" name="Shape 1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0" name="Google Shape;1880;p162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Arial"/>
                <a:ea typeface="Arial"/>
                <a:cs typeface="Arial"/>
                <a:sym typeface="Arial"/>
              </a:rPr>
              <a:t>4.2.A – </a:t>
            </a:r>
            <a:r>
              <a:rPr lang="de"/>
              <a:t>Optimization: Which weights?</a:t>
            </a:r>
            <a:endParaRPr/>
          </a:p>
        </p:txBody>
      </p:sp>
      <p:sp>
        <p:nvSpPr>
          <p:cNvPr id="1881" name="Google Shape;1881;p162"/>
          <p:cNvSpPr txBox="1"/>
          <p:nvPr>
            <p:ph idx="1" type="body"/>
          </p:nvPr>
        </p:nvSpPr>
        <p:spPr>
          <a:xfrm>
            <a:off x="311700" y="1152475"/>
            <a:ext cx="4017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2400"/>
              <a:t>Don’t touch the pretrained weights!</a:t>
            </a:r>
            <a:br>
              <a:rPr lang="de" sz="2400"/>
            </a:br>
            <a:br>
              <a:rPr lang="de" sz="2400"/>
            </a:br>
            <a:r>
              <a:rPr lang="de" sz="2400"/>
              <a:t>Adapters</a:t>
            </a:r>
            <a:endParaRPr sz="24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de"/>
              <a:t>Task-specific modules that are added </a:t>
            </a:r>
            <a:r>
              <a:rPr b="1" lang="de"/>
              <a:t>in between</a:t>
            </a:r>
            <a:r>
              <a:rPr lang="de"/>
              <a:t> existing layers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de"/>
              <a:t>Only adapters are trained</a:t>
            </a:r>
            <a:endParaRPr/>
          </a:p>
        </p:txBody>
      </p:sp>
      <p:grpSp>
        <p:nvGrpSpPr>
          <p:cNvPr id="1882" name="Google Shape;1882;p162"/>
          <p:cNvGrpSpPr/>
          <p:nvPr/>
        </p:nvGrpSpPr>
        <p:grpSpPr>
          <a:xfrm>
            <a:off x="7932975" y="1801550"/>
            <a:ext cx="964200" cy="2458375"/>
            <a:chOff x="7932975" y="1801550"/>
            <a:chExt cx="964200" cy="2458375"/>
          </a:xfrm>
        </p:grpSpPr>
        <p:sp>
          <p:nvSpPr>
            <p:cNvPr id="1883" name="Google Shape;1883;p162"/>
            <p:cNvSpPr/>
            <p:nvPr/>
          </p:nvSpPr>
          <p:spPr>
            <a:xfrm>
              <a:off x="8152875" y="2712075"/>
              <a:ext cx="744300" cy="6258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DB0000"/>
                </a:gs>
                <a:gs pos="100000">
                  <a:srgbClr val="540303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4" name="Google Shape;1884;p162"/>
            <p:cNvSpPr/>
            <p:nvPr/>
          </p:nvSpPr>
          <p:spPr>
            <a:xfrm>
              <a:off x="8152875" y="3611325"/>
              <a:ext cx="744300" cy="6258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DB0000"/>
                </a:gs>
                <a:gs pos="100000">
                  <a:srgbClr val="540303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5" name="Google Shape;1885;p162"/>
            <p:cNvSpPr/>
            <p:nvPr/>
          </p:nvSpPr>
          <p:spPr>
            <a:xfrm>
              <a:off x="8152875" y="1885550"/>
              <a:ext cx="744300" cy="6258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DB0000"/>
                </a:gs>
                <a:gs pos="100000">
                  <a:srgbClr val="540303"/>
                </a:gs>
              </a:gsLst>
              <a:path path="circle">
                <a:fillToRect b="50%" l="50%" r="50%" t="50%"/>
              </a:path>
              <a:tileRect/>
            </a:gra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886" name="Google Shape;1886;p16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385513" y="3806175"/>
              <a:ext cx="279013" cy="2360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87" name="Google Shape;1887;p16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381938" y="2906925"/>
              <a:ext cx="286167" cy="2360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88" name="Google Shape;1888;p16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381950" y="2076835"/>
              <a:ext cx="286150" cy="243228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889" name="Google Shape;1889;p162"/>
            <p:cNvCxnSpPr>
              <a:stCxn id="1884" idx="1"/>
              <a:endCxn id="1890" idx="3"/>
            </p:cNvCxnSpPr>
            <p:nvPr/>
          </p:nvCxnSpPr>
          <p:spPr>
            <a:xfrm flipH="1">
              <a:off x="7937775" y="3924225"/>
              <a:ext cx="215100" cy="3357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stealth"/>
              <a:tailEnd len="med" w="med" type="none"/>
            </a:ln>
          </p:spPr>
        </p:cxnSp>
        <p:cxnSp>
          <p:nvCxnSpPr>
            <p:cNvPr id="1891" name="Google Shape;1891;p162"/>
            <p:cNvCxnSpPr>
              <a:stCxn id="1892" idx="3"/>
              <a:endCxn id="1884" idx="1"/>
            </p:cNvCxnSpPr>
            <p:nvPr/>
          </p:nvCxnSpPr>
          <p:spPr>
            <a:xfrm>
              <a:off x="7937775" y="3436425"/>
              <a:ext cx="215100" cy="4878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stealth"/>
              <a:tailEnd len="med" w="med" type="none"/>
            </a:ln>
          </p:spPr>
        </p:cxnSp>
        <p:cxnSp>
          <p:nvCxnSpPr>
            <p:cNvPr id="1893" name="Google Shape;1893;p162"/>
            <p:cNvCxnSpPr>
              <a:stCxn id="1883" idx="1"/>
              <a:endCxn id="1892" idx="3"/>
            </p:cNvCxnSpPr>
            <p:nvPr/>
          </p:nvCxnSpPr>
          <p:spPr>
            <a:xfrm flipH="1">
              <a:off x="7937775" y="3024975"/>
              <a:ext cx="215100" cy="4113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stealth"/>
              <a:tailEnd len="med" w="med" type="none"/>
            </a:ln>
          </p:spPr>
        </p:cxnSp>
        <p:cxnSp>
          <p:nvCxnSpPr>
            <p:cNvPr id="1894" name="Google Shape;1894;p162"/>
            <p:cNvCxnSpPr>
              <a:stCxn id="1895" idx="3"/>
              <a:endCxn id="1883" idx="1"/>
            </p:cNvCxnSpPr>
            <p:nvPr/>
          </p:nvCxnSpPr>
          <p:spPr>
            <a:xfrm>
              <a:off x="7937775" y="2613375"/>
              <a:ext cx="215100" cy="4116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stealth"/>
              <a:tailEnd len="med" w="med" type="none"/>
            </a:ln>
          </p:spPr>
        </p:cxnSp>
        <p:cxnSp>
          <p:nvCxnSpPr>
            <p:cNvPr id="1896" name="Google Shape;1896;p162"/>
            <p:cNvCxnSpPr>
              <a:stCxn id="1885" idx="1"/>
              <a:endCxn id="1895" idx="3"/>
            </p:cNvCxnSpPr>
            <p:nvPr/>
          </p:nvCxnSpPr>
          <p:spPr>
            <a:xfrm flipH="1">
              <a:off x="7937775" y="2198450"/>
              <a:ext cx="215100" cy="4152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stealth"/>
              <a:tailEnd len="med" w="med" type="none"/>
            </a:ln>
          </p:spPr>
        </p:cxnSp>
        <p:cxnSp>
          <p:nvCxnSpPr>
            <p:cNvPr id="1897" name="Google Shape;1897;p162"/>
            <p:cNvCxnSpPr>
              <a:stCxn id="1898" idx="3"/>
              <a:endCxn id="1885" idx="1"/>
            </p:cNvCxnSpPr>
            <p:nvPr/>
          </p:nvCxnSpPr>
          <p:spPr>
            <a:xfrm>
              <a:off x="7932975" y="1801550"/>
              <a:ext cx="219900" cy="3969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stealth"/>
              <a:tailEnd len="med" w="med" type="none"/>
            </a:ln>
          </p:spPr>
        </p:cxnSp>
      </p:grpSp>
      <p:pic>
        <p:nvPicPr>
          <p:cNvPr id="1899" name="Google Shape;1899;p16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32175" y="1549975"/>
            <a:ext cx="3460926" cy="2854625"/>
          </a:xfrm>
          <a:prstGeom prst="rect">
            <a:avLst/>
          </a:prstGeom>
          <a:noFill/>
          <a:ln>
            <a:noFill/>
          </a:ln>
        </p:spPr>
      </p:pic>
      <p:sp>
        <p:nvSpPr>
          <p:cNvPr id="1900" name="Google Shape;1900;p162"/>
          <p:cNvSpPr/>
          <p:nvPr/>
        </p:nvSpPr>
        <p:spPr>
          <a:xfrm>
            <a:off x="4803800" y="2189800"/>
            <a:ext cx="3045000" cy="8265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6D9EEB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1" name="Google Shape;1901;p162"/>
          <p:cNvSpPr/>
          <p:nvPr/>
        </p:nvSpPr>
        <p:spPr>
          <a:xfrm>
            <a:off x="4803788" y="3000025"/>
            <a:ext cx="3045000" cy="8265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6D9EEB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2" name="Google Shape;1902;p162"/>
          <p:cNvSpPr/>
          <p:nvPr/>
        </p:nvSpPr>
        <p:spPr>
          <a:xfrm>
            <a:off x="4803788" y="3839075"/>
            <a:ext cx="3045000" cy="8265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6D9EEB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3" name="Google Shape;1903;p1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07" name="Shape 1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8" name="Google Shape;1908;p163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Arial"/>
                <a:ea typeface="Arial"/>
                <a:cs typeface="Arial"/>
                <a:sym typeface="Arial"/>
              </a:rPr>
              <a:t>4.2.A – </a:t>
            </a:r>
            <a:r>
              <a:rPr lang="de"/>
              <a:t>Optimization: Which weights?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9" name="Google Shape;1909;p163"/>
          <p:cNvSpPr txBox="1"/>
          <p:nvPr>
            <p:ph idx="1" type="body"/>
          </p:nvPr>
        </p:nvSpPr>
        <p:spPr>
          <a:xfrm>
            <a:off x="311700" y="542875"/>
            <a:ext cx="5223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de" sz="2400"/>
              <a:t>Yes, change the pretrained weights!</a:t>
            </a:r>
            <a:endParaRPr/>
          </a:p>
        </p:txBody>
      </p:sp>
      <p:pic>
        <p:nvPicPr>
          <p:cNvPr id="1910" name="Google Shape;1910;p1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92750" y="929600"/>
            <a:ext cx="3303600" cy="2724867"/>
          </a:xfrm>
          <a:prstGeom prst="rect">
            <a:avLst/>
          </a:prstGeom>
          <a:noFill/>
          <a:ln>
            <a:noFill/>
          </a:ln>
        </p:spPr>
      </p:pic>
      <p:sp>
        <p:nvSpPr>
          <p:cNvPr id="1911" name="Google Shape;1911;p1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1912" name="Google Shape;1912;p163"/>
          <p:cNvSpPr txBox="1"/>
          <p:nvPr>
            <p:ph idx="1" type="body"/>
          </p:nvPr>
        </p:nvSpPr>
        <p:spPr>
          <a:xfrm>
            <a:off x="368850" y="1115575"/>
            <a:ext cx="5223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2400"/>
              <a:t>Fine-tuning:</a:t>
            </a:r>
            <a:endParaRPr sz="2400"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❏"/>
            </a:pPr>
            <a:r>
              <a:rPr lang="de"/>
              <a:t>Pretrained weights are used as </a:t>
            </a:r>
            <a:r>
              <a:rPr b="1" lang="de"/>
              <a:t>initialization</a:t>
            </a:r>
            <a:r>
              <a:rPr lang="de"/>
              <a:t> for parameters of the downstream model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de"/>
              <a:t>The </a:t>
            </a:r>
            <a:r>
              <a:rPr b="1" lang="de"/>
              <a:t>whole pretrained architecture</a:t>
            </a:r>
            <a:r>
              <a:rPr lang="de"/>
              <a:t> is trained during the adaptation phase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16" name="Shape 1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7" name="Google Shape;1917;p164"/>
          <p:cNvSpPr txBox="1"/>
          <p:nvPr>
            <p:ph type="title"/>
          </p:nvPr>
        </p:nvSpPr>
        <p:spPr>
          <a:xfrm>
            <a:off x="311700" y="520625"/>
            <a:ext cx="8520600" cy="95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Hands-on #3: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Using Adapters and freezing</a:t>
            </a:r>
            <a:endParaRPr/>
          </a:p>
        </p:txBody>
      </p:sp>
      <p:pic>
        <p:nvPicPr>
          <p:cNvPr id="1918" name="Google Shape;1918;p1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8550" y="1752600"/>
            <a:ext cx="1638951" cy="1524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9" name="Google Shape;1919;p164"/>
          <p:cNvSpPr txBox="1"/>
          <p:nvPr/>
        </p:nvSpPr>
        <p:spPr>
          <a:xfrm>
            <a:off x="7646400" y="4852025"/>
            <a:ext cx="14976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Image credit: Chanaky</a:t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20" name="Google Shape;1920;p1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165"/>
          <p:cNvSpPr txBox="1"/>
          <p:nvPr>
            <p:ph idx="4294967295" type="title"/>
          </p:nvPr>
        </p:nvSpPr>
        <p:spPr>
          <a:xfrm>
            <a:off x="194650" y="952025"/>
            <a:ext cx="4894800" cy="24045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❏"/>
            </a:pPr>
            <a:r>
              <a:rPr lang="de" sz="1800">
                <a:solidFill>
                  <a:srgbClr val="000000"/>
                </a:solidFill>
              </a:rPr>
              <a:t>Modifications:</a:t>
            </a:r>
            <a:endParaRPr sz="1800">
              <a:solidFill>
                <a:srgbClr val="000000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❏"/>
            </a:pPr>
            <a:r>
              <a:rPr b="1" lang="de" sz="1800">
                <a:solidFill>
                  <a:srgbClr val="000000"/>
                </a:solidFill>
              </a:rPr>
              <a:t>add A</a:t>
            </a:r>
            <a:r>
              <a:rPr b="1" lang="de" sz="1800">
                <a:solidFill>
                  <a:srgbClr val="000000"/>
                </a:solidFill>
              </a:rPr>
              <a:t>dapters</a:t>
            </a:r>
            <a:r>
              <a:rPr lang="de" sz="1800">
                <a:solidFill>
                  <a:srgbClr val="000000"/>
                </a:solidFill>
              </a:rPr>
              <a:t> inside the backbone model: </a:t>
            </a:r>
            <a:r>
              <a:rPr i="1" lang="de" sz="1800">
                <a:solidFill>
                  <a:srgbClr val="000000"/>
                </a:solidFill>
              </a:rPr>
              <a:t>Linear ⇨ ReLU </a:t>
            </a:r>
            <a:r>
              <a:rPr i="1" lang="de" sz="1800"/>
              <a:t>⇨ Linear</a:t>
            </a:r>
            <a:br>
              <a:rPr i="1" lang="de" sz="1800"/>
            </a:br>
            <a:r>
              <a:rPr i="1" lang="de" sz="1800"/>
              <a:t>		with a skip-connection</a:t>
            </a:r>
            <a:endParaRPr i="1" sz="1800"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❏"/>
            </a:pPr>
            <a:r>
              <a:rPr lang="de" sz="1800">
                <a:solidFill>
                  <a:srgbClr val="000000"/>
                </a:solidFill>
              </a:rPr>
              <a:t>As previously:</a:t>
            </a:r>
            <a:endParaRPr sz="1800">
              <a:solidFill>
                <a:srgbClr val="000000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❏"/>
            </a:pPr>
            <a:r>
              <a:rPr lang="de" sz="1800">
                <a:solidFill>
                  <a:srgbClr val="000000"/>
                </a:solidFill>
              </a:rPr>
              <a:t>add a linear layer on top</a:t>
            </a:r>
            <a:endParaRPr sz="1800">
              <a:solidFill>
                <a:srgbClr val="000000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❏"/>
            </a:pPr>
            <a:r>
              <a:rPr lang="de" sz="1800">
                <a:solidFill>
                  <a:srgbClr val="000000"/>
                </a:solidFill>
              </a:rPr>
              <a:t>use an additional embedding (classification token) at the bottom</a:t>
            </a:r>
            <a:endParaRPr sz="18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6" name="Google Shape;1926;p165"/>
          <p:cNvSpPr txBox="1"/>
          <p:nvPr>
            <p:ph idx="1" type="body"/>
          </p:nvPr>
        </p:nvSpPr>
        <p:spPr>
          <a:xfrm>
            <a:off x="0" y="15450"/>
            <a:ext cx="91440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Hands-on: Model adaptation</a:t>
            </a:r>
            <a:endParaRPr/>
          </a:p>
        </p:txBody>
      </p:sp>
      <p:sp>
        <p:nvSpPr>
          <p:cNvPr id="1927" name="Google Shape;1927;p165"/>
          <p:cNvSpPr txBox="1"/>
          <p:nvPr/>
        </p:nvSpPr>
        <p:spPr>
          <a:xfrm>
            <a:off x="0" y="544350"/>
            <a:ext cx="5089500" cy="4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Second adaptation scheme: </a:t>
            </a:r>
            <a:r>
              <a:rPr b="1" lang="de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Using Adapters</a:t>
            </a:r>
            <a:endParaRPr/>
          </a:p>
        </p:txBody>
      </p:sp>
      <p:pic>
        <p:nvPicPr>
          <p:cNvPr id="1928" name="Google Shape;1928;p1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81424" y="739650"/>
            <a:ext cx="4162576" cy="3060251"/>
          </a:xfrm>
          <a:prstGeom prst="rect">
            <a:avLst/>
          </a:prstGeom>
          <a:noFill/>
          <a:ln>
            <a:noFill/>
          </a:ln>
        </p:spPr>
      </p:pic>
      <p:sp>
        <p:nvSpPr>
          <p:cNvPr id="1929" name="Google Shape;1929;p165"/>
          <p:cNvSpPr txBox="1"/>
          <p:nvPr/>
        </p:nvSpPr>
        <p:spPr>
          <a:xfrm>
            <a:off x="6670300" y="4779900"/>
            <a:ext cx="2657700" cy="3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❏"/>
            </a:pPr>
            <a:r>
              <a:rPr lang="de" sz="1200" u="sng">
                <a:solidFill>
                  <a:schemeClr val="accent5"/>
                </a:solidFill>
                <a:hlinkClick r:id="rId4"/>
              </a:rPr>
              <a:t>Houlsby et al., ICML 2019</a:t>
            </a:r>
            <a:endParaRPr sz="1200"/>
          </a:p>
        </p:txBody>
      </p:sp>
      <p:pic>
        <p:nvPicPr>
          <p:cNvPr id="1930" name="Google Shape;1930;p1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40075" y="86650"/>
            <a:ext cx="509000" cy="473300"/>
          </a:xfrm>
          <a:prstGeom prst="rect">
            <a:avLst/>
          </a:prstGeom>
          <a:noFill/>
          <a:ln>
            <a:noFill/>
          </a:ln>
        </p:spPr>
      </p:pic>
      <p:sp>
        <p:nvSpPr>
          <p:cNvPr id="1931" name="Google Shape;1931;p165"/>
          <p:cNvSpPr txBox="1"/>
          <p:nvPr/>
        </p:nvSpPr>
        <p:spPr>
          <a:xfrm>
            <a:off x="194650" y="3211825"/>
            <a:ext cx="4700100" cy="9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chemeClr val="dk1"/>
                </a:solidFill>
              </a:rPr>
              <a:t>We will </a:t>
            </a:r>
            <a:r>
              <a:rPr b="1" lang="de" sz="1800">
                <a:solidFill>
                  <a:schemeClr val="dk1"/>
                </a:solidFill>
              </a:rPr>
              <a:t>only</a:t>
            </a:r>
            <a:r>
              <a:rPr i="1" lang="de" sz="1800">
                <a:solidFill>
                  <a:schemeClr val="dk1"/>
                </a:solidFill>
              </a:rPr>
              <a:t> train the adapters, the added linear layer and the embeddings</a:t>
            </a:r>
            <a:r>
              <a:rPr lang="de" sz="1800">
                <a:solidFill>
                  <a:schemeClr val="dk1"/>
                </a:solidFill>
              </a:rPr>
              <a:t>. The other parameters of the model will be </a:t>
            </a:r>
            <a:r>
              <a:rPr b="1" lang="de" sz="1800">
                <a:solidFill>
                  <a:schemeClr val="dk1"/>
                </a:solidFill>
              </a:rPr>
              <a:t>frozen</a:t>
            </a:r>
            <a:r>
              <a:rPr lang="de" sz="1800">
                <a:solidFill>
                  <a:schemeClr val="dk1"/>
                </a:solidFill>
              </a:rPr>
              <a:t>.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932" name="Google Shape;1932;p165"/>
          <p:cNvSpPr/>
          <p:nvPr/>
        </p:nvSpPr>
        <p:spPr>
          <a:xfrm>
            <a:off x="7617875" y="1851650"/>
            <a:ext cx="1053900" cy="2382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6D9EE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933" name="Google Shape;1933;p165"/>
          <p:cNvCxnSpPr>
            <a:endCxn id="1932" idx="1"/>
          </p:cNvCxnSpPr>
          <p:nvPr/>
        </p:nvCxnSpPr>
        <p:spPr>
          <a:xfrm>
            <a:off x="6835175" y="1970750"/>
            <a:ext cx="782700" cy="0"/>
          </a:xfrm>
          <a:prstGeom prst="straightConnector1">
            <a:avLst/>
          </a:prstGeom>
          <a:noFill/>
          <a:ln cap="flat" cmpd="sng" w="19050">
            <a:solidFill>
              <a:srgbClr val="3D85C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34" name="Google Shape;1934;p165"/>
          <p:cNvSpPr/>
          <p:nvPr/>
        </p:nvSpPr>
        <p:spPr>
          <a:xfrm>
            <a:off x="7617850" y="3093725"/>
            <a:ext cx="1053900" cy="2382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6D9EE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935" name="Google Shape;1935;p165"/>
          <p:cNvCxnSpPr>
            <a:endCxn id="1934" idx="1"/>
          </p:cNvCxnSpPr>
          <p:nvPr/>
        </p:nvCxnSpPr>
        <p:spPr>
          <a:xfrm>
            <a:off x="6835150" y="3212825"/>
            <a:ext cx="782700" cy="0"/>
          </a:xfrm>
          <a:prstGeom prst="straightConnector1">
            <a:avLst/>
          </a:prstGeom>
          <a:noFill/>
          <a:ln cap="flat" cmpd="sng" w="19050">
            <a:solidFill>
              <a:srgbClr val="3D85C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36" name="Google Shape;1936;p1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9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Concrete example—word vectors</a:t>
            </a:r>
            <a:endParaRPr/>
          </a:p>
        </p:txBody>
      </p:sp>
      <p:sp>
        <p:nvSpPr>
          <p:cNvPr id="287" name="Google Shape;287;p49"/>
          <p:cNvSpPr txBox="1"/>
          <p:nvPr>
            <p:ph idx="1" type="body"/>
          </p:nvPr>
        </p:nvSpPr>
        <p:spPr>
          <a:xfrm>
            <a:off x="311700" y="5428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de"/>
              <a:t>Word embedding methods (e.g. word2vec) learn one vector per word:</a:t>
            </a:r>
            <a:endParaRPr/>
          </a:p>
        </p:txBody>
      </p:sp>
      <p:sp>
        <p:nvSpPr>
          <p:cNvPr id="288" name="Google Shape;288;p49"/>
          <p:cNvSpPr txBox="1"/>
          <p:nvPr/>
        </p:nvSpPr>
        <p:spPr>
          <a:xfrm>
            <a:off x="527075" y="1612475"/>
            <a:ext cx="3000000" cy="15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cat = [0.1, -0.2, 0.4, …]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de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dog = [0.2, -0.1, 0.7, …]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9" name="Google Shape;289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1940" name="Shape 1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1" name="Google Shape;1941;p1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29787" y="656439"/>
            <a:ext cx="5861290" cy="4465450"/>
          </a:xfrm>
          <a:prstGeom prst="rect">
            <a:avLst/>
          </a:prstGeom>
          <a:noFill/>
          <a:ln>
            <a:noFill/>
          </a:ln>
        </p:spPr>
      </p:pic>
      <p:sp>
        <p:nvSpPr>
          <p:cNvPr id="1942" name="Google Shape;1942;p166"/>
          <p:cNvSpPr txBox="1"/>
          <p:nvPr>
            <p:ph idx="1" type="body"/>
          </p:nvPr>
        </p:nvSpPr>
        <p:spPr>
          <a:xfrm>
            <a:off x="0" y="15450"/>
            <a:ext cx="91440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Hands-on: Model adaptation</a:t>
            </a:r>
            <a:endParaRPr/>
          </a:p>
        </p:txBody>
      </p:sp>
      <p:sp>
        <p:nvSpPr>
          <p:cNvPr id="1943" name="Google Shape;1943;p166"/>
          <p:cNvSpPr txBox="1"/>
          <p:nvPr>
            <p:ph idx="4294967295" type="title"/>
          </p:nvPr>
        </p:nvSpPr>
        <p:spPr>
          <a:xfrm>
            <a:off x="101625" y="678050"/>
            <a:ext cx="3064500" cy="35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400">
                <a:solidFill>
                  <a:srgbClr val="000000"/>
                </a:solidFill>
              </a:rPr>
              <a:t>Let’s adapt our model architecture</a:t>
            </a:r>
            <a:endParaRPr sz="1400">
              <a:solidFill>
                <a:srgbClr val="000000"/>
              </a:solidFill>
            </a:endParaRPr>
          </a:p>
        </p:txBody>
      </p:sp>
      <p:sp>
        <p:nvSpPr>
          <p:cNvPr id="1944" name="Google Shape;1944;p166"/>
          <p:cNvSpPr/>
          <p:nvPr/>
        </p:nvSpPr>
        <p:spPr>
          <a:xfrm>
            <a:off x="3836225" y="3911119"/>
            <a:ext cx="4700100" cy="1842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6D9EE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945" name="Google Shape;1945;p166"/>
          <p:cNvCxnSpPr>
            <a:endCxn id="1944" idx="1"/>
          </p:cNvCxnSpPr>
          <p:nvPr/>
        </p:nvCxnSpPr>
        <p:spPr>
          <a:xfrm flipH="1" rot="10800000">
            <a:off x="2452925" y="4003219"/>
            <a:ext cx="1383300" cy="113700"/>
          </a:xfrm>
          <a:prstGeom prst="straightConnector1">
            <a:avLst/>
          </a:prstGeom>
          <a:noFill/>
          <a:ln cap="flat" cmpd="sng" w="19050">
            <a:solidFill>
              <a:srgbClr val="3D85C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46" name="Google Shape;1946;p166"/>
          <p:cNvSpPr/>
          <p:nvPr/>
        </p:nvSpPr>
        <p:spPr>
          <a:xfrm>
            <a:off x="3836225" y="1588075"/>
            <a:ext cx="4700100" cy="6918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6D9EE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947" name="Google Shape;1947;p166"/>
          <p:cNvCxnSpPr>
            <a:stCxn id="1948" idx="3"/>
            <a:endCxn id="1946" idx="1"/>
          </p:cNvCxnSpPr>
          <p:nvPr/>
        </p:nvCxnSpPr>
        <p:spPr>
          <a:xfrm flipH="1" rot="10800000">
            <a:off x="2676825" y="1934075"/>
            <a:ext cx="1159500" cy="461100"/>
          </a:xfrm>
          <a:prstGeom prst="straightConnector1">
            <a:avLst/>
          </a:prstGeom>
          <a:noFill/>
          <a:ln cap="flat" cmpd="sng" w="19050">
            <a:solidFill>
              <a:srgbClr val="3D85C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48" name="Google Shape;1948;p166"/>
          <p:cNvSpPr txBox="1"/>
          <p:nvPr>
            <p:ph idx="4294967295" type="title"/>
          </p:nvPr>
        </p:nvSpPr>
        <p:spPr>
          <a:xfrm>
            <a:off x="101625" y="1851875"/>
            <a:ext cx="2575200" cy="108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400">
                <a:solidFill>
                  <a:srgbClr val="000000"/>
                </a:solidFill>
              </a:rPr>
              <a:t>Add the adapter modules: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de" sz="1400">
                <a:solidFill>
                  <a:srgbClr val="000000"/>
                </a:solidFill>
              </a:rPr>
              <a:t>Bottleneck layers with 2 linear layers and a non-linear activation function (ReLU)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400">
                <a:solidFill>
                  <a:srgbClr val="000000"/>
                </a:solidFill>
              </a:rPr>
              <a:t>Hidden dimension is small: e.g. 32, 64, 256</a:t>
            </a:r>
            <a:endParaRPr sz="1400">
              <a:solidFill>
                <a:srgbClr val="000000"/>
              </a:solidFill>
            </a:endParaRPr>
          </a:p>
        </p:txBody>
      </p:sp>
      <p:sp>
        <p:nvSpPr>
          <p:cNvPr id="1949" name="Google Shape;1949;p166"/>
          <p:cNvSpPr txBox="1"/>
          <p:nvPr>
            <p:ph idx="4294967295" type="title"/>
          </p:nvPr>
        </p:nvSpPr>
        <p:spPr>
          <a:xfrm>
            <a:off x="101625" y="1056925"/>
            <a:ext cx="2751000" cy="6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400">
                <a:solidFill>
                  <a:srgbClr val="000000"/>
                </a:solidFill>
              </a:rPr>
              <a:t>Inherit from our pretrained model to have all the modules.</a:t>
            </a:r>
            <a:endParaRPr sz="1400">
              <a:solidFill>
                <a:srgbClr val="000000"/>
              </a:solidFill>
            </a:endParaRPr>
          </a:p>
        </p:txBody>
      </p:sp>
      <p:cxnSp>
        <p:nvCxnSpPr>
          <p:cNvPr id="1950" name="Google Shape;1950;p166"/>
          <p:cNvCxnSpPr>
            <a:stCxn id="1949" idx="3"/>
          </p:cNvCxnSpPr>
          <p:nvPr/>
        </p:nvCxnSpPr>
        <p:spPr>
          <a:xfrm flipH="1" rot="10800000">
            <a:off x="2852625" y="821275"/>
            <a:ext cx="2193600" cy="538200"/>
          </a:xfrm>
          <a:prstGeom prst="straightConnector1">
            <a:avLst/>
          </a:prstGeom>
          <a:noFill/>
          <a:ln cap="flat" cmpd="sng" w="19050">
            <a:solidFill>
              <a:srgbClr val="3D85C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51" name="Google Shape;1951;p166"/>
          <p:cNvSpPr txBox="1"/>
          <p:nvPr>
            <p:ph idx="4294967295" type="title"/>
          </p:nvPr>
        </p:nvSpPr>
        <p:spPr>
          <a:xfrm>
            <a:off x="44725" y="3519030"/>
            <a:ext cx="3064500" cy="154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400">
                <a:solidFill>
                  <a:srgbClr val="000000"/>
                </a:solidFill>
              </a:rPr>
              <a:t>The Adapters are inserted inside skip-connections after: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❏"/>
            </a:pPr>
            <a:r>
              <a:rPr lang="de" sz="1400">
                <a:solidFill>
                  <a:srgbClr val="000000"/>
                </a:solidFill>
              </a:rPr>
              <a:t>the attention module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❏"/>
            </a:pPr>
            <a:r>
              <a:rPr lang="de" sz="1400">
                <a:solidFill>
                  <a:srgbClr val="000000"/>
                </a:solidFill>
              </a:rPr>
              <a:t>the feed-forward module</a:t>
            </a:r>
            <a:endParaRPr sz="1400">
              <a:solidFill>
                <a:srgbClr val="000000"/>
              </a:solidFill>
            </a:endParaRPr>
          </a:p>
        </p:txBody>
      </p:sp>
      <p:cxnSp>
        <p:nvCxnSpPr>
          <p:cNvPr id="1952" name="Google Shape;1952;p166"/>
          <p:cNvCxnSpPr>
            <a:endCxn id="1953" idx="1"/>
          </p:cNvCxnSpPr>
          <p:nvPr/>
        </p:nvCxnSpPr>
        <p:spPr>
          <a:xfrm>
            <a:off x="2636525" y="4343969"/>
            <a:ext cx="1199700" cy="350700"/>
          </a:xfrm>
          <a:prstGeom prst="straightConnector1">
            <a:avLst/>
          </a:prstGeom>
          <a:noFill/>
          <a:ln cap="flat" cmpd="sng" w="19050">
            <a:solidFill>
              <a:srgbClr val="3D85C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53" name="Google Shape;1953;p166"/>
          <p:cNvSpPr/>
          <p:nvPr/>
        </p:nvSpPr>
        <p:spPr>
          <a:xfrm>
            <a:off x="3836225" y="4602569"/>
            <a:ext cx="4700100" cy="1842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6D9EE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54" name="Google Shape;1954;p1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40075" y="86650"/>
            <a:ext cx="509000" cy="473300"/>
          </a:xfrm>
          <a:prstGeom prst="rect">
            <a:avLst/>
          </a:prstGeom>
          <a:noFill/>
          <a:ln>
            <a:noFill/>
          </a:ln>
        </p:spPr>
      </p:pic>
      <p:sp>
        <p:nvSpPr>
          <p:cNvPr id="1955" name="Google Shape;1955;p1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1959" name="Shape 1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0" name="Google Shape;1960;p1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650" y="1303313"/>
            <a:ext cx="8504401" cy="2130029"/>
          </a:xfrm>
          <a:prstGeom prst="rect">
            <a:avLst/>
          </a:prstGeom>
          <a:noFill/>
          <a:ln>
            <a:noFill/>
          </a:ln>
        </p:spPr>
      </p:pic>
      <p:sp>
        <p:nvSpPr>
          <p:cNvPr id="1961" name="Google Shape;1961;p167"/>
          <p:cNvSpPr/>
          <p:nvPr/>
        </p:nvSpPr>
        <p:spPr>
          <a:xfrm>
            <a:off x="990650" y="1694437"/>
            <a:ext cx="2118600" cy="3591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6D9EE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2" name="Google Shape;1962;p167"/>
          <p:cNvSpPr txBox="1"/>
          <p:nvPr>
            <p:ph idx="1" type="body"/>
          </p:nvPr>
        </p:nvSpPr>
        <p:spPr>
          <a:xfrm>
            <a:off x="0" y="15450"/>
            <a:ext cx="91440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Hands-on: Model adaptation</a:t>
            </a:r>
            <a:endParaRPr/>
          </a:p>
        </p:txBody>
      </p:sp>
      <p:sp>
        <p:nvSpPr>
          <p:cNvPr id="1963" name="Google Shape;1963;p167"/>
          <p:cNvSpPr txBox="1"/>
          <p:nvPr>
            <p:ph idx="4294967295" type="title"/>
          </p:nvPr>
        </p:nvSpPr>
        <p:spPr>
          <a:xfrm>
            <a:off x="150325" y="525650"/>
            <a:ext cx="8007900" cy="35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400">
                <a:solidFill>
                  <a:srgbClr val="000000"/>
                </a:solidFill>
              </a:rPr>
              <a:t>Now we need to freeze the portions of our model we don’t want to train.</a:t>
            </a:r>
            <a:endParaRPr sz="1400">
              <a:solidFill>
                <a:srgbClr val="000000"/>
              </a:solidFill>
            </a:endParaRPr>
          </a:p>
        </p:txBody>
      </p:sp>
      <p:sp>
        <p:nvSpPr>
          <p:cNvPr id="1964" name="Google Shape;1964;p167"/>
          <p:cNvSpPr txBox="1"/>
          <p:nvPr>
            <p:ph idx="4294967295" type="title"/>
          </p:nvPr>
        </p:nvSpPr>
        <p:spPr>
          <a:xfrm>
            <a:off x="418775" y="739000"/>
            <a:ext cx="7301400" cy="6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400">
                <a:solidFill>
                  <a:srgbClr val="000000"/>
                </a:solidFill>
              </a:rPr>
              <a:t>We just indicate that no gradient is needed for the frozen parameters by setting </a:t>
            </a:r>
            <a:r>
              <a:rPr i="1" lang="de" sz="1400">
                <a:solidFill>
                  <a:srgbClr val="000000"/>
                </a:solidFill>
              </a:rPr>
              <a:t>param.requires_grad</a:t>
            </a:r>
            <a:r>
              <a:rPr lang="de" sz="1400">
                <a:solidFill>
                  <a:srgbClr val="000000"/>
                </a:solidFill>
              </a:rPr>
              <a:t> to </a:t>
            </a:r>
            <a:r>
              <a:rPr i="1" lang="de" sz="1400">
                <a:solidFill>
                  <a:srgbClr val="000000"/>
                </a:solidFill>
              </a:rPr>
              <a:t>False</a:t>
            </a:r>
            <a:r>
              <a:rPr lang="de" sz="1400">
                <a:solidFill>
                  <a:srgbClr val="000000"/>
                </a:solidFill>
              </a:rPr>
              <a:t> for the frozen parameters:</a:t>
            </a:r>
            <a:endParaRPr sz="1400">
              <a:solidFill>
                <a:srgbClr val="000000"/>
              </a:solidFill>
            </a:endParaRPr>
          </a:p>
        </p:txBody>
      </p:sp>
      <p:pic>
        <p:nvPicPr>
          <p:cNvPr id="1965" name="Google Shape;1965;p1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40075" y="86650"/>
            <a:ext cx="509000" cy="4733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6" name="Google Shape;1966;p167"/>
          <p:cNvSpPr txBox="1"/>
          <p:nvPr>
            <p:ph idx="4294967295" type="title"/>
          </p:nvPr>
        </p:nvSpPr>
        <p:spPr>
          <a:xfrm>
            <a:off x="274650" y="3450850"/>
            <a:ext cx="8504400" cy="6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400">
                <a:solidFill>
                  <a:srgbClr val="000000"/>
                </a:solidFill>
              </a:rPr>
              <a:t>In our case we will train 25% of the parameters. The model is small &amp; deep (many adapters) and we need to train the embeddings so the ratio stay quite high. For a larger model this ratio would be a lot lower.</a:t>
            </a:r>
            <a:endParaRPr sz="1400">
              <a:solidFill>
                <a:srgbClr val="000000"/>
              </a:solidFill>
            </a:endParaRPr>
          </a:p>
        </p:txBody>
      </p:sp>
      <p:sp>
        <p:nvSpPr>
          <p:cNvPr id="1967" name="Google Shape;1967;p1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2" name="Google Shape;1972;p1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0725" y="1072600"/>
            <a:ext cx="7659350" cy="2388701"/>
          </a:xfrm>
          <a:prstGeom prst="rect">
            <a:avLst/>
          </a:prstGeom>
          <a:noFill/>
          <a:ln>
            <a:noFill/>
          </a:ln>
        </p:spPr>
      </p:pic>
      <p:sp>
        <p:nvSpPr>
          <p:cNvPr id="1973" name="Google Shape;1973;p168"/>
          <p:cNvSpPr txBox="1"/>
          <p:nvPr>
            <p:ph idx="1" type="body"/>
          </p:nvPr>
        </p:nvSpPr>
        <p:spPr>
          <a:xfrm>
            <a:off x="0" y="15450"/>
            <a:ext cx="91440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Hands-on: Model adaptation</a:t>
            </a:r>
            <a:endParaRPr/>
          </a:p>
        </p:txBody>
      </p:sp>
      <p:sp>
        <p:nvSpPr>
          <p:cNvPr id="1974" name="Google Shape;1974;p168"/>
          <p:cNvSpPr txBox="1"/>
          <p:nvPr>
            <p:ph idx="4294967295" type="title"/>
          </p:nvPr>
        </p:nvSpPr>
        <p:spPr>
          <a:xfrm>
            <a:off x="290525" y="3396912"/>
            <a:ext cx="8576100" cy="91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400">
                <a:solidFill>
                  <a:srgbClr val="000000"/>
                </a:solidFill>
              </a:rPr>
              <a:t>Results similar to full-fine-tuning case with advantage of training only 25% of the full model parameters.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400">
                <a:solidFill>
                  <a:srgbClr val="000000"/>
                </a:solidFill>
              </a:rPr>
              <a:t>For a small 50M parameters model this </a:t>
            </a:r>
            <a:r>
              <a:rPr lang="de" sz="1400">
                <a:solidFill>
                  <a:schemeClr val="dk1"/>
                </a:solidFill>
              </a:rPr>
              <a:t>method </a:t>
            </a:r>
            <a:r>
              <a:rPr lang="de" sz="1400">
                <a:solidFill>
                  <a:srgbClr val="000000"/>
                </a:solidFill>
              </a:rPr>
              <a:t>is overkill ⇨ for 300M–1.5B parameters models.</a:t>
            </a:r>
            <a:endParaRPr sz="1400">
              <a:solidFill>
                <a:srgbClr val="000000"/>
              </a:solidFill>
            </a:endParaRPr>
          </a:p>
        </p:txBody>
      </p:sp>
      <p:pic>
        <p:nvPicPr>
          <p:cNvPr id="1975" name="Google Shape;1975;p1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40075" y="86650"/>
            <a:ext cx="509000" cy="473300"/>
          </a:xfrm>
          <a:prstGeom prst="rect">
            <a:avLst/>
          </a:prstGeom>
          <a:noFill/>
          <a:ln>
            <a:noFill/>
          </a:ln>
        </p:spPr>
      </p:pic>
      <p:sp>
        <p:nvSpPr>
          <p:cNvPr id="1976" name="Google Shape;1976;p168"/>
          <p:cNvSpPr txBox="1"/>
          <p:nvPr>
            <p:ph idx="4294967295" type="title"/>
          </p:nvPr>
        </p:nvSpPr>
        <p:spPr>
          <a:xfrm>
            <a:off x="365525" y="578425"/>
            <a:ext cx="8007900" cy="6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400">
                <a:solidFill>
                  <a:srgbClr val="000000"/>
                </a:solidFill>
              </a:rPr>
              <a:t>We use a hidden dimension of 32 for the adapters and a learning rate ten times higher for the fine-tuning (we have added quite a lot of newly initialized parameters to train from scratch).</a:t>
            </a:r>
            <a:endParaRPr sz="1400">
              <a:solidFill>
                <a:srgbClr val="000000"/>
              </a:solidFill>
            </a:endParaRPr>
          </a:p>
        </p:txBody>
      </p:sp>
      <p:sp>
        <p:nvSpPr>
          <p:cNvPr id="1977" name="Google Shape;1977;p16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81" name="Shape 1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2" name="Google Shape;1982;p169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>
                <a:latin typeface="Arial"/>
                <a:ea typeface="Arial"/>
                <a:cs typeface="Arial"/>
                <a:sym typeface="Arial"/>
              </a:rPr>
              <a:t>4.2.B – </a:t>
            </a:r>
            <a:r>
              <a:rPr lang="de"/>
              <a:t>Optimization: What schedule?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3" name="Google Shape;1983;p169"/>
          <p:cNvSpPr txBox="1"/>
          <p:nvPr>
            <p:ph idx="1" type="body"/>
          </p:nvPr>
        </p:nvSpPr>
        <p:spPr>
          <a:xfrm>
            <a:off x="311700" y="8476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/>
              <a:t>We have decided which weights to update, but in which order and how should be update them?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/>
              <a:t>Motivation</a:t>
            </a:r>
            <a:r>
              <a:rPr lang="de"/>
              <a:t>: We want to </a:t>
            </a:r>
            <a:r>
              <a:rPr b="1" lang="de"/>
              <a:t>avoid overwriting useful pretrained information</a:t>
            </a:r>
            <a:r>
              <a:rPr lang="de"/>
              <a:t> and </a:t>
            </a:r>
            <a:r>
              <a:rPr b="1" lang="de"/>
              <a:t>maximize positive transfer</a:t>
            </a:r>
            <a:r>
              <a:rPr lang="de"/>
              <a:t>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/>
              <a:t>Related concept: </a:t>
            </a:r>
            <a:r>
              <a:rPr b="1" lang="de"/>
              <a:t>Catastrophic forgetting (McCloskey &amp; Cohen, 1989; French, 1999)</a:t>
            </a:r>
            <a:br>
              <a:rPr lang="de"/>
            </a:br>
            <a:r>
              <a:rPr i="1" lang="de"/>
              <a:t>When a model forgets the task it was originally trained on.</a:t>
            </a:r>
            <a:endParaRPr i="1"/>
          </a:p>
        </p:txBody>
      </p:sp>
      <p:pic>
        <p:nvPicPr>
          <p:cNvPr id="1984" name="Google Shape;1984;p169"/>
          <p:cNvPicPr preferRelativeResize="0"/>
          <p:nvPr/>
        </p:nvPicPr>
        <p:blipFill rotWithShape="1">
          <a:blip r:embed="rId3">
            <a:alphaModFix/>
          </a:blip>
          <a:srcRect b="16422" l="0" r="0" t="0"/>
          <a:stretch/>
        </p:blipFill>
        <p:spPr>
          <a:xfrm>
            <a:off x="8152425" y="99850"/>
            <a:ext cx="915850" cy="765475"/>
          </a:xfrm>
          <a:prstGeom prst="rect">
            <a:avLst/>
          </a:prstGeom>
          <a:noFill/>
          <a:ln>
            <a:noFill/>
          </a:ln>
        </p:spPr>
      </p:pic>
      <p:sp>
        <p:nvSpPr>
          <p:cNvPr id="1985" name="Google Shape;1985;p169"/>
          <p:cNvSpPr txBox="1"/>
          <p:nvPr/>
        </p:nvSpPr>
        <p:spPr>
          <a:xfrm>
            <a:off x="7646400" y="4852025"/>
            <a:ext cx="14976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Image credit: Markus</a:t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86" name="Google Shape;1986;p16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90" name="Shape 1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1" name="Google Shape;1991;p170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>
                <a:latin typeface="Arial"/>
                <a:ea typeface="Arial"/>
                <a:cs typeface="Arial"/>
                <a:sym typeface="Arial"/>
              </a:rPr>
              <a:t>4.2.B – </a:t>
            </a:r>
            <a:r>
              <a:rPr lang="de"/>
              <a:t>Optimization: What schedule?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2" name="Google Shape;1992;p170"/>
          <p:cNvSpPr txBox="1"/>
          <p:nvPr>
            <p:ph idx="1" type="body"/>
          </p:nvPr>
        </p:nvSpPr>
        <p:spPr>
          <a:xfrm>
            <a:off x="311700" y="466675"/>
            <a:ext cx="5169300" cy="93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 sz="2400"/>
              <a:t>A guiding principle:</a:t>
            </a:r>
            <a:br>
              <a:rPr lang="de" sz="2400"/>
            </a:br>
            <a:r>
              <a:rPr b="1" lang="de" sz="2400"/>
              <a:t>Update from top-to-bottom</a:t>
            </a:r>
            <a:endParaRPr/>
          </a:p>
        </p:txBody>
      </p:sp>
      <p:cxnSp>
        <p:nvCxnSpPr>
          <p:cNvPr id="1993" name="Google Shape;1993;p170"/>
          <p:cNvCxnSpPr/>
          <p:nvPr/>
        </p:nvCxnSpPr>
        <p:spPr>
          <a:xfrm rot="10800000">
            <a:off x="8809450" y="563400"/>
            <a:ext cx="11100" cy="30642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stealth"/>
            <a:tailEnd len="med" w="med" type="none"/>
          </a:ln>
        </p:spPr>
      </p:cxnSp>
      <p:pic>
        <p:nvPicPr>
          <p:cNvPr id="1994" name="Google Shape;1994;p1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5950" y="623100"/>
            <a:ext cx="3460650" cy="2854400"/>
          </a:xfrm>
          <a:prstGeom prst="rect">
            <a:avLst/>
          </a:prstGeom>
          <a:noFill/>
          <a:ln>
            <a:noFill/>
          </a:ln>
        </p:spPr>
      </p:pic>
      <p:sp>
        <p:nvSpPr>
          <p:cNvPr id="1995" name="Google Shape;1995;p17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1996" name="Google Shape;1996;p170"/>
          <p:cNvSpPr txBox="1"/>
          <p:nvPr>
            <p:ph idx="1" type="body"/>
          </p:nvPr>
        </p:nvSpPr>
        <p:spPr>
          <a:xfrm>
            <a:off x="396875" y="1398475"/>
            <a:ext cx="5169300" cy="198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de"/>
              <a:t>Progressively in </a:t>
            </a:r>
            <a:r>
              <a:rPr b="1" lang="de"/>
              <a:t>time</a:t>
            </a:r>
            <a:r>
              <a:rPr lang="de"/>
              <a:t>: freezing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de"/>
              <a:t>Progressively in </a:t>
            </a:r>
            <a:r>
              <a:rPr b="1" lang="de"/>
              <a:t>intensity</a:t>
            </a:r>
            <a:r>
              <a:rPr lang="de"/>
              <a:t>: Varying the learning rates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de"/>
              <a:t>Progressively vs. the</a:t>
            </a:r>
            <a:r>
              <a:rPr b="1" lang="de"/>
              <a:t> pretrained model</a:t>
            </a:r>
            <a:r>
              <a:rPr lang="de"/>
              <a:t>: Regularization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171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Arial"/>
                <a:ea typeface="Arial"/>
                <a:cs typeface="Arial"/>
                <a:sym typeface="Arial"/>
              </a:rPr>
              <a:t>4.2.B – </a:t>
            </a:r>
            <a:r>
              <a:rPr lang="de"/>
              <a:t>Optimization: Freezing</a:t>
            </a:r>
            <a:endParaRPr/>
          </a:p>
        </p:txBody>
      </p:sp>
      <p:sp>
        <p:nvSpPr>
          <p:cNvPr id="2002" name="Google Shape;2002;p171"/>
          <p:cNvSpPr txBox="1"/>
          <p:nvPr>
            <p:ph idx="1" type="body"/>
          </p:nvPr>
        </p:nvSpPr>
        <p:spPr>
          <a:xfrm>
            <a:off x="311700" y="542875"/>
            <a:ext cx="5223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de"/>
              <a:t>Main intuition</a:t>
            </a:r>
            <a:r>
              <a:rPr lang="de"/>
              <a:t>: Training all layers at the same time on </a:t>
            </a:r>
            <a:r>
              <a:rPr b="1" lang="de"/>
              <a:t>data of a different distribution and task</a:t>
            </a:r>
            <a:r>
              <a:rPr lang="de"/>
              <a:t> may lead to instability and poor solutions.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i="1" lang="de"/>
              <a:t>Solution</a:t>
            </a:r>
            <a:r>
              <a:rPr lang="de"/>
              <a:t>: </a:t>
            </a:r>
            <a:r>
              <a:rPr b="1" lang="de"/>
              <a:t>Train layers individually</a:t>
            </a:r>
            <a:r>
              <a:rPr lang="de"/>
              <a:t> to give them time to adapt to new task and data.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de"/>
              <a:t>Goes back to layer-wise training of early deep neural networks (</a:t>
            </a:r>
            <a:r>
              <a:rPr lang="de" u="sng">
                <a:solidFill>
                  <a:schemeClr val="hlink"/>
                </a:solidFill>
                <a:hlinkClick r:id="rId3"/>
              </a:rPr>
              <a:t>Hinton et al., 2006</a:t>
            </a:r>
            <a:r>
              <a:rPr lang="de"/>
              <a:t>; </a:t>
            </a:r>
            <a:r>
              <a:rPr lang="de" u="sng">
                <a:solidFill>
                  <a:schemeClr val="hlink"/>
                </a:solidFill>
                <a:hlinkClick r:id="rId4"/>
              </a:rPr>
              <a:t>Bengio et al., 2007</a:t>
            </a:r>
            <a:r>
              <a:rPr lang="de"/>
              <a:t>).</a:t>
            </a:r>
            <a:endParaRPr/>
          </a:p>
        </p:txBody>
      </p:sp>
      <p:pic>
        <p:nvPicPr>
          <p:cNvPr id="2003" name="Google Shape;2003;p17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19350" y="647175"/>
            <a:ext cx="3154925" cy="2602237"/>
          </a:xfrm>
          <a:prstGeom prst="rect">
            <a:avLst/>
          </a:prstGeom>
          <a:noFill/>
          <a:ln>
            <a:noFill/>
          </a:ln>
        </p:spPr>
      </p:pic>
      <p:sp>
        <p:nvSpPr>
          <p:cNvPr id="2004" name="Google Shape;2004;p171"/>
          <p:cNvSpPr/>
          <p:nvPr/>
        </p:nvSpPr>
        <p:spPr>
          <a:xfrm>
            <a:off x="5999000" y="1960150"/>
            <a:ext cx="3045000" cy="16524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6D9EEB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5" name="Google Shape;2005;p17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09" name="Shape 2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0" name="Google Shape;2010;p172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Arial"/>
                <a:ea typeface="Arial"/>
                <a:cs typeface="Arial"/>
                <a:sym typeface="Arial"/>
              </a:rPr>
              <a:t>4.2.B – </a:t>
            </a:r>
            <a:r>
              <a:rPr lang="de"/>
              <a:t>Optimization: Freezing</a:t>
            </a:r>
            <a:endParaRPr/>
          </a:p>
        </p:txBody>
      </p:sp>
      <p:sp>
        <p:nvSpPr>
          <p:cNvPr id="2011" name="Google Shape;2011;p172"/>
          <p:cNvSpPr txBox="1"/>
          <p:nvPr>
            <p:ph idx="1" type="body"/>
          </p:nvPr>
        </p:nvSpPr>
        <p:spPr>
          <a:xfrm>
            <a:off x="311700" y="1152475"/>
            <a:ext cx="5223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de"/>
              <a:t>Freezing all but the top layer (</a:t>
            </a:r>
            <a:r>
              <a:rPr lang="de" u="sng">
                <a:solidFill>
                  <a:schemeClr val="hlink"/>
                </a:solidFill>
                <a:hlinkClick r:id="rId3"/>
              </a:rPr>
              <a:t>Long et al., ICML 2015</a:t>
            </a:r>
            <a:r>
              <a:rPr lang="de"/>
              <a:t>)</a:t>
            </a:r>
            <a:endParaRPr/>
          </a:p>
        </p:txBody>
      </p:sp>
      <p:pic>
        <p:nvPicPr>
          <p:cNvPr id="2012" name="Google Shape;2012;p1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19350" y="647175"/>
            <a:ext cx="3154925" cy="2602237"/>
          </a:xfrm>
          <a:prstGeom prst="rect">
            <a:avLst/>
          </a:prstGeom>
          <a:noFill/>
          <a:ln>
            <a:noFill/>
          </a:ln>
        </p:spPr>
      </p:pic>
      <p:sp>
        <p:nvSpPr>
          <p:cNvPr id="2013" name="Google Shape;2013;p172"/>
          <p:cNvSpPr/>
          <p:nvPr/>
        </p:nvSpPr>
        <p:spPr>
          <a:xfrm>
            <a:off x="5999000" y="1960150"/>
            <a:ext cx="3045000" cy="16524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6D9EEB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4" name="Google Shape;2014;p17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18" name="Shape 2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9" name="Google Shape;2019;p173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Arial"/>
                <a:ea typeface="Arial"/>
                <a:cs typeface="Arial"/>
                <a:sym typeface="Arial"/>
              </a:rPr>
              <a:t>4.2.B – </a:t>
            </a:r>
            <a:r>
              <a:rPr lang="de"/>
              <a:t>Optimization: Freezing</a:t>
            </a:r>
            <a:endParaRPr/>
          </a:p>
        </p:txBody>
      </p:sp>
      <p:sp>
        <p:nvSpPr>
          <p:cNvPr id="2020" name="Google Shape;2020;p173"/>
          <p:cNvSpPr txBox="1"/>
          <p:nvPr>
            <p:ph idx="1" type="body"/>
          </p:nvPr>
        </p:nvSpPr>
        <p:spPr>
          <a:xfrm>
            <a:off x="311700" y="1152475"/>
            <a:ext cx="5223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de"/>
              <a:t>Freezing all but the top layer (</a:t>
            </a:r>
            <a:r>
              <a:rPr lang="de" u="sng">
                <a:solidFill>
                  <a:schemeClr val="hlink"/>
                </a:solidFill>
                <a:hlinkClick r:id="rId3"/>
              </a:rPr>
              <a:t>Long et al., ICML 2015</a:t>
            </a:r>
            <a:r>
              <a:rPr lang="de"/>
              <a:t>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de"/>
              <a:t>Chain-thaw (</a:t>
            </a:r>
            <a:r>
              <a:rPr lang="de" u="sng">
                <a:solidFill>
                  <a:schemeClr val="accent5"/>
                </a:solidFill>
                <a:hlinkClick r:id="rId4"/>
              </a:rPr>
              <a:t>Felbo et al., EMNLP 2017</a:t>
            </a:r>
            <a:r>
              <a:rPr lang="de"/>
              <a:t>): training one layer at a time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de"/>
              <a:t>Train new layer</a:t>
            </a:r>
            <a:endParaRPr/>
          </a:p>
        </p:txBody>
      </p:sp>
      <p:pic>
        <p:nvPicPr>
          <p:cNvPr id="2021" name="Google Shape;2021;p17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19350" y="647175"/>
            <a:ext cx="3154925" cy="2602237"/>
          </a:xfrm>
          <a:prstGeom prst="rect">
            <a:avLst/>
          </a:prstGeom>
          <a:noFill/>
          <a:ln>
            <a:noFill/>
          </a:ln>
        </p:spPr>
      </p:pic>
      <p:sp>
        <p:nvSpPr>
          <p:cNvPr id="2022" name="Google Shape;2022;p173"/>
          <p:cNvSpPr/>
          <p:nvPr/>
        </p:nvSpPr>
        <p:spPr>
          <a:xfrm>
            <a:off x="5999000" y="1333500"/>
            <a:ext cx="3045000" cy="22791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6D9EEB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3" name="Google Shape;2023;p17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27" name="Shape 2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8" name="Google Shape;2028;p174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Arial"/>
                <a:ea typeface="Arial"/>
                <a:cs typeface="Arial"/>
                <a:sym typeface="Arial"/>
              </a:rPr>
              <a:t>4.2.B – </a:t>
            </a:r>
            <a:r>
              <a:rPr lang="de"/>
              <a:t>Optimization: Freezing</a:t>
            </a:r>
            <a:endParaRPr/>
          </a:p>
        </p:txBody>
      </p:sp>
      <p:sp>
        <p:nvSpPr>
          <p:cNvPr id="2029" name="Google Shape;2029;p174"/>
          <p:cNvSpPr txBox="1"/>
          <p:nvPr>
            <p:ph idx="1" type="body"/>
          </p:nvPr>
        </p:nvSpPr>
        <p:spPr>
          <a:xfrm>
            <a:off x="311700" y="1152475"/>
            <a:ext cx="5223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de"/>
              <a:t>Freezing all but the top layer (</a:t>
            </a:r>
            <a:r>
              <a:rPr lang="de" u="sng">
                <a:solidFill>
                  <a:schemeClr val="hlink"/>
                </a:solidFill>
                <a:hlinkClick r:id="rId3"/>
              </a:rPr>
              <a:t>Long et al., ICML 2015</a:t>
            </a:r>
            <a:r>
              <a:rPr lang="de"/>
              <a:t>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de"/>
              <a:t>Chain-thaw (</a:t>
            </a:r>
            <a:r>
              <a:rPr lang="de" u="sng">
                <a:solidFill>
                  <a:schemeClr val="accent5"/>
                </a:solidFill>
                <a:hlinkClick r:id="rId4"/>
              </a:rPr>
              <a:t>Felbo et al., EMNLP 2017</a:t>
            </a:r>
            <a:r>
              <a:rPr lang="de"/>
              <a:t>): training one layer at a time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de"/>
              <a:t>Train new layer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de"/>
              <a:t>Train one layer at a time</a:t>
            </a:r>
            <a:endParaRPr/>
          </a:p>
        </p:txBody>
      </p:sp>
      <p:pic>
        <p:nvPicPr>
          <p:cNvPr id="2030" name="Google Shape;2030;p1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19350" y="647175"/>
            <a:ext cx="3154925" cy="2602237"/>
          </a:xfrm>
          <a:prstGeom prst="rect">
            <a:avLst/>
          </a:prstGeom>
          <a:noFill/>
          <a:ln>
            <a:noFill/>
          </a:ln>
        </p:spPr>
      </p:pic>
      <p:sp>
        <p:nvSpPr>
          <p:cNvPr id="2031" name="Google Shape;2031;p174"/>
          <p:cNvSpPr/>
          <p:nvPr/>
        </p:nvSpPr>
        <p:spPr>
          <a:xfrm>
            <a:off x="5999000" y="602550"/>
            <a:ext cx="3045000" cy="20211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6D9EEB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2" name="Google Shape;2032;p17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36" name="Shape 2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7" name="Google Shape;2037;p175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Arial"/>
                <a:ea typeface="Arial"/>
                <a:cs typeface="Arial"/>
                <a:sym typeface="Arial"/>
              </a:rPr>
              <a:t>4.2.B – </a:t>
            </a:r>
            <a:r>
              <a:rPr lang="de"/>
              <a:t>Optimization: Freezing</a:t>
            </a:r>
            <a:endParaRPr/>
          </a:p>
        </p:txBody>
      </p:sp>
      <p:sp>
        <p:nvSpPr>
          <p:cNvPr id="2038" name="Google Shape;2038;p175"/>
          <p:cNvSpPr txBox="1"/>
          <p:nvPr>
            <p:ph idx="1" type="body"/>
          </p:nvPr>
        </p:nvSpPr>
        <p:spPr>
          <a:xfrm>
            <a:off x="311700" y="1152475"/>
            <a:ext cx="5223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de"/>
              <a:t>Freezing all but the top layer (</a:t>
            </a:r>
            <a:r>
              <a:rPr lang="de" u="sng">
                <a:solidFill>
                  <a:schemeClr val="hlink"/>
                </a:solidFill>
                <a:hlinkClick r:id="rId3"/>
              </a:rPr>
              <a:t>Long et al., ICML 2015</a:t>
            </a:r>
            <a:r>
              <a:rPr lang="de"/>
              <a:t>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de"/>
              <a:t>Chain-thaw (</a:t>
            </a:r>
            <a:r>
              <a:rPr lang="de" u="sng">
                <a:solidFill>
                  <a:schemeClr val="accent5"/>
                </a:solidFill>
                <a:hlinkClick r:id="rId4"/>
              </a:rPr>
              <a:t>Felbo et al., EMNLP 2017</a:t>
            </a:r>
            <a:r>
              <a:rPr lang="de"/>
              <a:t>): training one layer at a time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de"/>
              <a:t>Train new layer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de"/>
              <a:t>Train one layer at a time</a:t>
            </a:r>
            <a:endParaRPr/>
          </a:p>
        </p:txBody>
      </p:sp>
      <p:pic>
        <p:nvPicPr>
          <p:cNvPr id="2039" name="Google Shape;2039;p17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19350" y="647175"/>
            <a:ext cx="3154925" cy="2602237"/>
          </a:xfrm>
          <a:prstGeom prst="rect">
            <a:avLst/>
          </a:prstGeom>
          <a:noFill/>
          <a:ln>
            <a:noFill/>
          </a:ln>
        </p:spPr>
      </p:pic>
      <p:sp>
        <p:nvSpPr>
          <p:cNvPr id="2040" name="Google Shape;2040;p175"/>
          <p:cNvSpPr/>
          <p:nvPr/>
        </p:nvSpPr>
        <p:spPr>
          <a:xfrm>
            <a:off x="5999000" y="2753600"/>
            <a:ext cx="3045000" cy="5727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6D9EEB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1" name="Google Shape;2041;p175"/>
          <p:cNvSpPr/>
          <p:nvPr/>
        </p:nvSpPr>
        <p:spPr>
          <a:xfrm>
            <a:off x="5999000" y="611325"/>
            <a:ext cx="3045000" cy="12642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6D9EEB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2" name="Google Shape;2042;p1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50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Concrete example—word vectors</a:t>
            </a:r>
            <a:endParaRPr/>
          </a:p>
        </p:txBody>
      </p:sp>
      <p:sp>
        <p:nvSpPr>
          <p:cNvPr id="295" name="Google Shape;295;p50"/>
          <p:cNvSpPr txBox="1"/>
          <p:nvPr>
            <p:ph idx="1" type="body"/>
          </p:nvPr>
        </p:nvSpPr>
        <p:spPr>
          <a:xfrm>
            <a:off x="311700" y="5428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de"/>
              <a:t>Word embedding methods (e.g. word2vec) learn one vector per word:</a:t>
            </a:r>
            <a:endParaRPr/>
          </a:p>
        </p:txBody>
      </p:sp>
      <p:sp>
        <p:nvSpPr>
          <p:cNvPr id="296" name="Google Shape;296;p50"/>
          <p:cNvSpPr txBox="1"/>
          <p:nvPr/>
        </p:nvSpPr>
        <p:spPr>
          <a:xfrm>
            <a:off x="527075" y="1612475"/>
            <a:ext cx="3000000" cy="15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cat = [0.1, -0.2, 0.4, …]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de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dog = [0.2, -0.1, 0.7, …]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97" name="Google Shape;297;p50"/>
          <p:cNvCxnSpPr/>
          <p:nvPr/>
        </p:nvCxnSpPr>
        <p:spPr>
          <a:xfrm flipH="1" rot="10800000">
            <a:off x="3015775" y="1962150"/>
            <a:ext cx="1218600" cy="1986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98" name="Google Shape;298;p50"/>
          <p:cNvSpPr txBox="1"/>
          <p:nvPr/>
        </p:nvSpPr>
        <p:spPr>
          <a:xfrm>
            <a:off x="4234375" y="1367850"/>
            <a:ext cx="3769800" cy="11886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PRP  VBP PRP NN  CC   NN    .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de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  I     love  my  cat  and  dog  .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99" name="Google Shape;299;p50"/>
          <p:cNvCxnSpPr/>
          <p:nvPr/>
        </p:nvCxnSpPr>
        <p:spPr>
          <a:xfrm>
            <a:off x="4532550" y="1713650"/>
            <a:ext cx="0" cy="2982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0" name="Google Shape;300;p50"/>
          <p:cNvCxnSpPr/>
          <p:nvPr/>
        </p:nvCxnSpPr>
        <p:spPr>
          <a:xfrm>
            <a:off x="5097000" y="1713650"/>
            <a:ext cx="0" cy="2982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1" name="Google Shape;301;p50"/>
          <p:cNvCxnSpPr/>
          <p:nvPr/>
        </p:nvCxnSpPr>
        <p:spPr>
          <a:xfrm>
            <a:off x="5573775" y="1713650"/>
            <a:ext cx="0" cy="2982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2" name="Google Shape;302;p50"/>
          <p:cNvCxnSpPr/>
          <p:nvPr/>
        </p:nvCxnSpPr>
        <p:spPr>
          <a:xfrm>
            <a:off x="5962900" y="1713650"/>
            <a:ext cx="0" cy="2982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3" name="Google Shape;303;p50"/>
          <p:cNvCxnSpPr/>
          <p:nvPr/>
        </p:nvCxnSpPr>
        <p:spPr>
          <a:xfrm>
            <a:off x="6387075" y="1713650"/>
            <a:ext cx="0" cy="2982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4" name="Google Shape;304;p50"/>
          <p:cNvCxnSpPr/>
          <p:nvPr/>
        </p:nvCxnSpPr>
        <p:spPr>
          <a:xfrm>
            <a:off x="6837550" y="1713650"/>
            <a:ext cx="0" cy="2982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5" name="Google Shape;305;p50"/>
          <p:cNvCxnSpPr/>
          <p:nvPr/>
        </p:nvCxnSpPr>
        <p:spPr>
          <a:xfrm>
            <a:off x="7252950" y="1713650"/>
            <a:ext cx="0" cy="2982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6" name="Google Shape;306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46" name="Shape 2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7" name="Google Shape;2047;p176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Arial"/>
                <a:ea typeface="Arial"/>
                <a:cs typeface="Arial"/>
                <a:sym typeface="Arial"/>
              </a:rPr>
              <a:t>4.2.B – </a:t>
            </a:r>
            <a:r>
              <a:rPr lang="de"/>
              <a:t>Optimization: Freezing</a:t>
            </a:r>
            <a:endParaRPr/>
          </a:p>
        </p:txBody>
      </p:sp>
      <p:sp>
        <p:nvSpPr>
          <p:cNvPr id="2048" name="Google Shape;2048;p176"/>
          <p:cNvSpPr txBox="1"/>
          <p:nvPr>
            <p:ph idx="1" type="body"/>
          </p:nvPr>
        </p:nvSpPr>
        <p:spPr>
          <a:xfrm>
            <a:off x="311700" y="1152475"/>
            <a:ext cx="5223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de"/>
              <a:t>Freezing all but the top layer (</a:t>
            </a:r>
            <a:r>
              <a:rPr lang="de" u="sng">
                <a:solidFill>
                  <a:schemeClr val="hlink"/>
                </a:solidFill>
                <a:hlinkClick r:id="rId3"/>
              </a:rPr>
              <a:t>Long et al., ICML 2015</a:t>
            </a:r>
            <a:r>
              <a:rPr lang="de"/>
              <a:t>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de"/>
              <a:t>Chain-thaw (</a:t>
            </a:r>
            <a:r>
              <a:rPr lang="de" u="sng">
                <a:solidFill>
                  <a:schemeClr val="accent5"/>
                </a:solidFill>
                <a:hlinkClick r:id="rId4"/>
              </a:rPr>
              <a:t>Felbo et al., EMNLP 2017</a:t>
            </a:r>
            <a:r>
              <a:rPr lang="de"/>
              <a:t>): training one layer at a time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de"/>
              <a:t>Train new layer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de"/>
              <a:t>Train one layer at a time</a:t>
            </a:r>
            <a:endParaRPr/>
          </a:p>
        </p:txBody>
      </p:sp>
      <p:pic>
        <p:nvPicPr>
          <p:cNvPr id="2049" name="Google Shape;2049;p17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19350" y="647175"/>
            <a:ext cx="3154925" cy="2602237"/>
          </a:xfrm>
          <a:prstGeom prst="rect">
            <a:avLst/>
          </a:prstGeom>
          <a:noFill/>
          <a:ln>
            <a:noFill/>
          </a:ln>
        </p:spPr>
      </p:pic>
      <p:sp>
        <p:nvSpPr>
          <p:cNvPr id="2050" name="Google Shape;2050;p176"/>
          <p:cNvSpPr/>
          <p:nvPr/>
        </p:nvSpPr>
        <p:spPr>
          <a:xfrm>
            <a:off x="5999000" y="2026225"/>
            <a:ext cx="3045000" cy="13002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6D9EEB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1" name="Google Shape;2051;p176"/>
          <p:cNvSpPr/>
          <p:nvPr/>
        </p:nvSpPr>
        <p:spPr>
          <a:xfrm>
            <a:off x="5999000" y="611325"/>
            <a:ext cx="3045000" cy="5727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6D9EEB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2" name="Google Shape;2052;p1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56" name="Shape 2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7" name="Google Shape;2057;p177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Arial"/>
                <a:ea typeface="Arial"/>
                <a:cs typeface="Arial"/>
                <a:sym typeface="Arial"/>
              </a:rPr>
              <a:t>4.2.B – </a:t>
            </a:r>
            <a:r>
              <a:rPr lang="de"/>
              <a:t>Optimization: Freezing</a:t>
            </a:r>
            <a:endParaRPr/>
          </a:p>
        </p:txBody>
      </p:sp>
      <p:sp>
        <p:nvSpPr>
          <p:cNvPr id="2058" name="Google Shape;2058;p177"/>
          <p:cNvSpPr txBox="1"/>
          <p:nvPr>
            <p:ph idx="1" type="body"/>
          </p:nvPr>
        </p:nvSpPr>
        <p:spPr>
          <a:xfrm>
            <a:off x="311700" y="1152475"/>
            <a:ext cx="5223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de"/>
              <a:t>Freezing all but the top layer (</a:t>
            </a:r>
            <a:r>
              <a:rPr lang="de" u="sng">
                <a:solidFill>
                  <a:schemeClr val="hlink"/>
                </a:solidFill>
                <a:hlinkClick r:id="rId3"/>
              </a:rPr>
              <a:t>Long et al., ICML 2015</a:t>
            </a:r>
            <a:r>
              <a:rPr lang="de"/>
              <a:t>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de"/>
              <a:t>Chain-thaw (</a:t>
            </a:r>
            <a:r>
              <a:rPr lang="de" u="sng">
                <a:solidFill>
                  <a:schemeClr val="accent5"/>
                </a:solidFill>
                <a:hlinkClick r:id="rId4"/>
              </a:rPr>
              <a:t>Felbo et al., EMNLP 2017</a:t>
            </a:r>
            <a:r>
              <a:rPr lang="de"/>
              <a:t>): training one layer at a time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de"/>
              <a:t>Train new layer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de"/>
              <a:t>Train one layer at a time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de"/>
              <a:t>Train all layers</a:t>
            </a:r>
            <a:endParaRPr/>
          </a:p>
        </p:txBody>
      </p:sp>
      <p:pic>
        <p:nvPicPr>
          <p:cNvPr id="2059" name="Google Shape;2059;p17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19350" y="647175"/>
            <a:ext cx="3154925" cy="2602237"/>
          </a:xfrm>
          <a:prstGeom prst="rect">
            <a:avLst/>
          </a:prstGeom>
          <a:noFill/>
          <a:ln>
            <a:noFill/>
          </a:ln>
        </p:spPr>
      </p:pic>
      <p:sp>
        <p:nvSpPr>
          <p:cNvPr id="2060" name="Google Shape;2060;p1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64" name="Shape 2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5" name="Google Shape;2065;p178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Arial"/>
                <a:ea typeface="Arial"/>
                <a:cs typeface="Arial"/>
                <a:sym typeface="Arial"/>
              </a:rPr>
              <a:t>4.2.B – </a:t>
            </a:r>
            <a:r>
              <a:rPr lang="de"/>
              <a:t>Optimization: Freezing</a:t>
            </a:r>
            <a:endParaRPr/>
          </a:p>
        </p:txBody>
      </p:sp>
      <p:sp>
        <p:nvSpPr>
          <p:cNvPr id="2066" name="Google Shape;2066;p178"/>
          <p:cNvSpPr txBox="1"/>
          <p:nvPr>
            <p:ph idx="1" type="body"/>
          </p:nvPr>
        </p:nvSpPr>
        <p:spPr>
          <a:xfrm>
            <a:off x="311700" y="1152475"/>
            <a:ext cx="5223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de"/>
              <a:t>Freezing all but the top layer (</a:t>
            </a:r>
            <a:r>
              <a:rPr lang="de" u="sng">
                <a:solidFill>
                  <a:schemeClr val="hlink"/>
                </a:solidFill>
                <a:hlinkClick r:id="rId3"/>
              </a:rPr>
              <a:t>Long et al., ICML 2015</a:t>
            </a:r>
            <a:r>
              <a:rPr lang="de"/>
              <a:t>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de"/>
              <a:t>Chain-thaw (</a:t>
            </a:r>
            <a:r>
              <a:rPr lang="de" u="sng">
                <a:solidFill>
                  <a:schemeClr val="accent5"/>
                </a:solidFill>
                <a:hlinkClick r:id="rId4"/>
              </a:rPr>
              <a:t>Felbo et al., EMNLP 2017</a:t>
            </a:r>
            <a:r>
              <a:rPr lang="de"/>
              <a:t>): training one layer at a time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de"/>
              <a:t>Gradually unfreezing (</a:t>
            </a:r>
            <a:r>
              <a:rPr lang="de" u="sng">
                <a:solidFill>
                  <a:schemeClr val="accent5"/>
                </a:solidFill>
                <a:hlinkClick r:id="rId5"/>
              </a:rPr>
              <a:t>Howard &amp; Ruder, ACL 2018</a:t>
            </a:r>
            <a:r>
              <a:rPr lang="de"/>
              <a:t>): unfreeze one layer after another</a:t>
            </a:r>
            <a:endParaRPr/>
          </a:p>
        </p:txBody>
      </p:sp>
      <p:pic>
        <p:nvPicPr>
          <p:cNvPr id="2067" name="Google Shape;2067;p17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19350" y="647175"/>
            <a:ext cx="3154925" cy="2602237"/>
          </a:xfrm>
          <a:prstGeom prst="rect">
            <a:avLst/>
          </a:prstGeom>
          <a:noFill/>
          <a:ln>
            <a:noFill/>
          </a:ln>
        </p:spPr>
      </p:pic>
      <p:sp>
        <p:nvSpPr>
          <p:cNvPr id="2068" name="Google Shape;2068;p178"/>
          <p:cNvSpPr/>
          <p:nvPr/>
        </p:nvSpPr>
        <p:spPr>
          <a:xfrm>
            <a:off x="5999000" y="1314275"/>
            <a:ext cx="3045000" cy="20121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6D9EEB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9" name="Google Shape;2069;p1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73" name="Shape 2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4" name="Google Shape;2074;p179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Arial"/>
                <a:ea typeface="Arial"/>
                <a:cs typeface="Arial"/>
                <a:sym typeface="Arial"/>
              </a:rPr>
              <a:t>4.2.B – </a:t>
            </a:r>
            <a:r>
              <a:rPr lang="de"/>
              <a:t>Optimization: Freezing</a:t>
            </a:r>
            <a:endParaRPr/>
          </a:p>
        </p:txBody>
      </p:sp>
      <p:sp>
        <p:nvSpPr>
          <p:cNvPr id="2075" name="Google Shape;2075;p179"/>
          <p:cNvSpPr txBox="1"/>
          <p:nvPr>
            <p:ph idx="1" type="body"/>
          </p:nvPr>
        </p:nvSpPr>
        <p:spPr>
          <a:xfrm>
            <a:off x="311700" y="1152475"/>
            <a:ext cx="5223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de"/>
              <a:t>Freezing all but the top layer (</a:t>
            </a:r>
            <a:r>
              <a:rPr lang="de" u="sng">
                <a:solidFill>
                  <a:schemeClr val="hlink"/>
                </a:solidFill>
                <a:hlinkClick r:id="rId3"/>
              </a:rPr>
              <a:t>Long et al., ICML 2015</a:t>
            </a:r>
            <a:r>
              <a:rPr lang="de"/>
              <a:t>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de"/>
              <a:t>Chain-thaw (</a:t>
            </a:r>
            <a:r>
              <a:rPr lang="de" u="sng">
                <a:solidFill>
                  <a:schemeClr val="accent5"/>
                </a:solidFill>
                <a:hlinkClick r:id="rId4"/>
              </a:rPr>
              <a:t>Felbo et al., EMNLP 2017</a:t>
            </a:r>
            <a:r>
              <a:rPr lang="de"/>
              <a:t>): training one layer at a time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de"/>
              <a:t>Gradually unfreezing (</a:t>
            </a:r>
            <a:r>
              <a:rPr lang="de" u="sng">
                <a:solidFill>
                  <a:schemeClr val="accent5"/>
                </a:solidFill>
                <a:hlinkClick r:id="rId5"/>
              </a:rPr>
              <a:t>Howard &amp; Ruder, ACL 2018</a:t>
            </a:r>
            <a:r>
              <a:rPr lang="de"/>
              <a:t>): unfreeze one layer after another</a:t>
            </a:r>
            <a:endParaRPr/>
          </a:p>
        </p:txBody>
      </p:sp>
      <p:pic>
        <p:nvPicPr>
          <p:cNvPr id="2076" name="Google Shape;2076;p17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19350" y="647175"/>
            <a:ext cx="3154925" cy="2602237"/>
          </a:xfrm>
          <a:prstGeom prst="rect">
            <a:avLst/>
          </a:prstGeom>
          <a:noFill/>
          <a:ln>
            <a:noFill/>
          </a:ln>
        </p:spPr>
      </p:pic>
      <p:sp>
        <p:nvSpPr>
          <p:cNvPr id="2077" name="Google Shape;2077;p179"/>
          <p:cNvSpPr/>
          <p:nvPr/>
        </p:nvSpPr>
        <p:spPr>
          <a:xfrm>
            <a:off x="5999000" y="2026225"/>
            <a:ext cx="3045000" cy="13002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6D9EEB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8" name="Google Shape;2078;p1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82" name="Shape 2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3" name="Google Shape;2083;p180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Arial"/>
                <a:ea typeface="Arial"/>
                <a:cs typeface="Arial"/>
                <a:sym typeface="Arial"/>
              </a:rPr>
              <a:t>4.2.B – </a:t>
            </a:r>
            <a:r>
              <a:rPr lang="de"/>
              <a:t>Optimization: Freezing</a:t>
            </a:r>
            <a:endParaRPr/>
          </a:p>
        </p:txBody>
      </p:sp>
      <p:sp>
        <p:nvSpPr>
          <p:cNvPr id="2084" name="Google Shape;2084;p180"/>
          <p:cNvSpPr txBox="1"/>
          <p:nvPr>
            <p:ph idx="1" type="body"/>
          </p:nvPr>
        </p:nvSpPr>
        <p:spPr>
          <a:xfrm>
            <a:off x="311700" y="1152475"/>
            <a:ext cx="5223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de"/>
              <a:t>Freezing all but the top layer (</a:t>
            </a:r>
            <a:r>
              <a:rPr lang="de" u="sng">
                <a:solidFill>
                  <a:schemeClr val="hlink"/>
                </a:solidFill>
                <a:hlinkClick r:id="rId3"/>
              </a:rPr>
              <a:t>Long et al., ICML 2015</a:t>
            </a:r>
            <a:r>
              <a:rPr lang="de"/>
              <a:t>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de"/>
              <a:t>Chain-thaw (</a:t>
            </a:r>
            <a:r>
              <a:rPr lang="de" u="sng">
                <a:solidFill>
                  <a:schemeClr val="accent5"/>
                </a:solidFill>
                <a:hlinkClick r:id="rId4"/>
              </a:rPr>
              <a:t>Felbo et al., EMNLP 2017</a:t>
            </a:r>
            <a:r>
              <a:rPr lang="de"/>
              <a:t>): training one layer at a time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de"/>
              <a:t>Gradually unfreezing (</a:t>
            </a:r>
            <a:r>
              <a:rPr lang="de" u="sng">
                <a:solidFill>
                  <a:schemeClr val="accent5"/>
                </a:solidFill>
                <a:hlinkClick r:id="rId5"/>
              </a:rPr>
              <a:t>Howard &amp; Ruder, ACL 2018</a:t>
            </a:r>
            <a:r>
              <a:rPr lang="de"/>
              <a:t>): unfreeze one layer after another</a:t>
            </a:r>
            <a:endParaRPr/>
          </a:p>
        </p:txBody>
      </p:sp>
      <p:pic>
        <p:nvPicPr>
          <p:cNvPr id="2085" name="Google Shape;2085;p18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19350" y="647175"/>
            <a:ext cx="3154925" cy="2602237"/>
          </a:xfrm>
          <a:prstGeom prst="rect">
            <a:avLst/>
          </a:prstGeom>
          <a:noFill/>
          <a:ln>
            <a:noFill/>
          </a:ln>
        </p:spPr>
      </p:pic>
      <p:sp>
        <p:nvSpPr>
          <p:cNvPr id="2086" name="Google Shape;2086;p180"/>
          <p:cNvSpPr/>
          <p:nvPr/>
        </p:nvSpPr>
        <p:spPr>
          <a:xfrm>
            <a:off x="5999000" y="2753725"/>
            <a:ext cx="3045000" cy="5727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6D9EEB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7" name="Google Shape;2087;p1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181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Arial"/>
                <a:ea typeface="Arial"/>
                <a:cs typeface="Arial"/>
                <a:sym typeface="Arial"/>
              </a:rPr>
              <a:t>4.2.B – </a:t>
            </a:r>
            <a:r>
              <a:rPr lang="de"/>
              <a:t>Optimization: Freezing</a:t>
            </a:r>
            <a:endParaRPr/>
          </a:p>
        </p:txBody>
      </p:sp>
      <p:sp>
        <p:nvSpPr>
          <p:cNvPr id="2093" name="Google Shape;2093;p181"/>
          <p:cNvSpPr txBox="1"/>
          <p:nvPr>
            <p:ph idx="1" type="body"/>
          </p:nvPr>
        </p:nvSpPr>
        <p:spPr>
          <a:xfrm>
            <a:off x="311700" y="1152475"/>
            <a:ext cx="5223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de"/>
              <a:t>Freezing all but the top layer (</a:t>
            </a:r>
            <a:r>
              <a:rPr lang="de" u="sng">
                <a:solidFill>
                  <a:schemeClr val="hlink"/>
                </a:solidFill>
                <a:hlinkClick r:id="rId3"/>
              </a:rPr>
              <a:t>Long et al., ICML 2015</a:t>
            </a:r>
            <a:r>
              <a:rPr lang="de"/>
              <a:t>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de"/>
              <a:t>Chain-thaw (</a:t>
            </a:r>
            <a:r>
              <a:rPr lang="de" u="sng">
                <a:solidFill>
                  <a:schemeClr val="accent5"/>
                </a:solidFill>
                <a:hlinkClick r:id="rId4"/>
              </a:rPr>
              <a:t>Felbo et al., EMNLP 2017</a:t>
            </a:r>
            <a:r>
              <a:rPr lang="de"/>
              <a:t>): training one layer at a time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de"/>
              <a:t>Gradually unfreezing (</a:t>
            </a:r>
            <a:r>
              <a:rPr lang="de" u="sng">
                <a:solidFill>
                  <a:schemeClr val="accent5"/>
                </a:solidFill>
                <a:hlinkClick r:id="rId5"/>
              </a:rPr>
              <a:t>Howard &amp; Ruder, ACL 2018</a:t>
            </a:r>
            <a:r>
              <a:rPr lang="de"/>
              <a:t>): unfreeze one layer after another</a:t>
            </a:r>
            <a:endParaRPr/>
          </a:p>
        </p:txBody>
      </p:sp>
      <p:pic>
        <p:nvPicPr>
          <p:cNvPr id="2094" name="Google Shape;2094;p18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19350" y="647175"/>
            <a:ext cx="3154925" cy="2602237"/>
          </a:xfrm>
          <a:prstGeom prst="rect">
            <a:avLst/>
          </a:prstGeom>
          <a:noFill/>
          <a:ln>
            <a:noFill/>
          </a:ln>
        </p:spPr>
      </p:pic>
      <p:sp>
        <p:nvSpPr>
          <p:cNvPr id="2095" name="Google Shape;2095;p1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99" name="Shape 2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0" name="Google Shape;2100;p182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Arial"/>
                <a:ea typeface="Arial"/>
                <a:cs typeface="Arial"/>
                <a:sym typeface="Arial"/>
              </a:rPr>
              <a:t>4.2.B – </a:t>
            </a:r>
            <a:r>
              <a:rPr lang="de"/>
              <a:t>Optimization: Freezing</a:t>
            </a:r>
            <a:endParaRPr/>
          </a:p>
        </p:txBody>
      </p:sp>
      <p:sp>
        <p:nvSpPr>
          <p:cNvPr id="2101" name="Google Shape;2101;p182"/>
          <p:cNvSpPr txBox="1"/>
          <p:nvPr>
            <p:ph idx="1" type="body"/>
          </p:nvPr>
        </p:nvSpPr>
        <p:spPr>
          <a:xfrm>
            <a:off x="311700" y="1152475"/>
            <a:ext cx="5223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de"/>
              <a:t>Freezing all but the top layer (</a:t>
            </a:r>
            <a:r>
              <a:rPr lang="de" u="sng">
                <a:solidFill>
                  <a:schemeClr val="hlink"/>
                </a:solidFill>
                <a:hlinkClick r:id="rId3"/>
              </a:rPr>
              <a:t>Long et al., ICML 2015</a:t>
            </a:r>
            <a:r>
              <a:rPr lang="de"/>
              <a:t>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de"/>
              <a:t>Chain-thaw (</a:t>
            </a:r>
            <a:r>
              <a:rPr lang="de" u="sng">
                <a:solidFill>
                  <a:schemeClr val="accent5"/>
                </a:solidFill>
                <a:hlinkClick r:id="rId4"/>
              </a:rPr>
              <a:t>Felbo et al., EMNLP 2017</a:t>
            </a:r>
            <a:r>
              <a:rPr lang="de"/>
              <a:t>): training one layer at a time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de"/>
              <a:t>Gradually unfreezing (</a:t>
            </a:r>
            <a:r>
              <a:rPr lang="de" u="sng">
                <a:solidFill>
                  <a:schemeClr val="accent5"/>
                </a:solidFill>
                <a:hlinkClick r:id="rId5"/>
              </a:rPr>
              <a:t>Howard &amp; Ruder, ACL 2018</a:t>
            </a:r>
            <a:r>
              <a:rPr lang="de"/>
              <a:t>): unfreeze one layer after another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de"/>
              <a:t>Sequential unfreezing (</a:t>
            </a:r>
            <a:r>
              <a:rPr lang="de" u="sng">
                <a:solidFill>
                  <a:schemeClr val="hlink"/>
                </a:solidFill>
                <a:hlinkClick r:id="rId6"/>
              </a:rPr>
              <a:t>Chronopoulou et al., NAACL 2019</a:t>
            </a:r>
            <a:r>
              <a:rPr lang="de"/>
              <a:t>): hyper-parameters that determine length of fine-tuning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de"/>
              <a:t>Fine-tune additional parameters for       epochs</a:t>
            </a:r>
            <a:endParaRPr/>
          </a:p>
        </p:txBody>
      </p:sp>
      <p:pic>
        <p:nvPicPr>
          <p:cNvPr id="2102" name="Google Shape;2102;p18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159625" y="4116425"/>
            <a:ext cx="152806" cy="12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3" name="Google Shape;2103;p18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819350" y="647175"/>
            <a:ext cx="3154925" cy="2602237"/>
          </a:xfrm>
          <a:prstGeom prst="rect">
            <a:avLst/>
          </a:prstGeom>
          <a:noFill/>
          <a:ln>
            <a:noFill/>
          </a:ln>
        </p:spPr>
      </p:pic>
      <p:sp>
        <p:nvSpPr>
          <p:cNvPr id="2104" name="Google Shape;2104;p182"/>
          <p:cNvSpPr/>
          <p:nvPr/>
        </p:nvSpPr>
        <p:spPr>
          <a:xfrm>
            <a:off x="5999000" y="1283750"/>
            <a:ext cx="3045000" cy="20427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6D9EEB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5" name="Google Shape;2105;p1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09" name="Shape 2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0" name="Google Shape;2110;p183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Arial"/>
                <a:ea typeface="Arial"/>
                <a:cs typeface="Arial"/>
                <a:sym typeface="Arial"/>
              </a:rPr>
              <a:t>4.2.B – </a:t>
            </a:r>
            <a:r>
              <a:rPr lang="de"/>
              <a:t>Optimization: Freezing</a:t>
            </a:r>
            <a:endParaRPr/>
          </a:p>
        </p:txBody>
      </p:sp>
      <p:sp>
        <p:nvSpPr>
          <p:cNvPr id="2111" name="Google Shape;2111;p183"/>
          <p:cNvSpPr txBox="1"/>
          <p:nvPr>
            <p:ph idx="1" type="body"/>
          </p:nvPr>
        </p:nvSpPr>
        <p:spPr>
          <a:xfrm>
            <a:off x="311700" y="1152475"/>
            <a:ext cx="5223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de"/>
              <a:t>Freezing all but the top layer (</a:t>
            </a:r>
            <a:r>
              <a:rPr lang="de" u="sng">
                <a:solidFill>
                  <a:schemeClr val="hlink"/>
                </a:solidFill>
                <a:hlinkClick r:id="rId3"/>
              </a:rPr>
              <a:t>Long et al., ICML 2015</a:t>
            </a:r>
            <a:r>
              <a:rPr lang="de"/>
              <a:t>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de"/>
              <a:t>Chain-thaw (</a:t>
            </a:r>
            <a:r>
              <a:rPr lang="de" u="sng">
                <a:solidFill>
                  <a:schemeClr val="accent5"/>
                </a:solidFill>
                <a:hlinkClick r:id="rId4"/>
              </a:rPr>
              <a:t>Felbo et al., EMNLP 2017</a:t>
            </a:r>
            <a:r>
              <a:rPr lang="de"/>
              <a:t>): training one layer at a time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de"/>
              <a:t>Gradually unfreezing (</a:t>
            </a:r>
            <a:r>
              <a:rPr lang="de" u="sng">
                <a:solidFill>
                  <a:schemeClr val="accent5"/>
                </a:solidFill>
                <a:hlinkClick r:id="rId5"/>
              </a:rPr>
              <a:t>Howard &amp; Ruder, ACL 2018</a:t>
            </a:r>
            <a:r>
              <a:rPr lang="de"/>
              <a:t>): unfreeze one layer after another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de"/>
              <a:t>Sequential unfreezing (</a:t>
            </a:r>
            <a:r>
              <a:rPr lang="de" u="sng">
                <a:solidFill>
                  <a:schemeClr val="hlink"/>
                </a:solidFill>
                <a:hlinkClick r:id="rId6"/>
              </a:rPr>
              <a:t>Chronopoulou et al., NAACL 2019</a:t>
            </a:r>
            <a:r>
              <a:rPr lang="de"/>
              <a:t>): hyper-parameters that determine length of fine-tuning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de"/>
              <a:t>Fine-tune additional parameters for       epochs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de"/>
              <a:t>Fine-tune pretrained parameters without embedding layer for       epochs</a:t>
            </a:r>
            <a:endParaRPr/>
          </a:p>
        </p:txBody>
      </p:sp>
      <p:pic>
        <p:nvPicPr>
          <p:cNvPr id="2112" name="Google Shape;2112;p18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159625" y="4116425"/>
            <a:ext cx="152806" cy="12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3" name="Google Shape;2113;p18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068600" y="4568875"/>
            <a:ext cx="109843" cy="16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14" name="Google Shape;2114;p1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pic>
        <p:nvPicPr>
          <p:cNvPr id="2115" name="Google Shape;2115;p18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819350" y="647175"/>
            <a:ext cx="3154925" cy="2602237"/>
          </a:xfrm>
          <a:prstGeom prst="rect">
            <a:avLst/>
          </a:prstGeom>
          <a:noFill/>
          <a:ln>
            <a:noFill/>
          </a:ln>
        </p:spPr>
      </p:pic>
      <p:sp>
        <p:nvSpPr>
          <p:cNvPr id="2116" name="Google Shape;2116;p183"/>
          <p:cNvSpPr/>
          <p:nvPr/>
        </p:nvSpPr>
        <p:spPr>
          <a:xfrm>
            <a:off x="5999000" y="2753725"/>
            <a:ext cx="3045000" cy="5727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6D9EEB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20" name="Shape 2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1" name="Google Shape;2121;p184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Arial"/>
                <a:ea typeface="Arial"/>
                <a:cs typeface="Arial"/>
                <a:sym typeface="Arial"/>
              </a:rPr>
              <a:t>4.2.B – </a:t>
            </a:r>
            <a:r>
              <a:rPr lang="de"/>
              <a:t>Optimization: Freezing</a:t>
            </a:r>
            <a:endParaRPr/>
          </a:p>
        </p:txBody>
      </p:sp>
      <p:sp>
        <p:nvSpPr>
          <p:cNvPr id="2122" name="Google Shape;2122;p184"/>
          <p:cNvSpPr txBox="1"/>
          <p:nvPr>
            <p:ph idx="1" type="body"/>
          </p:nvPr>
        </p:nvSpPr>
        <p:spPr>
          <a:xfrm>
            <a:off x="311700" y="1152475"/>
            <a:ext cx="5223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de"/>
              <a:t>Freezing all but the top layer (</a:t>
            </a:r>
            <a:r>
              <a:rPr lang="de" u="sng">
                <a:solidFill>
                  <a:schemeClr val="hlink"/>
                </a:solidFill>
                <a:hlinkClick r:id="rId3"/>
              </a:rPr>
              <a:t>Long et al., ICML 2015</a:t>
            </a:r>
            <a:r>
              <a:rPr lang="de"/>
              <a:t>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de"/>
              <a:t>Chain-thaw (</a:t>
            </a:r>
            <a:r>
              <a:rPr lang="de" u="sng">
                <a:solidFill>
                  <a:schemeClr val="accent5"/>
                </a:solidFill>
                <a:hlinkClick r:id="rId4"/>
              </a:rPr>
              <a:t>Felbo et al., EMNLP 2017</a:t>
            </a:r>
            <a:r>
              <a:rPr lang="de"/>
              <a:t>): training one layer at a time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de"/>
              <a:t>Gradually unfreezing (</a:t>
            </a:r>
            <a:r>
              <a:rPr lang="de" u="sng">
                <a:solidFill>
                  <a:schemeClr val="accent5"/>
                </a:solidFill>
                <a:hlinkClick r:id="rId5"/>
              </a:rPr>
              <a:t>Howard &amp; Ruder, ACL 2018</a:t>
            </a:r>
            <a:r>
              <a:rPr lang="de"/>
              <a:t>): unfreeze one layer after another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de"/>
              <a:t>Sequential unfreezing (</a:t>
            </a:r>
            <a:r>
              <a:rPr lang="de" u="sng">
                <a:solidFill>
                  <a:schemeClr val="hlink"/>
                </a:solidFill>
                <a:hlinkClick r:id="rId6"/>
              </a:rPr>
              <a:t>Chronopoulou et al., NAACL 2019</a:t>
            </a:r>
            <a:r>
              <a:rPr lang="de"/>
              <a:t>): hyper-parameters that determine length of fine-tuning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de"/>
              <a:t>Fine-tune additional parameters for       epochs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de"/>
              <a:t>Fine-tune pretrained parameters without embedding layer for       epochs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de"/>
              <a:t>Train all layers until convergence</a:t>
            </a:r>
            <a:endParaRPr/>
          </a:p>
        </p:txBody>
      </p:sp>
      <p:pic>
        <p:nvPicPr>
          <p:cNvPr id="2123" name="Google Shape;2123;p18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159625" y="4116425"/>
            <a:ext cx="152806" cy="12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4" name="Google Shape;2124;p18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068600" y="4568875"/>
            <a:ext cx="109843" cy="16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25" name="Google Shape;2125;p1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pic>
        <p:nvPicPr>
          <p:cNvPr id="2126" name="Google Shape;2126;p18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819350" y="647175"/>
            <a:ext cx="3154925" cy="26022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30" name="Shape 2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1" name="Google Shape;2131;p185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Arial"/>
                <a:ea typeface="Arial"/>
                <a:cs typeface="Arial"/>
                <a:sym typeface="Arial"/>
              </a:rPr>
              <a:t>4.2.B – </a:t>
            </a:r>
            <a:r>
              <a:rPr lang="de"/>
              <a:t>Optimization: Freezing</a:t>
            </a:r>
            <a:endParaRPr/>
          </a:p>
        </p:txBody>
      </p:sp>
      <p:sp>
        <p:nvSpPr>
          <p:cNvPr id="2132" name="Google Shape;2132;p185"/>
          <p:cNvSpPr txBox="1"/>
          <p:nvPr>
            <p:ph idx="1" type="body"/>
          </p:nvPr>
        </p:nvSpPr>
        <p:spPr>
          <a:xfrm>
            <a:off x="311700" y="1152475"/>
            <a:ext cx="5223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de"/>
              <a:t>Freezing all but the top layer (</a:t>
            </a:r>
            <a:r>
              <a:rPr lang="de" u="sng">
                <a:solidFill>
                  <a:schemeClr val="hlink"/>
                </a:solidFill>
                <a:hlinkClick r:id="rId3"/>
              </a:rPr>
              <a:t>Long et al., ICML 2015</a:t>
            </a:r>
            <a:r>
              <a:rPr lang="de"/>
              <a:t>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de"/>
              <a:t>Chain-thaw (</a:t>
            </a:r>
            <a:r>
              <a:rPr lang="de" u="sng">
                <a:solidFill>
                  <a:schemeClr val="accent5"/>
                </a:solidFill>
                <a:hlinkClick r:id="rId4"/>
              </a:rPr>
              <a:t>Felbo et al., EMNLP 2017</a:t>
            </a:r>
            <a:r>
              <a:rPr lang="de"/>
              <a:t>): training one layer at a time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de"/>
              <a:t>Gradually unfreezing (</a:t>
            </a:r>
            <a:r>
              <a:rPr lang="de" u="sng">
                <a:solidFill>
                  <a:schemeClr val="accent5"/>
                </a:solidFill>
                <a:hlinkClick r:id="rId5"/>
              </a:rPr>
              <a:t>Howard &amp; Ruder, ACL 2018</a:t>
            </a:r>
            <a:r>
              <a:rPr lang="de"/>
              <a:t>): unfreeze one layer after another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de"/>
              <a:t>Sequential unfreezing (</a:t>
            </a:r>
            <a:r>
              <a:rPr lang="de" u="sng">
                <a:solidFill>
                  <a:schemeClr val="hlink"/>
                </a:solidFill>
                <a:hlinkClick r:id="rId6"/>
              </a:rPr>
              <a:t>Chronopoulou et al., NAACL 2019</a:t>
            </a:r>
            <a:r>
              <a:rPr lang="de"/>
              <a:t>): hyper-parameters that determine length of fine-tuning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de"/>
              <a:t>Commonality: </a:t>
            </a:r>
            <a:r>
              <a:rPr b="1" lang="de"/>
              <a:t>Train all parameters jointly</a:t>
            </a:r>
            <a:r>
              <a:rPr lang="de"/>
              <a:t> in the end</a:t>
            </a:r>
            <a:endParaRPr/>
          </a:p>
        </p:txBody>
      </p:sp>
      <p:sp>
        <p:nvSpPr>
          <p:cNvPr id="2133" name="Google Shape;2133;p1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pic>
        <p:nvPicPr>
          <p:cNvPr id="2134" name="Google Shape;2134;p18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819350" y="647175"/>
            <a:ext cx="3154925" cy="26022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51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Concrete example—word vectors</a:t>
            </a:r>
            <a:endParaRPr/>
          </a:p>
        </p:txBody>
      </p:sp>
      <p:sp>
        <p:nvSpPr>
          <p:cNvPr id="312" name="Google Shape;312;p51"/>
          <p:cNvSpPr txBox="1"/>
          <p:nvPr>
            <p:ph idx="1" type="body"/>
          </p:nvPr>
        </p:nvSpPr>
        <p:spPr>
          <a:xfrm>
            <a:off x="311700" y="542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de"/>
              <a:t>Word embedding methods (e.g. word2vec) learn one vector per word:</a:t>
            </a:r>
            <a:endParaRPr/>
          </a:p>
        </p:txBody>
      </p:sp>
      <p:sp>
        <p:nvSpPr>
          <p:cNvPr id="313" name="Google Shape;313;p51"/>
          <p:cNvSpPr txBox="1"/>
          <p:nvPr/>
        </p:nvSpPr>
        <p:spPr>
          <a:xfrm>
            <a:off x="527075" y="1612475"/>
            <a:ext cx="3000000" cy="15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cat = [0.1, -0.2, 0.4, …]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de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dog = [0.2, -0.1, 0.7, …]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4" name="Google Shape;314;p51"/>
          <p:cNvSpPr txBox="1"/>
          <p:nvPr/>
        </p:nvSpPr>
        <p:spPr>
          <a:xfrm>
            <a:off x="4234375" y="1367850"/>
            <a:ext cx="3769800" cy="11886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PRP  VBP PRP NN  CC   NN    .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de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  I     love  my  cat  and  dog  .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15" name="Google Shape;315;p51"/>
          <p:cNvCxnSpPr/>
          <p:nvPr/>
        </p:nvCxnSpPr>
        <p:spPr>
          <a:xfrm>
            <a:off x="4532550" y="1713650"/>
            <a:ext cx="0" cy="2982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6" name="Google Shape;316;p51"/>
          <p:cNvCxnSpPr/>
          <p:nvPr/>
        </p:nvCxnSpPr>
        <p:spPr>
          <a:xfrm>
            <a:off x="5097000" y="1713650"/>
            <a:ext cx="0" cy="2982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7" name="Google Shape;317;p51"/>
          <p:cNvCxnSpPr/>
          <p:nvPr/>
        </p:nvCxnSpPr>
        <p:spPr>
          <a:xfrm>
            <a:off x="5573775" y="1713650"/>
            <a:ext cx="0" cy="2982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8" name="Google Shape;318;p51"/>
          <p:cNvCxnSpPr/>
          <p:nvPr/>
        </p:nvCxnSpPr>
        <p:spPr>
          <a:xfrm>
            <a:off x="5962900" y="1713650"/>
            <a:ext cx="0" cy="2982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9" name="Google Shape;319;p51"/>
          <p:cNvCxnSpPr/>
          <p:nvPr/>
        </p:nvCxnSpPr>
        <p:spPr>
          <a:xfrm>
            <a:off x="6387075" y="1713650"/>
            <a:ext cx="0" cy="2982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0" name="Google Shape;320;p51"/>
          <p:cNvCxnSpPr/>
          <p:nvPr/>
        </p:nvCxnSpPr>
        <p:spPr>
          <a:xfrm>
            <a:off x="6837550" y="1713650"/>
            <a:ext cx="0" cy="2982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1" name="Google Shape;321;p51"/>
          <p:cNvCxnSpPr/>
          <p:nvPr/>
        </p:nvCxnSpPr>
        <p:spPr>
          <a:xfrm>
            <a:off x="7252950" y="1713650"/>
            <a:ext cx="0" cy="2982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2" name="Google Shape;322;p51"/>
          <p:cNvSpPr txBox="1"/>
          <p:nvPr/>
        </p:nvSpPr>
        <p:spPr>
          <a:xfrm>
            <a:off x="4076550" y="2899225"/>
            <a:ext cx="4611600" cy="6870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de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 love my cat and dog</a:t>
            </a:r>
            <a:r>
              <a:rPr lang="de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 .  }-&gt; “positive" 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23" name="Google Shape;323;p51"/>
          <p:cNvCxnSpPr>
            <a:endCxn id="314" idx="1"/>
          </p:cNvCxnSpPr>
          <p:nvPr/>
        </p:nvCxnSpPr>
        <p:spPr>
          <a:xfrm flipH="1" rot="10800000">
            <a:off x="3015775" y="1962150"/>
            <a:ext cx="1218600" cy="1986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24" name="Google Shape;324;p51"/>
          <p:cNvCxnSpPr/>
          <p:nvPr/>
        </p:nvCxnSpPr>
        <p:spPr>
          <a:xfrm>
            <a:off x="2989550" y="2239675"/>
            <a:ext cx="973200" cy="8505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25" name="Google Shape;325;p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38" name="Shape 2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9" name="Google Shape;2139;p186"/>
          <p:cNvSpPr txBox="1"/>
          <p:nvPr>
            <p:ph type="title"/>
          </p:nvPr>
        </p:nvSpPr>
        <p:spPr>
          <a:xfrm>
            <a:off x="311700" y="520625"/>
            <a:ext cx="8520600" cy="95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Hands-on #4: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Using gradual unfreezing</a:t>
            </a:r>
            <a:endParaRPr/>
          </a:p>
        </p:txBody>
      </p:sp>
      <p:pic>
        <p:nvPicPr>
          <p:cNvPr id="2140" name="Google Shape;2140;p1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8550" y="1752600"/>
            <a:ext cx="1638951" cy="1524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41" name="Google Shape;2141;p186"/>
          <p:cNvSpPr txBox="1"/>
          <p:nvPr/>
        </p:nvSpPr>
        <p:spPr>
          <a:xfrm>
            <a:off x="7646400" y="4852025"/>
            <a:ext cx="14976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Image credit: Chanaky</a:t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42" name="Google Shape;2142;p1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2146" name="Shape 2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7" name="Google Shape;2147;p1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9450" y="1164750"/>
            <a:ext cx="5407373" cy="1496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8" name="Google Shape;2148;p1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43290" y="2903181"/>
            <a:ext cx="5814327" cy="1830436"/>
          </a:xfrm>
          <a:prstGeom prst="rect">
            <a:avLst/>
          </a:prstGeom>
          <a:noFill/>
          <a:ln>
            <a:noFill/>
          </a:ln>
        </p:spPr>
      </p:pic>
      <p:sp>
        <p:nvSpPr>
          <p:cNvPr id="2149" name="Google Shape;2149;p187"/>
          <p:cNvSpPr/>
          <p:nvPr/>
        </p:nvSpPr>
        <p:spPr>
          <a:xfrm>
            <a:off x="2856040" y="3128061"/>
            <a:ext cx="5187000" cy="291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6D9EE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0" name="Google Shape;2150;p187"/>
          <p:cNvSpPr txBox="1"/>
          <p:nvPr>
            <p:ph idx="1" type="body"/>
          </p:nvPr>
        </p:nvSpPr>
        <p:spPr>
          <a:xfrm>
            <a:off x="0" y="15450"/>
            <a:ext cx="91440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Hands-on: Adaptation</a:t>
            </a:r>
            <a:endParaRPr/>
          </a:p>
        </p:txBody>
      </p:sp>
      <p:pic>
        <p:nvPicPr>
          <p:cNvPr id="2151" name="Google Shape;2151;p18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40075" y="86650"/>
            <a:ext cx="509000" cy="473300"/>
          </a:xfrm>
          <a:prstGeom prst="rect">
            <a:avLst/>
          </a:prstGeom>
          <a:noFill/>
          <a:ln>
            <a:noFill/>
          </a:ln>
        </p:spPr>
      </p:pic>
      <p:sp>
        <p:nvSpPr>
          <p:cNvPr id="2152" name="Google Shape;2152;p187"/>
          <p:cNvSpPr txBox="1"/>
          <p:nvPr>
            <p:ph idx="4294967295" type="title"/>
          </p:nvPr>
        </p:nvSpPr>
        <p:spPr>
          <a:xfrm>
            <a:off x="606450" y="559661"/>
            <a:ext cx="8235900" cy="6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400">
                <a:solidFill>
                  <a:srgbClr val="000000"/>
                </a:solidFill>
              </a:rPr>
              <a:t>Gradual unfreezing is similar to our previous freezing process.</a:t>
            </a:r>
            <a:br>
              <a:rPr lang="de" sz="1400">
                <a:solidFill>
                  <a:srgbClr val="000000"/>
                </a:solidFill>
              </a:rPr>
            </a:br>
            <a:r>
              <a:rPr lang="de" sz="1400">
                <a:solidFill>
                  <a:srgbClr val="000000"/>
                </a:solidFill>
              </a:rPr>
              <a:t>We start by freezing all the model except the newly added parameters</a:t>
            </a:r>
            <a:r>
              <a:rPr lang="de" sz="1400">
                <a:solidFill>
                  <a:srgbClr val="000000"/>
                </a:solidFill>
              </a:rPr>
              <a:t>:</a:t>
            </a:r>
            <a:endParaRPr sz="1400">
              <a:solidFill>
                <a:srgbClr val="000000"/>
              </a:solidFill>
            </a:endParaRPr>
          </a:p>
        </p:txBody>
      </p:sp>
      <p:sp>
        <p:nvSpPr>
          <p:cNvPr id="2153" name="Google Shape;2153;p187"/>
          <p:cNvSpPr txBox="1"/>
          <p:nvPr>
            <p:ph idx="4294967295" type="title"/>
          </p:nvPr>
        </p:nvSpPr>
        <p:spPr>
          <a:xfrm>
            <a:off x="205750" y="2584724"/>
            <a:ext cx="8743200" cy="42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400">
                <a:solidFill>
                  <a:srgbClr val="000000"/>
                </a:solidFill>
              </a:rPr>
              <a:t>We then gradually unfreeze an additional block along the training so that we train the full model at the end:</a:t>
            </a:r>
            <a:endParaRPr sz="1400">
              <a:solidFill>
                <a:srgbClr val="000000"/>
              </a:solidFill>
            </a:endParaRPr>
          </a:p>
        </p:txBody>
      </p:sp>
      <p:cxnSp>
        <p:nvCxnSpPr>
          <p:cNvPr id="2154" name="Google Shape;2154;p187"/>
          <p:cNvCxnSpPr/>
          <p:nvPr/>
        </p:nvCxnSpPr>
        <p:spPr>
          <a:xfrm>
            <a:off x="2291263" y="3851423"/>
            <a:ext cx="1035600" cy="0"/>
          </a:xfrm>
          <a:prstGeom prst="straightConnector1">
            <a:avLst/>
          </a:prstGeom>
          <a:noFill/>
          <a:ln cap="flat" cmpd="sng" w="19050">
            <a:solidFill>
              <a:srgbClr val="3D85C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55" name="Google Shape;2155;p187"/>
          <p:cNvCxnSpPr/>
          <p:nvPr/>
        </p:nvCxnSpPr>
        <p:spPr>
          <a:xfrm>
            <a:off x="2313150" y="4300111"/>
            <a:ext cx="1210800" cy="0"/>
          </a:xfrm>
          <a:prstGeom prst="straightConnector1">
            <a:avLst/>
          </a:prstGeom>
          <a:noFill/>
          <a:ln cap="flat" cmpd="sng" w="19050">
            <a:solidFill>
              <a:srgbClr val="3D85C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56" name="Google Shape;2156;p187"/>
          <p:cNvSpPr txBox="1"/>
          <p:nvPr>
            <p:ph idx="4294967295" type="title"/>
          </p:nvPr>
        </p:nvSpPr>
        <p:spPr>
          <a:xfrm>
            <a:off x="606450" y="3515853"/>
            <a:ext cx="1659900" cy="6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400">
                <a:solidFill>
                  <a:srgbClr val="000000"/>
                </a:solidFill>
              </a:rPr>
              <a:t>Find index of layer to unfreeze</a:t>
            </a:r>
            <a:endParaRPr sz="1400">
              <a:solidFill>
                <a:srgbClr val="000000"/>
              </a:solidFill>
            </a:endParaRPr>
          </a:p>
        </p:txBody>
      </p:sp>
      <p:sp>
        <p:nvSpPr>
          <p:cNvPr id="2157" name="Google Shape;2157;p187"/>
          <p:cNvSpPr txBox="1"/>
          <p:nvPr>
            <p:ph idx="4294967295" type="title"/>
          </p:nvPr>
        </p:nvSpPr>
        <p:spPr>
          <a:xfrm>
            <a:off x="606450" y="4063028"/>
            <a:ext cx="1659900" cy="6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400">
                <a:solidFill>
                  <a:srgbClr val="000000"/>
                </a:solidFill>
              </a:rPr>
              <a:t>Name pattern matching</a:t>
            </a:r>
            <a:endParaRPr sz="1400">
              <a:solidFill>
                <a:srgbClr val="000000"/>
              </a:solidFill>
            </a:endParaRPr>
          </a:p>
        </p:txBody>
      </p:sp>
      <p:cxnSp>
        <p:nvCxnSpPr>
          <p:cNvPr id="2158" name="Google Shape;2158;p187"/>
          <p:cNvCxnSpPr>
            <a:stCxn id="2159" idx="3"/>
            <a:endCxn id="2149" idx="1"/>
          </p:cNvCxnSpPr>
          <p:nvPr/>
        </p:nvCxnSpPr>
        <p:spPr>
          <a:xfrm flipH="1" rot="10800000">
            <a:off x="2385750" y="3273648"/>
            <a:ext cx="470400" cy="3300"/>
          </a:xfrm>
          <a:prstGeom prst="straightConnector1">
            <a:avLst/>
          </a:prstGeom>
          <a:noFill/>
          <a:ln cap="flat" cmpd="sng" w="19050">
            <a:solidFill>
              <a:srgbClr val="3D85C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59" name="Google Shape;2159;p187"/>
          <p:cNvSpPr txBox="1"/>
          <p:nvPr>
            <p:ph idx="4294967295" type="title"/>
          </p:nvPr>
        </p:nvSpPr>
        <p:spPr>
          <a:xfrm>
            <a:off x="606450" y="3065148"/>
            <a:ext cx="1779300" cy="42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400">
                <a:solidFill>
                  <a:srgbClr val="000000"/>
                </a:solidFill>
              </a:rPr>
              <a:t>Unfreezing interval</a:t>
            </a:r>
            <a:endParaRPr sz="1400">
              <a:solidFill>
                <a:srgbClr val="000000"/>
              </a:solidFill>
            </a:endParaRPr>
          </a:p>
        </p:txBody>
      </p:sp>
      <p:sp>
        <p:nvSpPr>
          <p:cNvPr id="2160" name="Google Shape;2160;p18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2164" name="Shape 2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5" name="Google Shape;2165;p188"/>
          <p:cNvSpPr txBox="1"/>
          <p:nvPr>
            <p:ph idx="1" type="body"/>
          </p:nvPr>
        </p:nvSpPr>
        <p:spPr>
          <a:xfrm>
            <a:off x="0" y="15450"/>
            <a:ext cx="91440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Hands-on: Adaptation</a:t>
            </a:r>
            <a:endParaRPr/>
          </a:p>
        </p:txBody>
      </p:sp>
      <p:pic>
        <p:nvPicPr>
          <p:cNvPr id="2166" name="Google Shape;2166;p1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40075" y="86650"/>
            <a:ext cx="509000" cy="473300"/>
          </a:xfrm>
          <a:prstGeom prst="rect">
            <a:avLst/>
          </a:prstGeom>
          <a:noFill/>
          <a:ln>
            <a:noFill/>
          </a:ln>
        </p:spPr>
      </p:pic>
      <p:sp>
        <p:nvSpPr>
          <p:cNvPr id="2167" name="Google Shape;2167;p188"/>
          <p:cNvSpPr txBox="1"/>
          <p:nvPr>
            <p:ph idx="4294967295" type="title"/>
          </p:nvPr>
        </p:nvSpPr>
        <p:spPr>
          <a:xfrm>
            <a:off x="1275450" y="544350"/>
            <a:ext cx="6593100" cy="9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400">
                <a:solidFill>
                  <a:srgbClr val="000000"/>
                </a:solidFill>
              </a:rPr>
              <a:t>Gradual unfreezing has not been investigated in details for Transformer models</a:t>
            </a:r>
            <a:br>
              <a:rPr lang="de" sz="1400">
                <a:solidFill>
                  <a:srgbClr val="000000"/>
                </a:solidFill>
              </a:rPr>
            </a:br>
            <a:r>
              <a:rPr lang="de" sz="1400">
                <a:solidFill>
                  <a:srgbClr val="000000"/>
                </a:solidFill>
              </a:rPr>
              <a:t>	⇨ no specific hyper-parameters advocated in the literature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400">
                <a:solidFill>
                  <a:schemeClr val="dk1"/>
                </a:solidFill>
              </a:rPr>
              <a:t>R</a:t>
            </a:r>
            <a:r>
              <a:rPr lang="de" sz="1400">
                <a:solidFill>
                  <a:schemeClr val="dk1"/>
                </a:solidFill>
              </a:rPr>
              <a:t>esidual connections may have an impact on the method</a:t>
            </a:r>
            <a:endParaRPr sz="1400">
              <a:solidFill>
                <a:schemeClr val="dk1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400">
                <a:solidFill>
                  <a:schemeClr val="dk1"/>
                </a:solidFill>
              </a:rPr>
              <a:t>⇨ should probably adapt LSTM hyper-parameters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</p:txBody>
      </p:sp>
      <p:pic>
        <p:nvPicPr>
          <p:cNvPr id="2168" name="Google Shape;2168;p1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82375" y="1506525"/>
            <a:ext cx="3962575" cy="27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2169" name="Google Shape;2169;p188"/>
          <p:cNvSpPr txBox="1"/>
          <p:nvPr/>
        </p:nvSpPr>
        <p:spPr>
          <a:xfrm>
            <a:off x="454200" y="4223400"/>
            <a:ext cx="82359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We show simple experiments in the Colab. Better hyper-parameters settings can </a:t>
            </a:r>
            <a:r>
              <a:rPr lang="d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probably </a:t>
            </a:r>
            <a:r>
              <a:rPr lang="d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be found.</a:t>
            </a:r>
            <a:endParaRPr/>
          </a:p>
        </p:txBody>
      </p:sp>
      <p:sp>
        <p:nvSpPr>
          <p:cNvPr id="2170" name="Google Shape;2170;p18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74" name="Shape 2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5" name="Google Shape;2175;p189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Arial"/>
                <a:ea typeface="Arial"/>
                <a:cs typeface="Arial"/>
                <a:sym typeface="Arial"/>
              </a:rPr>
              <a:t>4.2.B – </a:t>
            </a:r>
            <a:r>
              <a:rPr lang="de"/>
              <a:t>Optimization: Learning rates</a:t>
            </a:r>
            <a:endParaRPr/>
          </a:p>
        </p:txBody>
      </p:sp>
      <p:sp>
        <p:nvSpPr>
          <p:cNvPr id="2176" name="Google Shape;2176;p189"/>
          <p:cNvSpPr txBox="1"/>
          <p:nvPr>
            <p:ph idx="1" type="body"/>
          </p:nvPr>
        </p:nvSpPr>
        <p:spPr>
          <a:xfrm>
            <a:off x="311700" y="542875"/>
            <a:ext cx="514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de"/>
              <a:t>Main idea</a:t>
            </a:r>
            <a:r>
              <a:rPr lang="de"/>
              <a:t>: Use </a:t>
            </a:r>
            <a:r>
              <a:rPr b="1" lang="de"/>
              <a:t>lower learning rates</a:t>
            </a:r>
            <a:r>
              <a:rPr lang="de"/>
              <a:t> to </a:t>
            </a:r>
            <a:r>
              <a:rPr b="1" lang="de"/>
              <a:t>avoid overwriting</a:t>
            </a:r>
            <a:r>
              <a:rPr lang="de"/>
              <a:t> useful information.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de"/>
              <a:t>Where and when? 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Char char="❏"/>
            </a:pPr>
            <a:r>
              <a:rPr b="1" lang="de"/>
              <a:t>Lower layers</a:t>
            </a:r>
            <a:r>
              <a:rPr lang="de"/>
              <a:t> (capture general information)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b="1" lang="de"/>
              <a:t>Early</a:t>
            </a:r>
            <a:r>
              <a:rPr lang="de"/>
              <a:t> in training (model still needs to adapt to target distribution)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b="1" lang="de"/>
              <a:t>Late</a:t>
            </a:r>
            <a:r>
              <a:rPr lang="de"/>
              <a:t> in training (model is close to convergence)</a:t>
            </a:r>
            <a:endParaRPr/>
          </a:p>
        </p:txBody>
      </p:sp>
      <p:cxnSp>
        <p:nvCxnSpPr>
          <p:cNvPr id="2177" name="Google Shape;2177;p189"/>
          <p:cNvCxnSpPr/>
          <p:nvPr/>
        </p:nvCxnSpPr>
        <p:spPr>
          <a:xfrm rot="10800000">
            <a:off x="8679475" y="969450"/>
            <a:ext cx="11100" cy="30642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stealth"/>
            <a:tailEnd len="med" w="med" type="none"/>
          </a:ln>
        </p:spPr>
      </p:cxnSp>
      <p:pic>
        <p:nvPicPr>
          <p:cNvPr id="2178" name="Google Shape;2178;p1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37250" y="3513450"/>
            <a:ext cx="342900" cy="2846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9" name="Google Shape;2179;p1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37050" y="2705138"/>
            <a:ext cx="342900" cy="284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0" name="Google Shape;2180;p18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737050" y="1896825"/>
            <a:ext cx="342900" cy="284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1" name="Google Shape;2181;p18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737050" y="1088500"/>
            <a:ext cx="342900" cy="284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2" name="Google Shape;2182;p18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318375" y="1088499"/>
            <a:ext cx="3277376" cy="2703226"/>
          </a:xfrm>
          <a:prstGeom prst="rect">
            <a:avLst/>
          </a:prstGeom>
          <a:noFill/>
          <a:ln>
            <a:noFill/>
          </a:ln>
        </p:spPr>
      </p:pic>
      <p:sp>
        <p:nvSpPr>
          <p:cNvPr id="2183" name="Google Shape;2183;p18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87" name="Shape 2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8" name="Google Shape;2188;p190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Arial"/>
                <a:ea typeface="Arial"/>
                <a:cs typeface="Arial"/>
                <a:sym typeface="Arial"/>
              </a:rPr>
              <a:t>4.2.B – </a:t>
            </a:r>
            <a:r>
              <a:rPr lang="de"/>
              <a:t>Optimization: Learning rates</a:t>
            </a:r>
            <a:endParaRPr/>
          </a:p>
        </p:txBody>
      </p:sp>
      <p:sp>
        <p:nvSpPr>
          <p:cNvPr id="2189" name="Google Shape;2189;p190"/>
          <p:cNvSpPr txBox="1"/>
          <p:nvPr>
            <p:ph idx="1" type="body"/>
          </p:nvPr>
        </p:nvSpPr>
        <p:spPr>
          <a:xfrm>
            <a:off x="311700" y="619075"/>
            <a:ext cx="5147700" cy="124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de"/>
              <a:t>Discriminative fine-tuning (</a:t>
            </a:r>
            <a:r>
              <a:rPr lang="de" u="sng">
                <a:solidFill>
                  <a:schemeClr val="accent5"/>
                </a:solidFill>
                <a:hlinkClick r:id="rId3"/>
              </a:rPr>
              <a:t>Howard &amp; Ruder, ACL 2018</a:t>
            </a:r>
            <a:r>
              <a:rPr lang="de"/>
              <a:t>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lang="de"/>
              <a:t>Lower layers capture general information</a:t>
            </a:r>
            <a:br>
              <a:rPr lang="de"/>
            </a:br>
            <a:r>
              <a:rPr lang="de"/>
              <a:t>→ Use lower learning rates for lower layers</a:t>
            </a:r>
            <a:endParaRPr/>
          </a:p>
        </p:txBody>
      </p:sp>
      <p:cxnSp>
        <p:nvCxnSpPr>
          <p:cNvPr id="2190" name="Google Shape;2190;p190"/>
          <p:cNvCxnSpPr/>
          <p:nvPr/>
        </p:nvCxnSpPr>
        <p:spPr>
          <a:xfrm rot="10800000">
            <a:off x="8679475" y="969450"/>
            <a:ext cx="11100" cy="30642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stealth"/>
            <a:tailEnd len="med" w="med" type="none"/>
          </a:ln>
        </p:spPr>
      </p:cxnSp>
      <p:pic>
        <p:nvPicPr>
          <p:cNvPr id="2191" name="Google Shape;2191;p1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37250" y="3513450"/>
            <a:ext cx="342900" cy="2846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2" name="Google Shape;2192;p19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737050" y="2705138"/>
            <a:ext cx="342900" cy="284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3" name="Google Shape;2193;p19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737050" y="1896825"/>
            <a:ext cx="342900" cy="284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4" name="Google Shape;2194;p19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737050" y="1088500"/>
            <a:ext cx="342900" cy="284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5" name="Google Shape;2195;p19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318375" y="1088499"/>
            <a:ext cx="3277376" cy="2703226"/>
          </a:xfrm>
          <a:prstGeom prst="rect">
            <a:avLst/>
          </a:prstGeom>
          <a:noFill/>
          <a:ln>
            <a:noFill/>
          </a:ln>
        </p:spPr>
      </p:pic>
      <p:sp>
        <p:nvSpPr>
          <p:cNvPr id="2196" name="Google Shape;2196;p19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pic>
        <p:nvPicPr>
          <p:cNvPr id="2197" name="Google Shape;2197;p19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311150" y="1918563"/>
            <a:ext cx="1683989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01" name="Shape 2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2" name="Google Shape;2202;p191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Arial"/>
                <a:ea typeface="Arial"/>
                <a:cs typeface="Arial"/>
                <a:sym typeface="Arial"/>
              </a:rPr>
              <a:t>4.2.B – </a:t>
            </a:r>
            <a:r>
              <a:rPr lang="de"/>
              <a:t>Optimization: Learning rates</a:t>
            </a:r>
            <a:endParaRPr/>
          </a:p>
        </p:txBody>
      </p:sp>
      <p:sp>
        <p:nvSpPr>
          <p:cNvPr id="2203" name="Google Shape;2203;p191"/>
          <p:cNvSpPr txBox="1"/>
          <p:nvPr>
            <p:ph idx="1" type="body"/>
          </p:nvPr>
        </p:nvSpPr>
        <p:spPr>
          <a:xfrm>
            <a:off x="311700" y="542875"/>
            <a:ext cx="5125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de"/>
              <a:t>Discriminative fine-tuning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de"/>
              <a:t>Triangular learning rates (</a:t>
            </a:r>
            <a:r>
              <a:rPr lang="de" u="sng">
                <a:solidFill>
                  <a:schemeClr val="accent5"/>
                </a:solidFill>
                <a:hlinkClick r:id="rId3"/>
              </a:rPr>
              <a:t>Howard &amp; Ruder, ACL 2018</a:t>
            </a:r>
            <a:r>
              <a:rPr lang="de"/>
              <a:t>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lang="de"/>
              <a:t>Quickly move to a suitable region, then slowly converge over time</a:t>
            </a:r>
            <a:endParaRPr/>
          </a:p>
        </p:txBody>
      </p:sp>
      <p:pic>
        <p:nvPicPr>
          <p:cNvPr id="2204" name="Google Shape;2204;p1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48611" y="1209750"/>
            <a:ext cx="174464" cy="16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5" name="Google Shape;2205;p1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48611" y="2028325"/>
            <a:ext cx="174462" cy="16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6" name="Google Shape;2206;p1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48611" y="2846900"/>
            <a:ext cx="174462" cy="16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7" name="Google Shape;2207;p1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48636" y="3589275"/>
            <a:ext cx="174462" cy="16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8" name="Google Shape;2208;p191" title="Points scored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44675" y="2198125"/>
            <a:ext cx="3478524" cy="2092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9" name="Google Shape;2209;p19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17361" y="3160375"/>
            <a:ext cx="174462" cy="16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0" name="Google Shape;2210;p19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310725" y="1130249"/>
            <a:ext cx="3277376" cy="2703226"/>
          </a:xfrm>
          <a:prstGeom prst="rect">
            <a:avLst/>
          </a:prstGeom>
          <a:noFill/>
          <a:ln>
            <a:noFill/>
          </a:ln>
        </p:spPr>
      </p:pic>
      <p:sp>
        <p:nvSpPr>
          <p:cNvPr id="2211" name="Google Shape;2211;p19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15" name="Shape 2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6" name="Google Shape;2216;p192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Arial"/>
                <a:ea typeface="Arial"/>
                <a:cs typeface="Arial"/>
                <a:sym typeface="Arial"/>
              </a:rPr>
              <a:t>4.2.B – </a:t>
            </a:r>
            <a:r>
              <a:rPr lang="de"/>
              <a:t>Optimization: Learning rates</a:t>
            </a:r>
            <a:endParaRPr/>
          </a:p>
        </p:txBody>
      </p:sp>
      <p:sp>
        <p:nvSpPr>
          <p:cNvPr id="2217" name="Google Shape;2217;p192"/>
          <p:cNvSpPr txBox="1"/>
          <p:nvPr>
            <p:ph idx="1" type="body"/>
          </p:nvPr>
        </p:nvSpPr>
        <p:spPr>
          <a:xfrm>
            <a:off x="311700" y="542875"/>
            <a:ext cx="5050200" cy="28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de"/>
              <a:t>Discriminative fine-tuning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de"/>
              <a:t>Triangular learning rates (</a:t>
            </a:r>
            <a:r>
              <a:rPr lang="de" u="sng">
                <a:solidFill>
                  <a:schemeClr val="accent5"/>
                </a:solidFill>
                <a:hlinkClick r:id="rId3"/>
              </a:rPr>
              <a:t>Howard &amp; Ruder, ACL 2018</a:t>
            </a:r>
            <a:r>
              <a:rPr lang="de"/>
              <a:t>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lang="de"/>
              <a:t>Quickly move to a suitable region, then slowly converge over time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lang="de"/>
              <a:t>Also known as “learning rate warm-up”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lang="de"/>
              <a:t>Used e.g. in Transformer (</a:t>
            </a:r>
            <a:r>
              <a:rPr lang="de" u="sng">
                <a:solidFill>
                  <a:schemeClr val="hlink"/>
                </a:solidFill>
                <a:hlinkClick r:id="rId4"/>
              </a:rPr>
              <a:t>Vaswani et al., NIPS 2017</a:t>
            </a:r>
            <a:r>
              <a:rPr lang="de"/>
              <a:t>) and Transformer-based methods (BERT, GPT)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lang="de"/>
              <a:t>Facilitates optimization; easier to escape suboptimal local minima</a:t>
            </a:r>
            <a:endParaRPr/>
          </a:p>
        </p:txBody>
      </p:sp>
      <p:pic>
        <p:nvPicPr>
          <p:cNvPr id="2218" name="Google Shape;2218;p19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648611" y="1133550"/>
            <a:ext cx="174464" cy="16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9" name="Google Shape;2219;p19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648611" y="1952125"/>
            <a:ext cx="174462" cy="16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0" name="Google Shape;2220;p19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648611" y="2770700"/>
            <a:ext cx="174462" cy="16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1" name="Google Shape;2221;p19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648636" y="4198875"/>
            <a:ext cx="174462" cy="16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2" name="Google Shape;2222;p19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18375" y="1054049"/>
            <a:ext cx="3277376" cy="2703226"/>
          </a:xfrm>
          <a:prstGeom prst="rect">
            <a:avLst/>
          </a:prstGeom>
          <a:noFill/>
          <a:ln>
            <a:noFill/>
          </a:ln>
        </p:spPr>
      </p:pic>
      <p:sp>
        <p:nvSpPr>
          <p:cNvPr id="2223" name="Google Shape;2223;p19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27" name="Shape 2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8" name="Google Shape;2228;p193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Arial"/>
                <a:ea typeface="Arial"/>
                <a:cs typeface="Arial"/>
                <a:sym typeface="Arial"/>
              </a:rPr>
              <a:t>4.2.B – </a:t>
            </a:r>
            <a:r>
              <a:rPr lang="de"/>
              <a:t>Optimization: Regularization</a:t>
            </a:r>
            <a:endParaRPr/>
          </a:p>
        </p:txBody>
      </p:sp>
      <p:sp>
        <p:nvSpPr>
          <p:cNvPr id="2229" name="Google Shape;2229;p193"/>
          <p:cNvSpPr txBox="1"/>
          <p:nvPr>
            <p:ph idx="1" type="body"/>
          </p:nvPr>
        </p:nvSpPr>
        <p:spPr>
          <a:xfrm>
            <a:off x="311700" y="466675"/>
            <a:ext cx="5215800" cy="135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i="1" lang="de"/>
              <a:t>Main idea</a:t>
            </a:r>
            <a:r>
              <a:rPr lang="de"/>
              <a:t>: minimize catastrophic forgetting by encouraging target model parameters to </a:t>
            </a:r>
            <a:r>
              <a:rPr b="1" lang="de"/>
              <a:t>stay close to pretrained model parameters</a:t>
            </a:r>
            <a:br>
              <a:rPr b="1" lang="de"/>
            </a:br>
            <a:r>
              <a:rPr lang="de"/>
              <a:t>using a regularization term     .</a:t>
            </a:r>
            <a:endParaRPr/>
          </a:p>
        </p:txBody>
      </p:sp>
      <p:pic>
        <p:nvPicPr>
          <p:cNvPr id="2230" name="Google Shape;2230;p1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2517" y="1515113"/>
            <a:ext cx="190500" cy="2190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31" name="Google Shape;2231;p193"/>
          <p:cNvCxnSpPr/>
          <p:nvPr/>
        </p:nvCxnSpPr>
        <p:spPr>
          <a:xfrm flipH="1" rot="10800000">
            <a:off x="5586125" y="2229650"/>
            <a:ext cx="541800" cy="78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stealth"/>
            <a:tailEnd len="med" w="med" type="stealth"/>
          </a:ln>
        </p:spPr>
      </p:cxnSp>
      <p:pic>
        <p:nvPicPr>
          <p:cNvPr id="2232" name="Google Shape;2232;p1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98401" y="1828375"/>
            <a:ext cx="3092975" cy="184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3" name="Google Shape;2233;p19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82525" y="2044950"/>
            <a:ext cx="2344974" cy="14000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4" name="Google Shape;2234;p19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98400" y="1128500"/>
            <a:ext cx="3092975" cy="699875"/>
          </a:xfrm>
          <a:prstGeom prst="rect">
            <a:avLst/>
          </a:prstGeom>
          <a:noFill/>
          <a:ln>
            <a:noFill/>
          </a:ln>
        </p:spPr>
      </p:pic>
      <p:sp>
        <p:nvSpPr>
          <p:cNvPr id="2235" name="Google Shape;2235;p19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39" name="Shape 2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0" name="Google Shape;2240;p194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Arial"/>
                <a:ea typeface="Arial"/>
                <a:cs typeface="Arial"/>
                <a:sym typeface="Arial"/>
              </a:rPr>
              <a:t>4.2.B – </a:t>
            </a:r>
            <a:r>
              <a:rPr lang="de"/>
              <a:t>Optimization: Regularization</a:t>
            </a:r>
            <a:endParaRPr/>
          </a:p>
        </p:txBody>
      </p:sp>
      <p:sp>
        <p:nvSpPr>
          <p:cNvPr id="2241" name="Google Shape;2241;p194"/>
          <p:cNvSpPr txBox="1"/>
          <p:nvPr>
            <p:ph idx="1" type="body"/>
          </p:nvPr>
        </p:nvSpPr>
        <p:spPr>
          <a:xfrm>
            <a:off x="98025" y="588550"/>
            <a:ext cx="3560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i="1" lang="de"/>
              <a:t>Simple method</a:t>
            </a:r>
            <a:r>
              <a:rPr lang="de"/>
              <a:t>:</a:t>
            </a:r>
            <a:br>
              <a:rPr lang="de"/>
            </a:br>
            <a:r>
              <a:rPr lang="de"/>
              <a:t>Regularize new parameters </a:t>
            </a:r>
            <a:r>
              <a:rPr b="1" lang="de"/>
              <a:t>not to deviate too much from pretrained ones</a:t>
            </a:r>
            <a:r>
              <a:rPr lang="de"/>
              <a:t> (</a:t>
            </a:r>
            <a:r>
              <a:rPr lang="de" u="sng">
                <a:solidFill>
                  <a:schemeClr val="hlink"/>
                </a:solidFill>
                <a:hlinkClick r:id="rId3"/>
              </a:rPr>
              <a:t>Wiese et al., CoNLL 2017</a:t>
            </a:r>
            <a:r>
              <a:rPr lang="de"/>
              <a:t>):</a:t>
            </a:r>
            <a:br>
              <a:rPr lang="de"/>
            </a:br>
            <a:endParaRPr/>
          </a:p>
        </p:txBody>
      </p:sp>
      <p:pic>
        <p:nvPicPr>
          <p:cNvPr id="2242" name="Google Shape;2242;p1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10" y="2374444"/>
            <a:ext cx="2668616" cy="3717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43" name="Google Shape;2243;p194"/>
          <p:cNvGrpSpPr/>
          <p:nvPr/>
        </p:nvGrpSpPr>
        <p:grpSpPr>
          <a:xfrm>
            <a:off x="5670050" y="2038338"/>
            <a:ext cx="610538" cy="1175238"/>
            <a:chOff x="5586100" y="2887625"/>
            <a:chExt cx="610538" cy="1175238"/>
          </a:xfrm>
        </p:grpSpPr>
        <p:cxnSp>
          <p:nvCxnSpPr>
            <p:cNvPr id="2244" name="Google Shape;2244;p194"/>
            <p:cNvCxnSpPr/>
            <p:nvPr/>
          </p:nvCxnSpPr>
          <p:spPr>
            <a:xfrm flipH="1" rot="10800000">
              <a:off x="5638638" y="2887625"/>
              <a:ext cx="558000" cy="9360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med" w="med" type="stealth"/>
              <a:tailEnd len="med" w="med" type="stealth"/>
            </a:ln>
          </p:spPr>
        </p:cxnSp>
        <p:cxnSp>
          <p:nvCxnSpPr>
            <p:cNvPr id="2245" name="Google Shape;2245;p194"/>
            <p:cNvCxnSpPr/>
            <p:nvPr/>
          </p:nvCxnSpPr>
          <p:spPr>
            <a:xfrm>
              <a:off x="5630850" y="3557475"/>
              <a:ext cx="545400" cy="6060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med" w="med" type="stealth"/>
              <a:tailEnd len="med" w="med" type="stealth"/>
            </a:ln>
          </p:spPr>
        </p:cxnSp>
        <p:cxnSp>
          <p:nvCxnSpPr>
            <p:cNvPr id="2246" name="Google Shape;2246;p194"/>
            <p:cNvCxnSpPr/>
            <p:nvPr/>
          </p:nvCxnSpPr>
          <p:spPr>
            <a:xfrm flipH="1" rot="10800000">
              <a:off x="5586100" y="3986663"/>
              <a:ext cx="541800" cy="7620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med" w="med" type="stealth"/>
              <a:tailEnd len="med" w="med" type="stealth"/>
            </a:ln>
          </p:spPr>
        </p:cxnSp>
      </p:grpSp>
      <p:pic>
        <p:nvPicPr>
          <p:cNvPr id="2247" name="Google Shape;2247;p19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51026" y="1636925"/>
            <a:ext cx="3092975" cy="184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8" name="Google Shape;2248;p19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56325" y="2051923"/>
            <a:ext cx="2111925" cy="1260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9" name="Google Shape;2249;p19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51025" y="937050"/>
            <a:ext cx="3092975" cy="699875"/>
          </a:xfrm>
          <a:prstGeom prst="rect">
            <a:avLst/>
          </a:prstGeom>
          <a:noFill/>
          <a:ln>
            <a:noFill/>
          </a:ln>
        </p:spPr>
      </p:pic>
      <p:sp>
        <p:nvSpPr>
          <p:cNvPr id="2250" name="Google Shape;2250;p19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54" name="Shape 2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5" name="Google Shape;2255;p195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Arial"/>
                <a:ea typeface="Arial"/>
                <a:cs typeface="Arial"/>
                <a:sym typeface="Arial"/>
              </a:rPr>
              <a:t>4.2.B – </a:t>
            </a:r>
            <a:r>
              <a:rPr lang="de"/>
              <a:t>Optimization: Regularization</a:t>
            </a:r>
            <a:endParaRPr/>
          </a:p>
        </p:txBody>
      </p:sp>
      <p:sp>
        <p:nvSpPr>
          <p:cNvPr id="2256" name="Google Shape;2256;p195"/>
          <p:cNvSpPr txBox="1"/>
          <p:nvPr>
            <p:ph idx="1" type="body"/>
          </p:nvPr>
        </p:nvSpPr>
        <p:spPr>
          <a:xfrm>
            <a:off x="174275" y="565625"/>
            <a:ext cx="3637500" cy="33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i="1" lang="de"/>
              <a:t>More advanced </a:t>
            </a:r>
            <a:r>
              <a:rPr lang="de"/>
              <a:t>(elastic weight consolidation; </a:t>
            </a:r>
            <a:r>
              <a:rPr b="1" lang="de"/>
              <a:t>EWC</a:t>
            </a:r>
            <a:r>
              <a:rPr lang="de"/>
              <a:t>): Focus on parameters     that are </a:t>
            </a:r>
            <a:r>
              <a:rPr b="1" lang="de"/>
              <a:t>important for the pretrained task</a:t>
            </a:r>
            <a:r>
              <a:rPr lang="de"/>
              <a:t> based on the Fisher information matrix</a:t>
            </a:r>
            <a:br>
              <a:rPr lang="de"/>
            </a:br>
            <a:r>
              <a:rPr lang="de"/>
              <a:t>(</a:t>
            </a:r>
            <a:r>
              <a:rPr lang="de" u="sng">
                <a:solidFill>
                  <a:schemeClr val="hlink"/>
                </a:solidFill>
                <a:hlinkClick r:id="rId3"/>
              </a:rPr>
              <a:t>Kirkpatrick et al., PNAS 2017</a:t>
            </a:r>
            <a:r>
              <a:rPr lang="de"/>
              <a:t>):</a:t>
            </a:r>
            <a:br>
              <a:rPr lang="de"/>
            </a:br>
            <a:endParaRPr/>
          </a:p>
        </p:txBody>
      </p:sp>
      <p:pic>
        <p:nvPicPr>
          <p:cNvPr id="2257" name="Google Shape;2257;p1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9375" y="3169775"/>
            <a:ext cx="2628900" cy="36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8" name="Google Shape;2258;p19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30063" y="1267950"/>
            <a:ext cx="123825" cy="21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9" name="Google Shape;2259;p19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62500" y="2268400"/>
            <a:ext cx="209550" cy="2095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60" name="Google Shape;2260;p195"/>
          <p:cNvGrpSpPr/>
          <p:nvPr/>
        </p:nvGrpSpPr>
        <p:grpSpPr>
          <a:xfrm>
            <a:off x="4672775" y="1109938"/>
            <a:ext cx="3168950" cy="733388"/>
            <a:chOff x="4672775" y="1719538"/>
            <a:chExt cx="3168950" cy="733388"/>
          </a:xfrm>
        </p:grpSpPr>
        <p:pic>
          <p:nvPicPr>
            <p:cNvPr id="2261" name="Google Shape;2261;p19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4672775" y="1976675"/>
              <a:ext cx="638175" cy="476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62" name="Google Shape;2262;p195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7203550" y="1719538"/>
              <a:ext cx="638175" cy="49530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263" name="Google Shape;2263;p195"/>
            <p:cNvCxnSpPr>
              <a:stCxn id="2261" idx="3"/>
              <a:endCxn id="2262" idx="1"/>
            </p:cNvCxnSpPr>
            <p:nvPr/>
          </p:nvCxnSpPr>
          <p:spPr>
            <a:xfrm flipH="1" rot="10800000">
              <a:off x="5310950" y="1967300"/>
              <a:ext cx="1892700" cy="24750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med" w="med" type="stealth"/>
              <a:tailEnd len="med" w="med" type="stealth"/>
            </a:ln>
          </p:spPr>
        </p:cxnSp>
      </p:grpSp>
      <p:pic>
        <p:nvPicPr>
          <p:cNvPr id="2264" name="Google Shape;2264;p19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008951" y="1682825"/>
            <a:ext cx="3092975" cy="184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5" name="Google Shape;2265;p19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854400" y="1879398"/>
            <a:ext cx="2111925" cy="1260950"/>
          </a:xfrm>
          <a:prstGeom prst="rect">
            <a:avLst/>
          </a:prstGeom>
          <a:noFill/>
          <a:ln>
            <a:noFill/>
          </a:ln>
        </p:spPr>
      </p:pic>
      <p:sp>
        <p:nvSpPr>
          <p:cNvPr id="2266" name="Google Shape;2266;p19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52"/>
          <p:cNvSpPr txBox="1"/>
          <p:nvPr>
            <p:ph type="title"/>
          </p:nvPr>
        </p:nvSpPr>
        <p:spPr>
          <a:xfrm>
            <a:off x="286050" y="18980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Major Themes</a:t>
            </a:r>
            <a:endParaRPr/>
          </a:p>
        </p:txBody>
      </p:sp>
      <p:sp>
        <p:nvSpPr>
          <p:cNvPr id="331" name="Google Shape;331;p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2270" name="Shape 2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1" name="Google Shape;2271;p196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Arial"/>
                <a:ea typeface="Arial"/>
                <a:cs typeface="Arial"/>
                <a:sym typeface="Arial"/>
              </a:rPr>
              <a:t>4.2.B – </a:t>
            </a:r>
            <a:r>
              <a:rPr lang="de"/>
              <a:t>Optimization: Regularization</a:t>
            </a:r>
            <a:endParaRPr/>
          </a:p>
        </p:txBody>
      </p:sp>
      <p:sp>
        <p:nvSpPr>
          <p:cNvPr id="2272" name="Google Shape;2272;p196"/>
          <p:cNvSpPr txBox="1"/>
          <p:nvPr>
            <p:ph idx="1" type="body"/>
          </p:nvPr>
        </p:nvSpPr>
        <p:spPr>
          <a:xfrm>
            <a:off x="311700" y="1152475"/>
            <a:ext cx="3637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EWC has downsides in continual learning: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❏"/>
            </a:pPr>
            <a:r>
              <a:rPr lang="de"/>
              <a:t>May over-constrain parameters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de"/>
              <a:t>Computational cost is linear in the number of tasks (</a:t>
            </a:r>
            <a:r>
              <a:rPr lang="de" u="sng">
                <a:solidFill>
                  <a:schemeClr val="accent5"/>
                </a:solidFill>
                <a:hlinkClick r:id="rId3"/>
              </a:rPr>
              <a:t>Schwarz et al., ICML 2018</a:t>
            </a:r>
            <a:r>
              <a:rPr lang="de"/>
              <a:t>)</a:t>
            </a:r>
            <a:endParaRPr/>
          </a:p>
        </p:txBody>
      </p:sp>
      <p:pic>
        <p:nvPicPr>
          <p:cNvPr id="2273" name="Google Shape;2273;p1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04100" y="1996575"/>
            <a:ext cx="638175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4" name="Google Shape;2274;p19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34875" y="1739438"/>
            <a:ext cx="638175" cy="4953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75" name="Google Shape;2275;p196"/>
          <p:cNvCxnSpPr>
            <a:stCxn id="2273" idx="3"/>
            <a:endCxn id="2274" idx="1"/>
          </p:cNvCxnSpPr>
          <p:nvPr/>
        </p:nvCxnSpPr>
        <p:spPr>
          <a:xfrm flipH="1" rot="10800000">
            <a:off x="5242275" y="1987200"/>
            <a:ext cx="1892700" cy="2475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stealth"/>
            <a:tailEnd len="med" w="med" type="stealth"/>
          </a:ln>
        </p:spPr>
      </p:cxnSp>
      <p:pic>
        <p:nvPicPr>
          <p:cNvPr id="2276" name="Google Shape;2276;p19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40276" y="2312325"/>
            <a:ext cx="3092975" cy="184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7" name="Google Shape;2277;p19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785725" y="2508898"/>
            <a:ext cx="2111925" cy="1260950"/>
          </a:xfrm>
          <a:prstGeom prst="rect">
            <a:avLst/>
          </a:prstGeom>
          <a:noFill/>
          <a:ln>
            <a:noFill/>
          </a:ln>
        </p:spPr>
      </p:pic>
      <p:sp>
        <p:nvSpPr>
          <p:cNvPr id="2278" name="Google Shape;2278;p19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82" name="Shape 2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3" name="Google Shape;2283;p197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Arial"/>
                <a:ea typeface="Arial"/>
                <a:cs typeface="Arial"/>
                <a:sym typeface="Arial"/>
              </a:rPr>
              <a:t>4.2.B – </a:t>
            </a:r>
            <a:r>
              <a:rPr lang="de"/>
              <a:t>Optimization: Regularization</a:t>
            </a:r>
            <a:endParaRPr/>
          </a:p>
        </p:txBody>
      </p:sp>
      <p:sp>
        <p:nvSpPr>
          <p:cNvPr id="2284" name="Google Shape;2284;p197"/>
          <p:cNvSpPr txBox="1"/>
          <p:nvPr>
            <p:ph idx="1" type="body"/>
          </p:nvPr>
        </p:nvSpPr>
        <p:spPr>
          <a:xfrm>
            <a:off x="311700" y="771475"/>
            <a:ext cx="3623100" cy="208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de"/>
              <a:t>If tasks are similar, we may also encourage source and target predictions to be close based on cross-entropy, similar to distillation:</a:t>
            </a:r>
            <a:br>
              <a:rPr lang="de"/>
            </a:br>
            <a:endParaRPr/>
          </a:p>
        </p:txBody>
      </p:sp>
      <p:pic>
        <p:nvPicPr>
          <p:cNvPr id="2285" name="Google Shape;2285;p1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5325" y="2821375"/>
            <a:ext cx="1524000" cy="3048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86" name="Google Shape;2286;p197"/>
          <p:cNvGrpSpPr/>
          <p:nvPr/>
        </p:nvGrpSpPr>
        <p:grpSpPr>
          <a:xfrm>
            <a:off x="4837450" y="608625"/>
            <a:ext cx="2748000" cy="1036150"/>
            <a:chOff x="4837450" y="989625"/>
            <a:chExt cx="2748000" cy="1036150"/>
          </a:xfrm>
        </p:grpSpPr>
        <p:cxnSp>
          <p:nvCxnSpPr>
            <p:cNvPr id="2287" name="Google Shape;2287;p197"/>
            <p:cNvCxnSpPr/>
            <p:nvPr/>
          </p:nvCxnSpPr>
          <p:spPr>
            <a:xfrm flipH="1" rot="10800000">
              <a:off x="5199525" y="1243700"/>
              <a:ext cx="1950000" cy="45960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med" w="med" type="stealth"/>
              <a:tailEnd len="med" w="med" type="stealth"/>
            </a:ln>
          </p:spPr>
        </p:cxnSp>
        <p:cxnSp>
          <p:nvCxnSpPr>
            <p:cNvPr id="2288" name="Google Shape;2288;p197"/>
            <p:cNvCxnSpPr>
              <a:stCxn id="2289" idx="2"/>
              <a:endCxn id="2290" idx="0"/>
            </p:cNvCxnSpPr>
            <p:nvPr/>
          </p:nvCxnSpPr>
          <p:spPr>
            <a:xfrm flipH="1">
              <a:off x="4921975" y="1909375"/>
              <a:ext cx="1200" cy="1164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stealth"/>
              <a:tailEnd len="med" w="med" type="none"/>
            </a:ln>
          </p:spPr>
        </p:cxnSp>
        <p:pic>
          <p:nvPicPr>
            <p:cNvPr id="2289" name="Google Shape;2289;p19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837450" y="1585525"/>
              <a:ext cx="171450" cy="323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91" name="Google Shape;2291;p19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337800" y="989625"/>
              <a:ext cx="247650" cy="34290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292" name="Google Shape;2292;p197"/>
            <p:cNvCxnSpPr>
              <a:stCxn id="2291" idx="2"/>
            </p:cNvCxnSpPr>
            <p:nvPr/>
          </p:nvCxnSpPr>
          <p:spPr>
            <a:xfrm flipH="1">
              <a:off x="7456825" y="1332525"/>
              <a:ext cx="4800" cy="1863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stealth"/>
              <a:tailEnd len="med" w="med" type="none"/>
            </a:ln>
          </p:spPr>
        </p:cxnSp>
      </p:grpSp>
      <p:pic>
        <p:nvPicPr>
          <p:cNvPr id="2293" name="Google Shape;2293;p19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87500" y="1169450"/>
            <a:ext cx="3190400" cy="263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4" name="Google Shape;2294;p19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803250" y="1685038"/>
            <a:ext cx="1940217" cy="1600325"/>
          </a:xfrm>
          <a:prstGeom prst="rect">
            <a:avLst/>
          </a:prstGeom>
          <a:noFill/>
          <a:ln>
            <a:noFill/>
          </a:ln>
        </p:spPr>
      </p:pic>
      <p:sp>
        <p:nvSpPr>
          <p:cNvPr id="2295" name="Google Shape;2295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99" name="Shape 2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0" name="Google Shape;2300;p198"/>
          <p:cNvSpPr txBox="1"/>
          <p:nvPr>
            <p:ph type="title"/>
          </p:nvPr>
        </p:nvSpPr>
        <p:spPr>
          <a:xfrm>
            <a:off x="311700" y="520625"/>
            <a:ext cx="8520600" cy="95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Hands-on #5: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Using discriminative learning</a:t>
            </a:r>
            <a:endParaRPr/>
          </a:p>
        </p:txBody>
      </p:sp>
      <p:pic>
        <p:nvPicPr>
          <p:cNvPr id="2301" name="Google Shape;2301;p1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8550" y="1752600"/>
            <a:ext cx="1638951" cy="1524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02" name="Google Shape;2302;p198"/>
          <p:cNvSpPr txBox="1"/>
          <p:nvPr/>
        </p:nvSpPr>
        <p:spPr>
          <a:xfrm>
            <a:off x="7646400" y="4852025"/>
            <a:ext cx="14976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Image credit: Chanaky</a:t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03" name="Google Shape;2303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2307" name="Shape 2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8" name="Google Shape;2308;p199"/>
          <p:cNvSpPr txBox="1"/>
          <p:nvPr>
            <p:ph idx="1" type="body"/>
          </p:nvPr>
        </p:nvSpPr>
        <p:spPr>
          <a:xfrm>
            <a:off x="0" y="15450"/>
            <a:ext cx="91440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Hands-on: Model adaptation</a:t>
            </a:r>
            <a:endParaRPr/>
          </a:p>
        </p:txBody>
      </p:sp>
      <p:pic>
        <p:nvPicPr>
          <p:cNvPr id="2309" name="Google Shape;2309;p1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40075" y="86650"/>
            <a:ext cx="509000" cy="473300"/>
          </a:xfrm>
          <a:prstGeom prst="rect">
            <a:avLst/>
          </a:prstGeom>
          <a:noFill/>
          <a:ln>
            <a:noFill/>
          </a:ln>
        </p:spPr>
      </p:pic>
      <p:sp>
        <p:nvSpPr>
          <p:cNvPr id="2310" name="Google Shape;2310;p199"/>
          <p:cNvSpPr txBox="1"/>
          <p:nvPr>
            <p:ph idx="4294967295" type="title"/>
          </p:nvPr>
        </p:nvSpPr>
        <p:spPr>
          <a:xfrm>
            <a:off x="171450" y="570500"/>
            <a:ext cx="8701200" cy="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400">
                <a:solidFill>
                  <a:srgbClr val="000000"/>
                </a:solidFill>
              </a:rPr>
              <a:t>Discriminative learning rate can be implemented using two steps in our example:</a:t>
            </a:r>
            <a:endParaRPr sz="1400">
              <a:solidFill>
                <a:srgbClr val="000000"/>
              </a:solidFill>
            </a:endParaRPr>
          </a:p>
        </p:txBody>
      </p:sp>
      <p:sp>
        <p:nvSpPr>
          <p:cNvPr id="2311" name="Google Shape;2311;p199"/>
          <p:cNvSpPr txBox="1"/>
          <p:nvPr>
            <p:ph idx="4294967295" type="title"/>
          </p:nvPr>
        </p:nvSpPr>
        <p:spPr>
          <a:xfrm>
            <a:off x="171449" y="3528325"/>
            <a:ext cx="8878800" cy="42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400">
                <a:solidFill>
                  <a:srgbClr val="000000"/>
                </a:solidFill>
              </a:rPr>
              <a:t>We can then compute the learning rate of each group depending on its label (at each training iteration):</a:t>
            </a:r>
            <a:endParaRPr sz="1400">
              <a:solidFill>
                <a:srgbClr val="000000"/>
              </a:solidFill>
            </a:endParaRPr>
          </a:p>
        </p:txBody>
      </p:sp>
      <p:pic>
        <p:nvPicPr>
          <p:cNvPr id="2312" name="Google Shape;2312;p1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18455" y="3887800"/>
            <a:ext cx="6789724" cy="774912"/>
          </a:xfrm>
          <a:prstGeom prst="rect">
            <a:avLst/>
          </a:prstGeom>
          <a:noFill/>
          <a:ln>
            <a:noFill/>
          </a:ln>
        </p:spPr>
      </p:pic>
      <p:sp>
        <p:nvSpPr>
          <p:cNvPr id="2313" name="Google Shape;2313;p199"/>
          <p:cNvSpPr txBox="1"/>
          <p:nvPr>
            <p:ph idx="4294967295" type="title"/>
          </p:nvPr>
        </p:nvSpPr>
        <p:spPr>
          <a:xfrm>
            <a:off x="171450" y="783250"/>
            <a:ext cx="8701200" cy="6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400">
                <a:solidFill>
                  <a:srgbClr val="000000"/>
                </a:solidFill>
              </a:rPr>
              <a:t>First we organize the parameters of the various layers </a:t>
            </a:r>
            <a:r>
              <a:rPr lang="de" sz="1400">
                <a:solidFill>
                  <a:schemeClr val="dk1"/>
                </a:solidFill>
              </a:rPr>
              <a:t>in labelled parameters groups in the optimizer</a:t>
            </a:r>
            <a:r>
              <a:rPr lang="de" sz="1400">
                <a:solidFill>
                  <a:srgbClr val="000000"/>
                </a:solidFill>
              </a:rPr>
              <a:t>:</a:t>
            </a:r>
            <a:endParaRPr sz="1400">
              <a:solidFill>
                <a:srgbClr val="000000"/>
              </a:solidFill>
            </a:endParaRPr>
          </a:p>
        </p:txBody>
      </p:sp>
      <p:pic>
        <p:nvPicPr>
          <p:cNvPr id="2314" name="Google Shape;2314;p19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60400" y="1154320"/>
            <a:ext cx="6789724" cy="245020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15" name="Google Shape;2315;p199"/>
          <p:cNvCxnSpPr/>
          <p:nvPr/>
        </p:nvCxnSpPr>
        <p:spPr>
          <a:xfrm rot="10800000">
            <a:off x="1814604" y="1368900"/>
            <a:ext cx="5700" cy="19941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stealth"/>
            <a:tailEnd len="med" w="med" type="none"/>
          </a:ln>
        </p:spPr>
      </p:cxnSp>
      <p:pic>
        <p:nvPicPr>
          <p:cNvPr id="2316" name="Google Shape;2316;p19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12664" y="1951124"/>
            <a:ext cx="178498" cy="1852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7" name="Google Shape;2317;p19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912664" y="2487779"/>
            <a:ext cx="178498" cy="1852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8" name="Google Shape;2318;p19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36275" y="3871850"/>
            <a:ext cx="1517761" cy="31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9" name="Google Shape;2319;p19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912664" y="3024438"/>
            <a:ext cx="228311" cy="18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0" name="Google Shape;2320;p19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912664" y="1414488"/>
            <a:ext cx="228311" cy="1852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21" name="Google Shape;2321;p199"/>
          <p:cNvCxnSpPr>
            <a:endCxn id="2317" idx="3"/>
          </p:cNvCxnSpPr>
          <p:nvPr/>
        </p:nvCxnSpPr>
        <p:spPr>
          <a:xfrm flipH="1">
            <a:off x="2091162" y="1883515"/>
            <a:ext cx="732300" cy="696900"/>
          </a:xfrm>
          <a:prstGeom prst="straightConnector1">
            <a:avLst/>
          </a:prstGeom>
          <a:noFill/>
          <a:ln cap="flat" cmpd="sng" w="19050">
            <a:solidFill>
              <a:srgbClr val="3D85C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22" name="Google Shape;2322;p199"/>
          <p:cNvCxnSpPr>
            <a:endCxn id="2319" idx="3"/>
          </p:cNvCxnSpPr>
          <p:nvPr/>
        </p:nvCxnSpPr>
        <p:spPr>
          <a:xfrm flipH="1">
            <a:off x="2140975" y="2682363"/>
            <a:ext cx="496500" cy="434700"/>
          </a:xfrm>
          <a:prstGeom prst="straightConnector1">
            <a:avLst/>
          </a:prstGeom>
          <a:noFill/>
          <a:ln cap="flat" cmpd="sng" w="19050">
            <a:solidFill>
              <a:srgbClr val="3D85C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23" name="Google Shape;2323;p199"/>
          <p:cNvCxnSpPr>
            <a:endCxn id="2320" idx="3"/>
          </p:cNvCxnSpPr>
          <p:nvPr/>
        </p:nvCxnSpPr>
        <p:spPr>
          <a:xfrm rot="10800000">
            <a:off x="2140975" y="1507113"/>
            <a:ext cx="496500" cy="1175400"/>
          </a:xfrm>
          <a:prstGeom prst="straightConnector1">
            <a:avLst/>
          </a:prstGeom>
          <a:noFill/>
          <a:ln cap="flat" cmpd="sng" w="19050">
            <a:solidFill>
              <a:srgbClr val="3D85C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24" name="Google Shape;2324;p199"/>
          <p:cNvSpPr txBox="1"/>
          <p:nvPr>
            <p:ph idx="4294967295" type="title"/>
          </p:nvPr>
        </p:nvSpPr>
        <p:spPr>
          <a:xfrm>
            <a:off x="699975" y="4274600"/>
            <a:ext cx="1381500" cy="42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000000"/>
                </a:solidFill>
              </a:rPr>
              <a:t>Hyper-parameter</a:t>
            </a:r>
            <a:endParaRPr sz="1200">
              <a:solidFill>
                <a:srgbClr val="000000"/>
              </a:solidFill>
            </a:endParaRPr>
          </a:p>
        </p:txBody>
      </p:sp>
      <p:cxnSp>
        <p:nvCxnSpPr>
          <p:cNvPr id="2325" name="Google Shape;2325;p199"/>
          <p:cNvCxnSpPr/>
          <p:nvPr/>
        </p:nvCxnSpPr>
        <p:spPr>
          <a:xfrm flipH="1" rot="10800000">
            <a:off x="1390725" y="4165100"/>
            <a:ext cx="48300" cy="185700"/>
          </a:xfrm>
          <a:prstGeom prst="straightConnector1">
            <a:avLst/>
          </a:prstGeom>
          <a:noFill/>
          <a:ln cap="flat" cmpd="sng" w="19050">
            <a:solidFill>
              <a:srgbClr val="3D85C6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326" name="Google Shape;2326;p19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6175" y="1414500"/>
            <a:ext cx="1687250" cy="1795200"/>
          </a:xfrm>
          <a:prstGeom prst="rect">
            <a:avLst/>
          </a:prstGeom>
          <a:noFill/>
          <a:ln>
            <a:noFill/>
          </a:ln>
        </p:spPr>
      </p:pic>
      <p:sp>
        <p:nvSpPr>
          <p:cNvPr id="2327" name="Google Shape;2327;p1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31" name="Shape 2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2" name="Google Shape;2332;p200"/>
          <p:cNvSpPr txBox="1"/>
          <p:nvPr>
            <p:ph idx="1" type="body"/>
          </p:nvPr>
        </p:nvSpPr>
        <p:spPr>
          <a:xfrm>
            <a:off x="311700" y="8476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de"/>
              <a:t>Several trade-offs when choosing which weights to update:</a:t>
            </a:r>
            <a:endParaRPr i="1"/>
          </a:p>
        </p:txBody>
      </p:sp>
      <p:sp>
        <p:nvSpPr>
          <p:cNvPr id="2333" name="Google Shape;2333;p200"/>
          <p:cNvSpPr txBox="1"/>
          <p:nvPr/>
        </p:nvSpPr>
        <p:spPr>
          <a:xfrm>
            <a:off x="7646400" y="4852025"/>
            <a:ext cx="14976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Image credit: Alfredo</a:t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34" name="Google Shape;2334;p200"/>
          <p:cNvPicPr preferRelativeResize="0"/>
          <p:nvPr/>
        </p:nvPicPr>
        <p:blipFill rotWithShape="1">
          <a:blip r:embed="rId3">
            <a:alphaModFix/>
          </a:blip>
          <a:srcRect b="12033" l="0" r="0" t="0"/>
          <a:stretch/>
        </p:blipFill>
        <p:spPr>
          <a:xfrm>
            <a:off x="7542150" y="368000"/>
            <a:ext cx="1290151" cy="1134900"/>
          </a:xfrm>
          <a:prstGeom prst="rect">
            <a:avLst/>
          </a:prstGeom>
          <a:noFill/>
          <a:ln>
            <a:noFill/>
          </a:ln>
        </p:spPr>
      </p:pic>
      <p:sp>
        <p:nvSpPr>
          <p:cNvPr id="2335" name="Google Shape;2335;p200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Arial"/>
                <a:ea typeface="Arial"/>
                <a:cs typeface="Arial"/>
                <a:sym typeface="Arial"/>
              </a:rPr>
              <a:t>4.2.C – </a:t>
            </a:r>
            <a:r>
              <a:rPr lang="de"/>
              <a:t>Optimization: Trade-offs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6" name="Google Shape;2336;p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2337" name="Google Shape;2337;p200"/>
          <p:cNvSpPr txBox="1"/>
          <p:nvPr>
            <p:ph idx="1" type="body"/>
          </p:nvPr>
        </p:nvSpPr>
        <p:spPr>
          <a:xfrm>
            <a:off x="311700" y="1335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lphaUcPeriod"/>
            </a:pPr>
            <a:r>
              <a:rPr b="1" lang="de"/>
              <a:t>Space</a:t>
            </a:r>
            <a:r>
              <a:rPr lang="de"/>
              <a:t> complexity</a:t>
            </a:r>
            <a:br>
              <a:rPr lang="de"/>
            </a:br>
            <a:r>
              <a:rPr i="1" lang="de"/>
              <a:t>Task-specific modifications, additional parameters, parameter reuse</a:t>
            </a:r>
            <a:br>
              <a:rPr i="1" lang="de"/>
            </a:br>
            <a:endParaRPr i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lphaUcPeriod"/>
            </a:pPr>
            <a:r>
              <a:rPr b="1" lang="de"/>
              <a:t>Time</a:t>
            </a:r>
            <a:r>
              <a:rPr lang="de"/>
              <a:t> complexity</a:t>
            </a:r>
            <a:br>
              <a:rPr lang="de"/>
            </a:br>
            <a:r>
              <a:rPr i="1" lang="de"/>
              <a:t>Training time</a:t>
            </a:r>
            <a:br>
              <a:rPr i="1" lang="de"/>
            </a:br>
            <a:endParaRPr i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lphaUcPeriod"/>
            </a:pPr>
            <a:r>
              <a:rPr b="1" lang="de"/>
              <a:t>Performance</a:t>
            </a:r>
            <a:endParaRPr i="1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41" name="Shape 2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2" name="Google Shape;2342;p201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>
                <a:latin typeface="Arial"/>
                <a:ea typeface="Arial"/>
                <a:cs typeface="Arial"/>
                <a:sym typeface="Arial"/>
              </a:rPr>
              <a:t>4.2.C – </a:t>
            </a:r>
            <a:r>
              <a:rPr lang="de"/>
              <a:t>Optimization trade-offs: Space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343" name="Google Shape;2343;p201"/>
          <p:cNvCxnSpPr/>
          <p:nvPr/>
        </p:nvCxnSpPr>
        <p:spPr>
          <a:xfrm flipH="1" rot="10800000">
            <a:off x="3021075" y="1368800"/>
            <a:ext cx="5277600" cy="132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triangle"/>
            <a:tailEnd len="med" w="med" type="stealth"/>
          </a:ln>
        </p:spPr>
      </p:cxnSp>
      <p:sp>
        <p:nvSpPr>
          <p:cNvPr id="2344" name="Google Shape;2344;p201"/>
          <p:cNvSpPr txBox="1"/>
          <p:nvPr/>
        </p:nvSpPr>
        <p:spPr>
          <a:xfrm>
            <a:off x="2152600" y="1509675"/>
            <a:ext cx="1601700" cy="4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Many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45" name="Google Shape;2345;p201"/>
          <p:cNvSpPr txBox="1"/>
          <p:nvPr/>
        </p:nvSpPr>
        <p:spPr>
          <a:xfrm>
            <a:off x="7462775" y="1497825"/>
            <a:ext cx="1601700" cy="4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Few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46" name="Google Shape;2346;p201"/>
          <p:cNvSpPr txBox="1"/>
          <p:nvPr/>
        </p:nvSpPr>
        <p:spPr>
          <a:xfrm>
            <a:off x="1979850" y="886013"/>
            <a:ext cx="2134500" cy="7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Feature extraction</a:t>
            </a:r>
            <a:endParaRPr b="1"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47" name="Google Shape;2347;p201"/>
          <p:cNvSpPr txBox="1"/>
          <p:nvPr/>
        </p:nvSpPr>
        <p:spPr>
          <a:xfrm>
            <a:off x="7196375" y="886025"/>
            <a:ext cx="2134500" cy="4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Fine-tuning</a:t>
            </a:r>
            <a:endParaRPr b="1"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48" name="Google Shape;2348;p201"/>
          <p:cNvSpPr txBox="1"/>
          <p:nvPr/>
        </p:nvSpPr>
        <p:spPr>
          <a:xfrm>
            <a:off x="4172263" y="886025"/>
            <a:ext cx="2134500" cy="4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Adapters</a:t>
            </a:r>
            <a:endParaRPr b="1"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49" name="Google Shape;2349;p201"/>
          <p:cNvSpPr txBox="1"/>
          <p:nvPr>
            <p:ph idx="1" type="body"/>
          </p:nvPr>
        </p:nvSpPr>
        <p:spPr>
          <a:xfrm>
            <a:off x="311700" y="5428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de"/>
              <a:t>Task-specific modifications</a:t>
            </a:r>
            <a:endParaRPr/>
          </a:p>
        </p:txBody>
      </p:sp>
      <p:cxnSp>
        <p:nvCxnSpPr>
          <p:cNvPr id="2350" name="Google Shape;2350;p201"/>
          <p:cNvCxnSpPr/>
          <p:nvPr/>
        </p:nvCxnSpPr>
        <p:spPr>
          <a:xfrm flipH="1" rot="10800000">
            <a:off x="3021075" y="2359400"/>
            <a:ext cx="5277600" cy="132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triangle"/>
            <a:tailEnd len="med" w="med" type="stealth"/>
          </a:ln>
        </p:spPr>
      </p:cxnSp>
      <p:sp>
        <p:nvSpPr>
          <p:cNvPr id="2351" name="Google Shape;2351;p201"/>
          <p:cNvSpPr txBox="1"/>
          <p:nvPr/>
        </p:nvSpPr>
        <p:spPr>
          <a:xfrm>
            <a:off x="2152600" y="2500275"/>
            <a:ext cx="1601700" cy="4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Many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52" name="Google Shape;2352;p201"/>
          <p:cNvSpPr txBox="1"/>
          <p:nvPr/>
        </p:nvSpPr>
        <p:spPr>
          <a:xfrm>
            <a:off x="7462775" y="2488425"/>
            <a:ext cx="1601700" cy="4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Few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53" name="Google Shape;2353;p201"/>
          <p:cNvSpPr txBox="1"/>
          <p:nvPr/>
        </p:nvSpPr>
        <p:spPr>
          <a:xfrm>
            <a:off x="1979850" y="1861700"/>
            <a:ext cx="2134500" cy="7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Feature extraction</a:t>
            </a:r>
            <a:endParaRPr b="1"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54" name="Google Shape;2354;p201"/>
          <p:cNvSpPr txBox="1"/>
          <p:nvPr/>
        </p:nvSpPr>
        <p:spPr>
          <a:xfrm>
            <a:off x="7196375" y="1861700"/>
            <a:ext cx="2134500" cy="4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Fine-tuning</a:t>
            </a:r>
            <a:endParaRPr b="1"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55" name="Google Shape;2355;p201"/>
          <p:cNvSpPr txBox="1"/>
          <p:nvPr/>
        </p:nvSpPr>
        <p:spPr>
          <a:xfrm>
            <a:off x="5616813" y="1861688"/>
            <a:ext cx="2134500" cy="4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Adapters</a:t>
            </a:r>
            <a:endParaRPr b="1"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56" name="Google Shape;2356;p201"/>
          <p:cNvSpPr txBox="1"/>
          <p:nvPr>
            <p:ph idx="1" type="body"/>
          </p:nvPr>
        </p:nvSpPr>
        <p:spPr>
          <a:xfrm>
            <a:off x="311700" y="1953050"/>
            <a:ext cx="2008200" cy="82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de"/>
              <a:t>Additional parameters</a:t>
            </a:r>
            <a:endParaRPr/>
          </a:p>
        </p:txBody>
      </p:sp>
      <p:cxnSp>
        <p:nvCxnSpPr>
          <p:cNvPr id="2357" name="Google Shape;2357;p201"/>
          <p:cNvCxnSpPr/>
          <p:nvPr/>
        </p:nvCxnSpPr>
        <p:spPr>
          <a:xfrm flipH="1" rot="10800000">
            <a:off x="3021075" y="3426200"/>
            <a:ext cx="5277600" cy="132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triangle"/>
            <a:tailEnd len="med" w="med" type="stealth"/>
          </a:ln>
        </p:spPr>
      </p:cxnSp>
      <p:sp>
        <p:nvSpPr>
          <p:cNvPr id="2358" name="Google Shape;2358;p201"/>
          <p:cNvSpPr txBox="1"/>
          <p:nvPr/>
        </p:nvSpPr>
        <p:spPr>
          <a:xfrm>
            <a:off x="2152600" y="3567075"/>
            <a:ext cx="1601700" cy="4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All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59" name="Google Shape;2359;p201"/>
          <p:cNvSpPr txBox="1"/>
          <p:nvPr/>
        </p:nvSpPr>
        <p:spPr>
          <a:xfrm>
            <a:off x="7462775" y="3555225"/>
            <a:ext cx="1601700" cy="4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None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60" name="Google Shape;2360;p201"/>
          <p:cNvSpPr txBox="1"/>
          <p:nvPr/>
        </p:nvSpPr>
        <p:spPr>
          <a:xfrm>
            <a:off x="1979850" y="2913563"/>
            <a:ext cx="2134500" cy="7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Feature extraction</a:t>
            </a:r>
            <a:endParaRPr b="1"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61" name="Google Shape;2361;p201"/>
          <p:cNvSpPr txBox="1"/>
          <p:nvPr/>
        </p:nvSpPr>
        <p:spPr>
          <a:xfrm>
            <a:off x="6378350" y="2907525"/>
            <a:ext cx="2134500" cy="4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Fine-tuning</a:t>
            </a:r>
            <a:endParaRPr b="1"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62" name="Google Shape;2362;p201"/>
          <p:cNvSpPr txBox="1"/>
          <p:nvPr/>
        </p:nvSpPr>
        <p:spPr>
          <a:xfrm>
            <a:off x="3754288" y="2913563"/>
            <a:ext cx="2134500" cy="4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Adapters</a:t>
            </a:r>
            <a:endParaRPr b="1"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63" name="Google Shape;2363;p201"/>
          <p:cNvSpPr txBox="1"/>
          <p:nvPr>
            <p:ph idx="1" type="body"/>
          </p:nvPr>
        </p:nvSpPr>
        <p:spPr>
          <a:xfrm>
            <a:off x="311700" y="3019850"/>
            <a:ext cx="2008200" cy="82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de"/>
              <a:t>Parameter reuse</a:t>
            </a:r>
            <a:endParaRPr/>
          </a:p>
        </p:txBody>
      </p:sp>
      <p:sp>
        <p:nvSpPr>
          <p:cNvPr id="2364" name="Google Shape;2364;p2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68" name="Shape 2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69" name="Google Shape;2369;p202"/>
          <p:cNvCxnSpPr/>
          <p:nvPr/>
        </p:nvCxnSpPr>
        <p:spPr>
          <a:xfrm flipH="1" rot="10800000">
            <a:off x="3021075" y="1978400"/>
            <a:ext cx="5277600" cy="132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triangle"/>
            <a:tailEnd len="med" w="med" type="stealth"/>
          </a:ln>
        </p:spPr>
      </p:cxnSp>
      <p:sp>
        <p:nvSpPr>
          <p:cNvPr id="2370" name="Google Shape;2370;p202"/>
          <p:cNvSpPr txBox="1"/>
          <p:nvPr/>
        </p:nvSpPr>
        <p:spPr>
          <a:xfrm>
            <a:off x="1991050" y="1308913"/>
            <a:ext cx="2134500" cy="7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Feature extraction</a:t>
            </a:r>
            <a:endParaRPr b="1"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71" name="Google Shape;2371;p202"/>
          <p:cNvSpPr txBox="1"/>
          <p:nvPr/>
        </p:nvSpPr>
        <p:spPr>
          <a:xfrm>
            <a:off x="7196375" y="1308925"/>
            <a:ext cx="2134500" cy="4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Fine-tuning</a:t>
            </a:r>
            <a:endParaRPr b="1"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72" name="Google Shape;2372;p202"/>
          <p:cNvSpPr txBox="1"/>
          <p:nvPr/>
        </p:nvSpPr>
        <p:spPr>
          <a:xfrm>
            <a:off x="5386838" y="1308913"/>
            <a:ext cx="2134500" cy="4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Adapters</a:t>
            </a:r>
            <a:endParaRPr b="1"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73" name="Google Shape;2373;p20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de"/>
              <a:t>Training time</a:t>
            </a:r>
            <a:endParaRPr/>
          </a:p>
        </p:txBody>
      </p:sp>
      <p:sp>
        <p:nvSpPr>
          <p:cNvPr id="2374" name="Google Shape;2374;p202"/>
          <p:cNvSpPr txBox="1"/>
          <p:nvPr/>
        </p:nvSpPr>
        <p:spPr>
          <a:xfrm>
            <a:off x="2257450" y="2169750"/>
            <a:ext cx="1601700" cy="4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Slow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75" name="Google Shape;2375;p202"/>
          <p:cNvSpPr txBox="1"/>
          <p:nvPr/>
        </p:nvSpPr>
        <p:spPr>
          <a:xfrm>
            <a:off x="7462775" y="2169750"/>
            <a:ext cx="1601700" cy="4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Fast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76" name="Google Shape;2376;p202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Arial"/>
                <a:ea typeface="Arial"/>
                <a:cs typeface="Arial"/>
                <a:sym typeface="Arial"/>
              </a:rPr>
              <a:t>4.2.C – </a:t>
            </a:r>
            <a:r>
              <a:rPr lang="de"/>
              <a:t>Optimization trade-offs: Time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7" name="Google Shape;2377;p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203"/>
          <p:cNvSpPr txBox="1"/>
          <p:nvPr>
            <p:ph idx="1" type="body"/>
          </p:nvPr>
        </p:nvSpPr>
        <p:spPr>
          <a:xfrm>
            <a:off x="311700" y="542875"/>
            <a:ext cx="8520600" cy="3416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Char char="❏"/>
            </a:pPr>
            <a:r>
              <a:rPr lang="de">
                <a:latin typeface="Arial"/>
                <a:ea typeface="Arial"/>
                <a:cs typeface="Arial"/>
                <a:sym typeface="Arial"/>
              </a:rPr>
              <a:t>Rule of thumb: If task source and target tasks are </a:t>
            </a:r>
            <a:r>
              <a:rPr b="1" lang="de">
                <a:latin typeface="Arial"/>
                <a:ea typeface="Arial"/>
                <a:cs typeface="Arial"/>
                <a:sym typeface="Arial"/>
              </a:rPr>
              <a:t>dissimilar</a:t>
            </a:r>
            <a:r>
              <a:rPr lang="de">
                <a:latin typeface="Arial"/>
                <a:ea typeface="Arial"/>
                <a:cs typeface="Arial"/>
                <a:sym typeface="Arial"/>
              </a:rPr>
              <a:t>*, use feature extraction (</a:t>
            </a:r>
            <a:r>
              <a:rPr lang="de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Peters et al., 2019</a:t>
            </a:r>
            <a:r>
              <a:rPr lang="de">
                <a:latin typeface="Arial"/>
                <a:ea typeface="Arial"/>
                <a:cs typeface="Arial"/>
                <a:sym typeface="Arial"/>
              </a:rPr>
              <a:t>)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❏"/>
            </a:pPr>
            <a:r>
              <a:rPr lang="de">
                <a:latin typeface="Arial"/>
                <a:ea typeface="Arial"/>
                <a:cs typeface="Arial"/>
                <a:sym typeface="Arial"/>
              </a:rPr>
              <a:t>Otherwise, feature extraction and fine-tuning often perform similar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❏"/>
            </a:pPr>
            <a:r>
              <a:rPr lang="de">
                <a:latin typeface="Arial"/>
                <a:ea typeface="Arial"/>
                <a:cs typeface="Arial"/>
                <a:sym typeface="Arial"/>
              </a:rPr>
              <a:t>Fine-tuning BERT on textual similarity tasks works significantly better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❏"/>
            </a:pPr>
            <a:r>
              <a:rPr lang="de">
                <a:latin typeface="Arial"/>
                <a:ea typeface="Arial"/>
                <a:cs typeface="Arial"/>
                <a:sym typeface="Arial"/>
              </a:rPr>
              <a:t>Adapters achieve performance competitive with fine-tuning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❏"/>
            </a:pPr>
            <a:r>
              <a:rPr lang="de">
                <a:latin typeface="Arial"/>
                <a:ea typeface="Arial"/>
                <a:cs typeface="Arial"/>
                <a:sym typeface="Arial"/>
              </a:rPr>
              <a:t>Anecdotally, Transformers are easier to fine-tune (less sensitive to hyper-parameters) than LSTMs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3" name="Google Shape;2383;p203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Arial"/>
                <a:ea typeface="Arial"/>
                <a:cs typeface="Arial"/>
                <a:sym typeface="Arial"/>
              </a:rPr>
              <a:t>4.2.C – </a:t>
            </a:r>
            <a:r>
              <a:rPr lang="de"/>
              <a:t>Optimization trade-offs: Performance</a:t>
            </a:r>
            <a:endParaRPr/>
          </a:p>
        </p:txBody>
      </p:sp>
      <p:sp>
        <p:nvSpPr>
          <p:cNvPr id="2384" name="Google Shape;2384;p203"/>
          <p:cNvSpPr txBox="1"/>
          <p:nvPr>
            <p:ph idx="1" type="body"/>
          </p:nvPr>
        </p:nvSpPr>
        <p:spPr>
          <a:xfrm>
            <a:off x="493050" y="2999225"/>
            <a:ext cx="8157900" cy="7791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de">
                <a:latin typeface="Arial"/>
                <a:ea typeface="Arial"/>
                <a:cs typeface="Arial"/>
                <a:sym typeface="Arial"/>
              </a:rPr>
              <a:t>*dissimilar: certain capabilities (e.g. modelling inter-sentence relations) are beneficial for target task, but pretrained model lacks them (see more later)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5" name="Google Shape;2385;p2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89" name="Shape 2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0" name="Google Shape;2390;p204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Arial"/>
                <a:ea typeface="Arial"/>
                <a:cs typeface="Arial"/>
                <a:sym typeface="Arial"/>
              </a:rPr>
              <a:t>4.3 – </a:t>
            </a:r>
            <a:r>
              <a:rPr lang="de"/>
              <a:t>Getting more signal</a:t>
            </a:r>
            <a:endParaRPr/>
          </a:p>
        </p:txBody>
      </p:sp>
      <p:sp>
        <p:nvSpPr>
          <p:cNvPr id="2391" name="Google Shape;2391;p204"/>
          <p:cNvSpPr txBox="1"/>
          <p:nvPr>
            <p:ph idx="1" type="body"/>
          </p:nvPr>
        </p:nvSpPr>
        <p:spPr>
          <a:xfrm>
            <a:off x="311700" y="619075"/>
            <a:ext cx="8520600" cy="116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/>
              <a:t>The target task is often a </a:t>
            </a:r>
            <a:r>
              <a:rPr b="1" lang="de"/>
              <a:t>low-</a:t>
            </a:r>
            <a:r>
              <a:rPr b="1" lang="de"/>
              <a:t>resource</a:t>
            </a:r>
            <a:r>
              <a:rPr lang="de"/>
              <a:t> task. We can often</a:t>
            </a:r>
            <a:br>
              <a:rPr lang="de"/>
            </a:br>
            <a:r>
              <a:rPr lang="de"/>
              <a:t>improve the performance of transfer learning by </a:t>
            </a:r>
            <a:br>
              <a:rPr lang="de"/>
            </a:br>
            <a:r>
              <a:rPr lang="de"/>
              <a:t>combining a diverse set of signals</a:t>
            </a:r>
            <a:r>
              <a:rPr lang="de"/>
              <a:t>:</a:t>
            </a:r>
            <a:endParaRPr i="1"/>
          </a:p>
        </p:txBody>
      </p:sp>
      <p:pic>
        <p:nvPicPr>
          <p:cNvPr id="2392" name="Google Shape;2392;p204"/>
          <p:cNvPicPr preferRelativeResize="0"/>
          <p:nvPr/>
        </p:nvPicPr>
        <p:blipFill rotWithShape="1">
          <a:blip r:embed="rId3">
            <a:alphaModFix/>
          </a:blip>
          <a:srcRect b="17958" l="0" r="0" t="0"/>
          <a:stretch/>
        </p:blipFill>
        <p:spPr>
          <a:xfrm>
            <a:off x="7250200" y="269300"/>
            <a:ext cx="1761399" cy="1445099"/>
          </a:xfrm>
          <a:prstGeom prst="rect">
            <a:avLst/>
          </a:prstGeom>
          <a:noFill/>
          <a:ln>
            <a:noFill/>
          </a:ln>
        </p:spPr>
      </p:pic>
      <p:sp>
        <p:nvSpPr>
          <p:cNvPr id="2393" name="Google Shape;2393;p204"/>
          <p:cNvSpPr txBox="1"/>
          <p:nvPr/>
        </p:nvSpPr>
        <p:spPr>
          <a:xfrm>
            <a:off x="7646400" y="4852025"/>
            <a:ext cx="14976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Image credit: Naveen</a:t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94" name="Google Shape;2394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2395" name="Google Shape;2395;p204"/>
          <p:cNvSpPr txBox="1"/>
          <p:nvPr>
            <p:ph idx="1" type="body"/>
          </p:nvPr>
        </p:nvSpPr>
        <p:spPr>
          <a:xfrm>
            <a:off x="311700" y="16903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lphaUcPeriod"/>
            </a:pPr>
            <a:r>
              <a:rPr lang="de"/>
              <a:t>From </a:t>
            </a:r>
            <a:r>
              <a:rPr b="1" lang="de"/>
              <a:t>fine-tuning</a:t>
            </a:r>
            <a:r>
              <a:rPr lang="de"/>
              <a:t> a single model on a single adaptation task….</a:t>
            </a:r>
            <a:br>
              <a:rPr lang="de"/>
            </a:br>
            <a:r>
              <a:rPr i="1" lang="de"/>
              <a:t>The Basic: fine-tuning the model with a simple classification objective</a:t>
            </a:r>
            <a:br>
              <a:rPr i="1" lang="de"/>
            </a:br>
            <a:endParaRPr i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lphaUcPeriod"/>
            </a:pPr>
            <a:r>
              <a:rPr lang="de"/>
              <a:t>… to </a:t>
            </a:r>
            <a:r>
              <a:rPr b="1" lang="de"/>
              <a:t>gathering signal</a:t>
            </a:r>
            <a:r>
              <a:rPr lang="de"/>
              <a:t> from other datasets and related tasks … </a:t>
            </a:r>
            <a:br>
              <a:rPr lang="de"/>
            </a:br>
            <a:r>
              <a:rPr i="1" lang="de"/>
              <a:t>Fine-tuning with Weak Supervision, Multi-tasking and Sequential Adaptation</a:t>
            </a:r>
            <a:br>
              <a:rPr i="1" lang="de"/>
            </a:br>
            <a:endParaRPr i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lphaUcPeriod"/>
            </a:pPr>
            <a:r>
              <a:rPr lang="de"/>
              <a:t>… to </a:t>
            </a:r>
            <a:r>
              <a:rPr b="1" lang="de"/>
              <a:t>ensembling</a:t>
            </a:r>
            <a:r>
              <a:rPr lang="de"/>
              <a:t> models</a:t>
            </a:r>
            <a:br>
              <a:rPr lang="de"/>
            </a:br>
            <a:r>
              <a:rPr i="1" lang="de"/>
              <a:t>Combining the predictions of several fine-tuned models</a:t>
            </a:r>
            <a:endParaRPr i="1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99" name="Shape 2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0" name="Google Shape;2400;p205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Arial"/>
                <a:ea typeface="Arial"/>
                <a:cs typeface="Arial"/>
                <a:sym typeface="Arial"/>
              </a:rPr>
              <a:t>4.3.A – </a:t>
            </a:r>
            <a:r>
              <a:rPr lang="de"/>
              <a:t>Getting more signal: Basic fine-tuning</a:t>
            </a:r>
            <a:endParaRPr/>
          </a:p>
        </p:txBody>
      </p:sp>
      <p:sp>
        <p:nvSpPr>
          <p:cNvPr id="2401" name="Google Shape;2401;p205"/>
          <p:cNvSpPr txBox="1"/>
          <p:nvPr>
            <p:ph idx="1" type="body"/>
          </p:nvPr>
        </p:nvSpPr>
        <p:spPr>
          <a:xfrm>
            <a:off x="311700" y="619075"/>
            <a:ext cx="5120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Simple example of fine-tuning on a text classification task:</a:t>
            </a:r>
            <a:endParaRPr b="1"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AutoNum type="alphaUcPeriod"/>
            </a:pPr>
            <a:r>
              <a:rPr lang="de"/>
              <a:t>Extract a single fixed-length vector from the model:</a:t>
            </a:r>
            <a:br>
              <a:rPr lang="de"/>
            </a:br>
            <a:r>
              <a:rPr i="1" lang="de" sz="1400"/>
              <a:t>hidden state of first/last token or mean/max of hidden-states</a:t>
            </a:r>
            <a:br>
              <a:rPr i="1" lang="de" sz="1400"/>
            </a:br>
            <a:endParaRPr i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lphaUcPeriod"/>
            </a:pPr>
            <a:r>
              <a:rPr lang="de"/>
              <a:t>Project to the classification space with an additional classifier</a:t>
            </a:r>
            <a:br>
              <a:rPr lang="de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lphaUcPeriod"/>
            </a:pPr>
            <a:r>
              <a:rPr lang="de"/>
              <a:t>Train with a classification objective</a:t>
            </a:r>
            <a:endParaRPr b="1"/>
          </a:p>
        </p:txBody>
      </p:sp>
      <p:pic>
        <p:nvPicPr>
          <p:cNvPr id="2402" name="Google Shape;2402;p2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58825" y="2231775"/>
            <a:ext cx="3406800" cy="20340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3" name="Google Shape;2403;p2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08600" y="625138"/>
            <a:ext cx="3406800" cy="1554197"/>
          </a:xfrm>
          <a:prstGeom prst="rect">
            <a:avLst/>
          </a:prstGeom>
          <a:noFill/>
          <a:ln>
            <a:noFill/>
          </a:ln>
        </p:spPr>
      </p:pic>
      <p:sp>
        <p:nvSpPr>
          <p:cNvPr id="2404" name="Google Shape;2404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53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Major themes: From words to words-in-context</a:t>
            </a:r>
            <a:endParaRPr/>
          </a:p>
        </p:txBody>
      </p:sp>
      <p:sp>
        <p:nvSpPr>
          <p:cNvPr id="337" name="Google Shape;337;p53"/>
          <p:cNvSpPr txBox="1"/>
          <p:nvPr>
            <p:ph idx="1" type="body"/>
          </p:nvPr>
        </p:nvSpPr>
        <p:spPr>
          <a:xfrm>
            <a:off x="311700" y="542875"/>
            <a:ext cx="2064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400">
                <a:solidFill>
                  <a:srgbClr val="EAD1DC"/>
                </a:solidFill>
              </a:rPr>
              <a:t>Word vectors</a:t>
            </a:r>
            <a:endParaRPr b="1" sz="2400">
              <a:solidFill>
                <a:srgbClr val="EAD1DC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338" name="Google Shape;338;p53"/>
          <p:cNvSpPr txBox="1"/>
          <p:nvPr/>
        </p:nvSpPr>
        <p:spPr>
          <a:xfrm>
            <a:off x="122750" y="1126275"/>
            <a:ext cx="21303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cats = </a:t>
            </a:r>
            <a:r>
              <a:rPr lang="d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[0.2, -0.3, …]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de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dogs = </a:t>
            </a:r>
            <a:r>
              <a:rPr lang="d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[0.4, -0.5, …]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9" name="Google Shape;339;p53"/>
          <p:cNvSpPr txBox="1"/>
          <p:nvPr>
            <p:ph idx="1" type="body"/>
          </p:nvPr>
        </p:nvSpPr>
        <p:spPr>
          <a:xfrm>
            <a:off x="2648950" y="551650"/>
            <a:ext cx="3398100" cy="12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400">
                <a:solidFill>
                  <a:srgbClr val="EAD1DC"/>
                </a:solidFill>
              </a:rPr>
              <a:t>Sentence / doc vectors</a:t>
            </a:r>
            <a:endParaRPr b="1" sz="2400">
              <a:solidFill>
                <a:srgbClr val="EAD1DC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340" name="Google Shape;340;p53"/>
          <p:cNvSpPr txBox="1"/>
          <p:nvPr/>
        </p:nvSpPr>
        <p:spPr>
          <a:xfrm>
            <a:off x="2643950" y="2580200"/>
            <a:ext cx="1696200" cy="8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de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It’s raining cats and dogs.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1" name="Google Shape;341;p53"/>
          <p:cNvSpPr txBox="1"/>
          <p:nvPr/>
        </p:nvSpPr>
        <p:spPr>
          <a:xfrm>
            <a:off x="2643950" y="1404200"/>
            <a:ext cx="1532100" cy="8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de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We have two cats.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2" name="Google Shape;342;p53"/>
          <p:cNvSpPr txBox="1"/>
          <p:nvPr/>
        </p:nvSpPr>
        <p:spPr>
          <a:xfrm>
            <a:off x="4484325" y="2798200"/>
            <a:ext cx="1222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d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[0.8, 0.9, …]</a:t>
            </a:r>
            <a:endParaRPr/>
          </a:p>
        </p:txBody>
      </p:sp>
      <p:sp>
        <p:nvSpPr>
          <p:cNvPr id="343" name="Google Shape;343;p53"/>
          <p:cNvSpPr txBox="1"/>
          <p:nvPr/>
        </p:nvSpPr>
        <p:spPr>
          <a:xfrm>
            <a:off x="4296300" y="1618425"/>
            <a:ext cx="1136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d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[-1.2, 0.0, …]</a:t>
            </a:r>
            <a:endParaRPr/>
          </a:p>
        </p:txBody>
      </p:sp>
      <p:sp>
        <p:nvSpPr>
          <p:cNvPr id="344" name="Google Shape;344;p53"/>
          <p:cNvSpPr txBox="1"/>
          <p:nvPr/>
        </p:nvSpPr>
        <p:spPr>
          <a:xfrm>
            <a:off x="4032500" y="1483125"/>
            <a:ext cx="390900" cy="8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de" sz="3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}</a:t>
            </a:r>
            <a:endParaRPr sz="3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5" name="Google Shape;345;p53"/>
          <p:cNvSpPr txBox="1"/>
          <p:nvPr/>
        </p:nvSpPr>
        <p:spPr>
          <a:xfrm>
            <a:off x="4251700" y="2626200"/>
            <a:ext cx="390900" cy="8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de" sz="3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}</a:t>
            </a:r>
            <a:endParaRPr sz="3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6" name="Google Shape;346;p53"/>
          <p:cNvSpPr txBox="1"/>
          <p:nvPr>
            <p:ph idx="1" type="body"/>
          </p:nvPr>
        </p:nvSpPr>
        <p:spPr>
          <a:xfrm>
            <a:off x="6206100" y="534225"/>
            <a:ext cx="2727300" cy="6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400">
                <a:solidFill>
                  <a:srgbClr val="EAD1DC"/>
                </a:solidFill>
              </a:rPr>
              <a:t>Word-in-context vectors</a:t>
            </a:r>
            <a:endParaRPr b="1" sz="2400">
              <a:solidFill>
                <a:srgbClr val="EAD1DC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EAD1DC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EAD1DC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400">
              <a:solidFill>
                <a:srgbClr val="EAD1DC"/>
              </a:solidFill>
            </a:endParaRPr>
          </a:p>
        </p:txBody>
      </p:sp>
      <p:sp>
        <p:nvSpPr>
          <p:cNvPr id="347" name="Google Shape;347;p53"/>
          <p:cNvSpPr txBox="1"/>
          <p:nvPr/>
        </p:nvSpPr>
        <p:spPr>
          <a:xfrm>
            <a:off x="6259000" y="1993938"/>
            <a:ext cx="2467800" cy="8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de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We have two cats.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8" name="Google Shape;348;p53"/>
          <p:cNvSpPr txBox="1"/>
          <p:nvPr/>
        </p:nvSpPr>
        <p:spPr>
          <a:xfrm rot="-5400000">
            <a:off x="7712800" y="1618613"/>
            <a:ext cx="390900" cy="8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de" sz="3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}</a:t>
            </a:r>
            <a:endParaRPr sz="3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9" name="Google Shape;349;p53"/>
          <p:cNvSpPr txBox="1"/>
          <p:nvPr/>
        </p:nvSpPr>
        <p:spPr>
          <a:xfrm>
            <a:off x="7313950" y="1545513"/>
            <a:ext cx="1188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d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[1.2, -0.3, …]</a:t>
            </a:r>
            <a:endParaRPr/>
          </a:p>
        </p:txBody>
      </p:sp>
      <p:sp>
        <p:nvSpPr>
          <p:cNvPr id="350" name="Google Shape;350;p53"/>
          <p:cNvSpPr txBox="1"/>
          <p:nvPr/>
        </p:nvSpPr>
        <p:spPr>
          <a:xfrm>
            <a:off x="6202850" y="3134338"/>
            <a:ext cx="2846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de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It’s raining cats and dogs.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1" name="Google Shape;351;p53"/>
          <p:cNvSpPr txBox="1"/>
          <p:nvPr/>
        </p:nvSpPr>
        <p:spPr>
          <a:xfrm rot="-5400000">
            <a:off x="7430450" y="2743088"/>
            <a:ext cx="390900" cy="8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de" sz="3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}</a:t>
            </a:r>
            <a:endParaRPr sz="3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2" name="Google Shape;352;p53"/>
          <p:cNvSpPr txBox="1"/>
          <p:nvPr/>
        </p:nvSpPr>
        <p:spPr>
          <a:xfrm>
            <a:off x="7141300" y="2705038"/>
            <a:ext cx="1188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d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[-0.4, 0.9, …]</a:t>
            </a:r>
            <a:endParaRPr/>
          </a:p>
        </p:txBody>
      </p:sp>
      <p:cxnSp>
        <p:nvCxnSpPr>
          <p:cNvPr id="353" name="Google Shape;353;p53"/>
          <p:cNvCxnSpPr/>
          <p:nvPr/>
        </p:nvCxnSpPr>
        <p:spPr>
          <a:xfrm flipH="1" rot="10800000">
            <a:off x="2375850" y="836850"/>
            <a:ext cx="35100" cy="30072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4" name="Google Shape;354;p53"/>
          <p:cNvCxnSpPr/>
          <p:nvPr/>
        </p:nvCxnSpPr>
        <p:spPr>
          <a:xfrm flipH="1" rot="10800000">
            <a:off x="6047050" y="836850"/>
            <a:ext cx="35100" cy="30072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55" name="Google Shape;355;p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08" name="Shape 2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9" name="Google Shape;2409;p206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>
                <a:latin typeface="Arial"/>
                <a:ea typeface="Arial"/>
                <a:cs typeface="Arial"/>
                <a:sym typeface="Arial"/>
              </a:rPr>
              <a:t>4.3.B – </a:t>
            </a:r>
            <a:r>
              <a:rPr lang="de"/>
              <a:t>Getting more signal: Related datasets/tasks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0" name="Google Shape;2410;p206"/>
          <p:cNvSpPr txBox="1"/>
          <p:nvPr>
            <p:ph idx="1" type="body"/>
          </p:nvPr>
        </p:nvSpPr>
        <p:spPr>
          <a:xfrm>
            <a:off x="311700" y="695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lphaUcPeriod"/>
            </a:pPr>
            <a:r>
              <a:rPr lang="de"/>
              <a:t>Sequential adaptation</a:t>
            </a:r>
            <a:br>
              <a:rPr lang="de"/>
            </a:br>
            <a:r>
              <a:rPr i="1" lang="de" sz="1400"/>
              <a:t>Intermediate fine-tuning on related datasets and tasks</a:t>
            </a:r>
            <a:br>
              <a:rPr lang="de" sz="1400"/>
            </a:br>
            <a:endParaRPr sz="14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lphaUcPeriod"/>
            </a:pPr>
            <a:r>
              <a:rPr lang="de"/>
              <a:t>Multi-task fine-tuning with related tasks</a:t>
            </a:r>
            <a:br>
              <a:rPr lang="de"/>
            </a:br>
            <a:r>
              <a:rPr i="1" lang="de" sz="1400"/>
              <a:t>Such as NLI tasks in GLUE</a:t>
            </a:r>
            <a:br>
              <a:rPr i="1" lang="de" sz="1400"/>
            </a:br>
            <a:endParaRPr i="1" sz="14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lphaUcPeriod"/>
            </a:pPr>
            <a:r>
              <a:rPr lang="de"/>
              <a:t>Dataset Slicing</a:t>
            </a:r>
            <a:br>
              <a:rPr lang="de"/>
            </a:br>
            <a:r>
              <a:rPr i="1" lang="de" sz="1400"/>
              <a:t>When the model consistently underperforms on particular slices of the data</a:t>
            </a:r>
            <a:br>
              <a:rPr lang="de"/>
            </a:br>
            <a:endParaRPr i="1" sz="14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lphaUcPeriod"/>
            </a:pPr>
            <a:r>
              <a:rPr lang="de"/>
              <a:t>Semi-supervised learning</a:t>
            </a:r>
            <a:br>
              <a:rPr lang="de"/>
            </a:br>
            <a:r>
              <a:rPr i="1" lang="de" sz="1400"/>
              <a:t>Use unlabelled data to improve model consistency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i="1" sz="1400"/>
          </a:p>
        </p:txBody>
      </p:sp>
      <p:sp>
        <p:nvSpPr>
          <p:cNvPr id="2411" name="Google Shape;2411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15" name="Shape 2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6" name="Google Shape;2416;p207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>
                <a:latin typeface="Arial"/>
                <a:ea typeface="Arial"/>
                <a:cs typeface="Arial"/>
                <a:sym typeface="Arial"/>
              </a:rPr>
              <a:t>4.3.B – </a:t>
            </a:r>
            <a:r>
              <a:rPr lang="de"/>
              <a:t>Getting more signal: Sequential adaptation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7" name="Google Shape;2417;p207"/>
          <p:cNvSpPr txBox="1"/>
          <p:nvPr>
            <p:ph idx="1" type="body"/>
          </p:nvPr>
        </p:nvSpPr>
        <p:spPr>
          <a:xfrm>
            <a:off x="311700" y="695275"/>
            <a:ext cx="5036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Fine-tuning on related high-resource dataset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de"/>
              <a:t>Fine-tune model on related task with more data</a:t>
            </a:r>
            <a:endParaRPr/>
          </a:p>
        </p:txBody>
      </p:sp>
      <p:pic>
        <p:nvPicPr>
          <p:cNvPr id="2418" name="Google Shape;2418;p2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5938" y="1250875"/>
            <a:ext cx="220475" cy="3178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9" name="Google Shape;2419;p20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46342" y="1194625"/>
            <a:ext cx="3536608" cy="2917050"/>
          </a:xfrm>
          <a:prstGeom prst="rect">
            <a:avLst/>
          </a:prstGeom>
          <a:noFill/>
          <a:ln>
            <a:noFill/>
          </a:ln>
        </p:spPr>
      </p:pic>
      <p:sp>
        <p:nvSpPr>
          <p:cNvPr id="2420" name="Google Shape;2420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24" name="Shape 2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5" name="Google Shape;2425;p208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>
                <a:latin typeface="Arial"/>
                <a:ea typeface="Arial"/>
                <a:cs typeface="Arial"/>
                <a:sym typeface="Arial"/>
              </a:rPr>
              <a:t>4.3.B – </a:t>
            </a:r>
            <a:r>
              <a:rPr lang="de"/>
              <a:t>Getting more signal: Sequential adaptation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6" name="Google Shape;2426;p208"/>
          <p:cNvSpPr txBox="1"/>
          <p:nvPr>
            <p:ph idx="1" type="body"/>
          </p:nvPr>
        </p:nvSpPr>
        <p:spPr>
          <a:xfrm>
            <a:off x="311700" y="619075"/>
            <a:ext cx="5036400" cy="161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Fine-tuning on related high-resource dataset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de"/>
              <a:t>Fine-tune model on related task with more data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de"/>
              <a:t>Fine-tune model on target task</a:t>
            </a:r>
            <a:endParaRPr/>
          </a:p>
        </p:txBody>
      </p:sp>
      <p:pic>
        <p:nvPicPr>
          <p:cNvPr id="2427" name="Google Shape;2427;p2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6338" y="1303838"/>
            <a:ext cx="220475" cy="3037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8" name="Google Shape;2428;p2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32275" y="1208603"/>
            <a:ext cx="3427270" cy="2826872"/>
          </a:xfrm>
          <a:prstGeom prst="rect">
            <a:avLst/>
          </a:prstGeom>
          <a:noFill/>
          <a:ln>
            <a:noFill/>
          </a:ln>
        </p:spPr>
      </p:pic>
      <p:sp>
        <p:nvSpPr>
          <p:cNvPr id="2429" name="Google Shape;2429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2430" name="Google Shape;2430;p208"/>
          <p:cNvSpPr txBox="1"/>
          <p:nvPr>
            <p:ph idx="1" type="body"/>
          </p:nvPr>
        </p:nvSpPr>
        <p:spPr>
          <a:xfrm>
            <a:off x="440425" y="2326075"/>
            <a:ext cx="5036400" cy="170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de"/>
              <a:t>Helps particularly for tasks with limited data and similar tasks (</a:t>
            </a:r>
            <a:r>
              <a:rPr lang="de" u="sng">
                <a:solidFill>
                  <a:schemeClr val="hlink"/>
                </a:solidFill>
                <a:hlinkClick r:id="rId5"/>
              </a:rPr>
              <a:t>Phang et al., 2018</a:t>
            </a:r>
            <a:r>
              <a:rPr lang="de"/>
              <a:t>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de"/>
              <a:t>Improves sample complexity on target task (</a:t>
            </a:r>
            <a:r>
              <a:rPr lang="de" u="sng">
                <a:solidFill>
                  <a:schemeClr val="hlink"/>
                </a:solidFill>
                <a:hlinkClick r:id="rId6"/>
              </a:rPr>
              <a:t>Yogatama et al., 2019</a:t>
            </a:r>
            <a:r>
              <a:rPr lang="de"/>
              <a:t>)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34" name="Shape 2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5" name="Google Shape;2435;p209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>
                <a:latin typeface="Arial"/>
                <a:ea typeface="Arial"/>
                <a:cs typeface="Arial"/>
                <a:sym typeface="Arial"/>
              </a:rPr>
              <a:t>4.3.B – </a:t>
            </a:r>
            <a:r>
              <a:rPr lang="de"/>
              <a:t>Getting more signal: Multi-task fine-tuning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6" name="Google Shape;2436;p209"/>
          <p:cNvSpPr txBox="1"/>
          <p:nvPr>
            <p:ph idx="1" type="body"/>
          </p:nvPr>
        </p:nvSpPr>
        <p:spPr>
          <a:xfrm>
            <a:off x="311700" y="619075"/>
            <a:ext cx="4130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Fine-tune the model jointly on related tasks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❏"/>
            </a:pPr>
            <a:r>
              <a:rPr lang="de"/>
              <a:t>For each optimization step, sample a task and a batch for training.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de"/>
              <a:t>Train via multi-task learning for a couple of epochs.</a:t>
            </a:r>
            <a:endParaRPr/>
          </a:p>
        </p:txBody>
      </p:sp>
      <p:pic>
        <p:nvPicPr>
          <p:cNvPr id="2437" name="Google Shape;2437;p2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6120" y="1228432"/>
            <a:ext cx="110263" cy="1898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8" name="Google Shape;2438;p2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20957" y="1228432"/>
            <a:ext cx="110263" cy="1898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9" name="Google Shape;2439;p2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35782" y="1761832"/>
            <a:ext cx="110263" cy="1898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0" name="Google Shape;2440;p20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92313" y="1090275"/>
            <a:ext cx="666750" cy="29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1" name="Google Shape;2441;p20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84938" y="1078975"/>
            <a:ext cx="220475" cy="3178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2" name="Google Shape;2442;p20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61250" y="687170"/>
            <a:ext cx="2657475" cy="3039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3" name="Google Shape;2443;p20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868575" y="1090275"/>
            <a:ext cx="4130400" cy="3033502"/>
          </a:xfrm>
          <a:prstGeom prst="rect">
            <a:avLst/>
          </a:prstGeom>
          <a:noFill/>
          <a:ln>
            <a:noFill/>
          </a:ln>
        </p:spPr>
      </p:pic>
      <p:sp>
        <p:nvSpPr>
          <p:cNvPr id="2444" name="Google Shape;2444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48" name="Shape 2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9" name="Google Shape;2449;p210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>
                <a:latin typeface="Arial"/>
                <a:ea typeface="Arial"/>
                <a:cs typeface="Arial"/>
                <a:sym typeface="Arial"/>
              </a:rPr>
              <a:t>4.3.B – </a:t>
            </a:r>
            <a:r>
              <a:rPr lang="de"/>
              <a:t>Getting more signal: Multi-task fine-tuning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0" name="Google Shape;2450;p210"/>
          <p:cNvSpPr txBox="1"/>
          <p:nvPr>
            <p:ph idx="1" type="body"/>
          </p:nvPr>
        </p:nvSpPr>
        <p:spPr>
          <a:xfrm>
            <a:off x="311700" y="466675"/>
            <a:ext cx="3969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Fine-tune the model jointly on related tasks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❏"/>
            </a:pPr>
            <a:r>
              <a:rPr lang="de"/>
              <a:t>For each optimization step, sample a task and a batch for training.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de"/>
              <a:t>Train via multi-task learning for a couple of epochs.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de"/>
              <a:t>Fine-tune on the target task only for a few epochs at the end.</a:t>
            </a:r>
            <a:endParaRPr/>
          </a:p>
        </p:txBody>
      </p:sp>
      <p:pic>
        <p:nvPicPr>
          <p:cNvPr id="2451" name="Google Shape;2451;p2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9275" y="785013"/>
            <a:ext cx="220475" cy="3037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2" name="Google Shape;2452;p2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5025" y="715753"/>
            <a:ext cx="3427270" cy="2826872"/>
          </a:xfrm>
          <a:prstGeom prst="rect">
            <a:avLst/>
          </a:prstGeom>
          <a:noFill/>
          <a:ln>
            <a:noFill/>
          </a:ln>
        </p:spPr>
      </p:pic>
      <p:sp>
        <p:nvSpPr>
          <p:cNvPr id="2453" name="Google Shape;2453;p2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57" name="Shape 2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" name="Google Shape;2458;p211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>
                <a:latin typeface="Arial"/>
                <a:ea typeface="Arial"/>
                <a:cs typeface="Arial"/>
                <a:sym typeface="Arial"/>
              </a:rPr>
              <a:t>4.3.B – </a:t>
            </a:r>
            <a:r>
              <a:rPr lang="de"/>
              <a:t>Getting more signal: Multi-task fine-tuning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9" name="Google Shape;2459;p211"/>
          <p:cNvSpPr txBox="1"/>
          <p:nvPr>
            <p:ph idx="1" type="body"/>
          </p:nvPr>
        </p:nvSpPr>
        <p:spPr>
          <a:xfrm>
            <a:off x="311700" y="542875"/>
            <a:ext cx="4563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Fine-tune the model with an unsupervised auxiliary task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❏"/>
            </a:pPr>
            <a:r>
              <a:rPr lang="de"/>
              <a:t>Language modelling is a related task!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de"/>
              <a:t>Fine-tuning the LM helps adapting the pretrained parameters to the target dataset.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de"/>
              <a:t>Helps even without pretraining (</a:t>
            </a:r>
            <a:r>
              <a:rPr lang="de" u="sng">
                <a:solidFill>
                  <a:schemeClr val="hlink"/>
                </a:solidFill>
                <a:hlinkClick r:id="rId3"/>
              </a:rPr>
              <a:t>Rei et al., ACL 2017</a:t>
            </a:r>
            <a:r>
              <a:rPr lang="de"/>
              <a:t>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de"/>
              <a:t>Can optionally anneal ratio (</a:t>
            </a:r>
            <a:r>
              <a:rPr lang="de" u="sng">
                <a:solidFill>
                  <a:schemeClr val="accent5"/>
                </a:solidFill>
                <a:hlinkClick r:id="rId4"/>
              </a:rPr>
              <a:t>Chronopoulou et al., NAACL 2019</a:t>
            </a:r>
            <a:r>
              <a:rPr lang="de"/>
              <a:t>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de"/>
              <a:t>Used as a separate step in ULMFiT</a:t>
            </a:r>
            <a:endParaRPr/>
          </a:p>
        </p:txBody>
      </p:sp>
      <p:pic>
        <p:nvPicPr>
          <p:cNvPr id="2460" name="Google Shape;2460;p2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32550" y="1136900"/>
            <a:ext cx="81915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1" name="Google Shape;2461;p21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45549" y="3328475"/>
            <a:ext cx="172725" cy="23636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2" name="Google Shape;2462;p21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302815" y="645923"/>
            <a:ext cx="2166748" cy="31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3" name="Google Shape;2463;p21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229900" y="1136900"/>
            <a:ext cx="3848551" cy="2868800"/>
          </a:xfrm>
          <a:prstGeom prst="rect">
            <a:avLst/>
          </a:prstGeom>
          <a:noFill/>
          <a:ln>
            <a:noFill/>
          </a:ln>
        </p:spPr>
      </p:pic>
      <p:sp>
        <p:nvSpPr>
          <p:cNvPr id="2464" name="Google Shape;2464;p2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68" name="Shape 2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9" name="Google Shape;2469;p212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>
                <a:latin typeface="Arial"/>
                <a:ea typeface="Arial"/>
                <a:cs typeface="Arial"/>
                <a:sym typeface="Arial"/>
              </a:rPr>
              <a:t>4.3.B – </a:t>
            </a:r>
            <a:r>
              <a:rPr lang="de"/>
              <a:t>Getting more signal: Dataset slicing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0" name="Google Shape;2470;p212"/>
          <p:cNvSpPr txBox="1"/>
          <p:nvPr>
            <p:ph idx="1" type="body"/>
          </p:nvPr>
        </p:nvSpPr>
        <p:spPr>
          <a:xfrm>
            <a:off x="311700" y="466675"/>
            <a:ext cx="4563300" cy="371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Use auxiliary heads that are trained </a:t>
            </a:r>
            <a:r>
              <a:rPr b="1" lang="de"/>
              <a:t>only on particular subsets</a:t>
            </a:r>
            <a:r>
              <a:rPr lang="de"/>
              <a:t> of the data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❏"/>
            </a:pPr>
            <a:r>
              <a:rPr lang="de"/>
              <a:t>Analyze errors of the model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de"/>
              <a:t>Use heuristics to automatically identify challenging subsets of the training data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de"/>
              <a:t>Train auxiliary heads jointly with main head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de"/>
              <a:t>See also </a:t>
            </a:r>
            <a:r>
              <a:rPr lang="de" u="sng">
                <a:solidFill>
                  <a:schemeClr val="accent5"/>
                </a:solidFill>
                <a:hlinkClick r:id="rId3"/>
              </a:rPr>
              <a:t>Massive Multi-task Learning with Snorkel MeTaL</a:t>
            </a:r>
            <a:endParaRPr/>
          </a:p>
        </p:txBody>
      </p:sp>
      <p:pic>
        <p:nvPicPr>
          <p:cNvPr id="2471" name="Google Shape;2471;p2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78050" y="1166475"/>
            <a:ext cx="666750" cy="29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2" name="Google Shape;2472;p2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61250" y="674133"/>
            <a:ext cx="2657475" cy="3039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3" name="Google Shape;2473;p21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01925" y="1166475"/>
            <a:ext cx="3597049" cy="2641800"/>
          </a:xfrm>
          <a:prstGeom prst="rect">
            <a:avLst/>
          </a:prstGeom>
          <a:noFill/>
          <a:ln>
            <a:noFill/>
          </a:ln>
        </p:spPr>
      </p:pic>
      <p:sp>
        <p:nvSpPr>
          <p:cNvPr id="2474" name="Google Shape;2474;p2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78" name="Shape 2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9" name="Google Shape;2479;p213"/>
          <p:cNvSpPr txBox="1"/>
          <p:nvPr>
            <p:ph type="title"/>
          </p:nvPr>
        </p:nvSpPr>
        <p:spPr>
          <a:xfrm>
            <a:off x="119375" y="0"/>
            <a:ext cx="9024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>
                <a:latin typeface="Arial"/>
                <a:ea typeface="Arial"/>
                <a:cs typeface="Arial"/>
                <a:sym typeface="Arial"/>
              </a:rPr>
              <a:t>4.3.B – </a:t>
            </a:r>
            <a:r>
              <a:rPr lang="de"/>
              <a:t>Getting more signal: Semi-supervised learning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0" name="Google Shape;2480;p213"/>
          <p:cNvSpPr txBox="1"/>
          <p:nvPr>
            <p:ph idx="1" type="body"/>
          </p:nvPr>
        </p:nvSpPr>
        <p:spPr>
          <a:xfrm>
            <a:off x="311700" y="695275"/>
            <a:ext cx="3410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Can be used to make model predictions </a:t>
            </a:r>
            <a:r>
              <a:rPr b="1" lang="de"/>
              <a:t>more consistent using unlabelled data</a:t>
            </a:r>
            <a:endParaRPr b="1"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❏"/>
            </a:pPr>
            <a:r>
              <a:rPr lang="de"/>
              <a:t>Main idea: Minimize distance between predictions on original input      and perturbed input</a:t>
            </a:r>
            <a:endParaRPr/>
          </a:p>
        </p:txBody>
      </p:sp>
      <p:pic>
        <p:nvPicPr>
          <p:cNvPr id="2481" name="Google Shape;2481;p2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0025" y="2957197"/>
            <a:ext cx="171450" cy="1534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2" name="Google Shape;2482;p2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60024" y="3168086"/>
            <a:ext cx="247650" cy="26533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83" name="Google Shape;2483;p213"/>
          <p:cNvGrpSpPr/>
          <p:nvPr/>
        </p:nvGrpSpPr>
        <p:grpSpPr>
          <a:xfrm>
            <a:off x="4837450" y="532425"/>
            <a:ext cx="2748000" cy="1036150"/>
            <a:chOff x="4837450" y="989625"/>
            <a:chExt cx="2748000" cy="1036150"/>
          </a:xfrm>
        </p:grpSpPr>
        <p:cxnSp>
          <p:nvCxnSpPr>
            <p:cNvPr id="2484" name="Google Shape;2484;p213"/>
            <p:cNvCxnSpPr/>
            <p:nvPr/>
          </p:nvCxnSpPr>
          <p:spPr>
            <a:xfrm flipH="1" rot="10800000">
              <a:off x="5199525" y="1243700"/>
              <a:ext cx="1950000" cy="45960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med" w="med" type="stealth"/>
              <a:tailEnd len="med" w="med" type="stealth"/>
            </a:ln>
          </p:spPr>
        </p:cxnSp>
        <p:cxnSp>
          <p:nvCxnSpPr>
            <p:cNvPr id="2485" name="Google Shape;2485;p213"/>
            <p:cNvCxnSpPr>
              <a:stCxn id="2486" idx="2"/>
            </p:cNvCxnSpPr>
            <p:nvPr/>
          </p:nvCxnSpPr>
          <p:spPr>
            <a:xfrm flipH="1">
              <a:off x="4921975" y="1909375"/>
              <a:ext cx="1200" cy="1164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stealth"/>
              <a:tailEnd len="med" w="med" type="none"/>
            </a:ln>
          </p:spPr>
        </p:cxnSp>
        <p:pic>
          <p:nvPicPr>
            <p:cNvPr id="2486" name="Google Shape;2486;p21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837450" y="1585525"/>
              <a:ext cx="171450" cy="323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87" name="Google Shape;2487;p213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7337800" y="989625"/>
              <a:ext cx="247650" cy="34290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488" name="Google Shape;2488;p213"/>
            <p:cNvCxnSpPr>
              <a:stCxn id="2487" idx="2"/>
            </p:cNvCxnSpPr>
            <p:nvPr/>
          </p:nvCxnSpPr>
          <p:spPr>
            <a:xfrm flipH="1">
              <a:off x="7456825" y="1332525"/>
              <a:ext cx="4800" cy="1863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stealth"/>
              <a:tailEnd len="med" w="med" type="none"/>
            </a:ln>
          </p:spPr>
        </p:cxnSp>
      </p:grpSp>
      <p:pic>
        <p:nvPicPr>
          <p:cNvPr id="2489" name="Google Shape;2489;p2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71138" y="4040000"/>
            <a:ext cx="266700" cy="285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90" name="Google Shape;2490;p213"/>
          <p:cNvCxnSpPr/>
          <p:nvPr/>
        </p:nvCxnSpPr>
        <p:spPr>
          <a:xfrm>
            <a:off x="4887104" y="3305035"/>
            <a:ext cx="0" cy="1284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stealth"/>
            <a:tailEnd len="med" w="med" type="none"/>
          </a:ln>
        </p:spPr>
      </p:cxnSp>
      <p:pic>
        <p:nvPicPr>
          <p:cNvPr id="2491" name="Google Shape;2491;p2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6613" y="3505088"/>
            <a:ext cx="180975" cy="16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2" name="Google Shape;2492;p2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937350" y="1125500"/>
            <a:ext cx="3110856" cy="2565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93" name="Google Shape;2493;p213"/>
          <p:cNvCxnSpPr/>
          <p:nvPr/>
        </p:nvCxnSpPr>
        <p:spPr>
          <a:xfrm flipH="1">
            <a:off x="7504375" y="3755275"/>
            <a:ext cx="20100" cy="2157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stealth"/>
            <a:tailEnd len="med" w="med" type="none"/>
          </a:ln>
        </p:spPr>
      </p:cxnSp>
      <p:pic>
        <p:nvPicPr>
          <p:cNvPr id="2494" name="Google Shape;2494;p2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800450" y="1587813"/>
            <a:ext cx="2058550" cy="1697950"/>
          </a:xfrm>
          <a:prstGeom prst="rect">
            <a:avLst/>
          </a:prstGeom>
          <a:noFill/>
          <a:ln>
            <a:noFill/>
          </a:ln>
        </p:spPr>
      </p:pic>
      <p:sp>
        <p:nvSpPr>
          <p:cNvPr id="2495" name="Google Shape;2495;p2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99" name="Shape 2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0" name="Google Shape;2500;p214"/>
          <p:cNvSpPr txBox="1"/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>
                <a:latin typeface="Arial"/>
                <a:ea typeface="Arial"/>
                <a:cs typeface="Arial"/>
                <a:sym typeface="Arial"/>
              </a:rPr>
              <a:t>4.3.B – </a:t>
            </a:r>
            <a:r>
              <a:rPr lang="de"/>
              <a:t>Getting more signal: Semi-supervised learning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1" name="Google Shape;2501;p214"/>
          <p:cNvSpPr txBox="1"/>
          <p:nvPr>
            <p:ph idx="1" type="body"/>
          </p:nvPr>
        </p:nvSpPr>
        <p:spPr>
          <a:xfrm>
            <a:off x="311700" y="695275"/>
            <a:ext cx="3597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Can be used to make model predictions </a:t>
            </a:r>
            <a:r>
              <a:rPr b="1" lang="de"/>
              <a:t>more consistent using unlabelled data</a:t>
            </a:r>
            <a:endParaRPr b="1"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❏"/>
            </a:pPr>
            <a:r>
              <a:rPr lang="de"/>
              <a:t>Perturbation can be noise, masking (</a:t>
            </a:r>
            <a:r>
              <a:rPr lang="de" u="sng">
                <a:solidFill>
                  <a:schemeClr val="hlink"/>
                </a:solidFill>
                <a:hlinkClick r:id="rId3"/>
              </a:rPr>
              <a:t>Clark et al., EMNLP 2018</a:t>
            </a:r>
            <a:r>
              <a:rPr lang="de"/>
              <a:t>), data augmentation, e.g. back-translation (</a:t>
            </a:r>
            <a:r>
              <a:rPr lang="de" u="sng">
                <a:solidFill>
                  <a:schemeClr val="hlink"/>
                </a:solidFill>
                <a:hlinkClick r:id="rId4"/>
              </a:rPr>
              <a:t>Xie et al., 2019</a:t>
            </a:r>
            <a:r>
              <a:rPr lang="de"/>
              <a:t>)</a:t>
            </a:r>
            <a:endParaRPr/>
          </a:p>
        </p:txBody>
      </p:sp>
      <p:cxnSp>
        <p:nvCxnSpPr>
          <p:cNvPr id="2502" name="Google Shape;2502;p214"/>
          <p:cNvCxnSpPr/>
          <p:nvPr/>
        </p:nvCxnSpPr>
        <p:spPr>
          <a:xfrm flipH="1" rot="10800000">
            <a:off x="5199525" y="786500"/>
            <a:ext cx="1950000" cy="4596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stealth"/>
            <a:tailEnd len="med" w="med" type="stealth"/>
          </a:ln>
        </p:spPr>
      </p:cxnSp>
      <p:cxnSp>
        <p:nvCxnSpPr>
          <p:cNvPr id="2503" name="Google Shape;2503;p214"/>
          <p:cNvCxnSpPr>
            <a:stCxn id="2504" idx="2"/>
            <a:endCxn id="2505" idx="0"/>
          </p:cNvCxnSpPr>
          <p:nvPr/>
        </p:nvCxnSpPr>
        <p:spPr>
          <a:xfrm flipH="1">
            <a:off x="4921975" y="1452175"/>
            <a:ext cx="1200" cy="1164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stealth"/>
            <a:tailEnd len="med" w="med" type="none"/>
          </a:ln>
        </p:spPr>
      </p:cxnSp>
      <p:pic>
        <p:nvPicPr>
          <p:cNvPr id="2504" name="Google Shape;2504;p2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37450" y="1128325"/>
            <a:ext cx="171450" cy="32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6" name="Google Shape;2506;p2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37800" y="532425"/>
            <a:ext cx="247650" cy="342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07" name="Google Shape;2507;p214"/>
          <p:cNvCxnSpPr>
            <a:stCxn id="2506" idx="2"/>
          </p:cNvCxnSpPr>
          <p:nvPr/>
        </p:nvCxnSpPr>
        <p:spPr>
          <a:xfrm flipH="1">
            <a:off x="7456825" y="875325"/>
            <a:ext cx="4800" cy="1863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stealth"/>
            <a:tailEnd len="med" w="med" type="none"/>
          </a:ln>
        </p:spPr>
      </p:cxnSp>
      <p:pic>
        <p:nvPicPr>
          <p:cNvPr id="2508" name="Google Shape;2508;p2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371138" y="4040000"/>
            <a:ext cx="266700" cy="285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09" name="Google Shape;2509;p214"/>
          <p:cNvCxnSpPr/>
          <p:nvPr/>
        </p:nvCxnSpPr>
        <p:spPr>
          <a:xfrm>
            <a:off x="4887104" y="3305035"/>
            <a:ext cx="0" cy="1284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stealth"/>
            <a:tailEnd len="med" w="med" type="none"/>
          </a:ln>
        </p:spPr>
      </p:cxnSp>
      <p:pic>
        <p:nvPicPr>
          <p:cNvPr id="2510" name="Google Shape;2510;p2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796613" y="3505088"/>
            <a:ext cx="180975" cy="16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1" name="Google Shape;2511;p21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937350" y="1125500"/>
            <a:ext cx="3110856" cy="2565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12" name="Google Shape;2512;p214"/>
          <p:cNvCxnSpPr/>
          <p:nvPr/>
        </p:nvCxnSpPr>
        <p:spPr>
          <a:xfrm flipH="1">
            <a:off x="7504375" y="3755275"/>
            <a:ext cx="20100" cy="2157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stealth"/>
            <a:tailEnd len="med" w="med" type="none"/>
          </a:ln>
        </p:spPr>
      </p:cxnSp>
      <p:pic>
        <p:nvPicPr>
          <p:cNvPr id="2513" name="Google Shape;2513;p21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800450" y="1607075"/>
            <a:ext cx="2058550" cy="1697950"/>
          </a:xfrm>
          <a:prstGeom prst="rect">
            <a:avLst/>
          </a:prstGeom>
          <a:noFill/>
          <a:ln>
            <a:noFill/>
          </a:ln>
        </p:spPr>
      </p:pic>
      <p:sp>
        <p:nvSpPr>
          <p:cNvPr id="2514" name="Google Shape;2514;p2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18" name="Shape 2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9" name="Google Shape;2519;p215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Arial"/>
                <a:ea typeface="Arial"/>
                <a:cs typeface="Arial"/>
                <a:sym typeface="Arial"/>
              </a:rPr>
              <a:t>4.3.C – </a:t>
            </a:r>
            <a:r>
              <a:rPr lang="de"/>
              <a:t>Getting more signal: Ensembling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0" name="Google Shape;2520;p215"/>
          <p:cNvSpPr txBox="1"/>
          <p:nvPr>
            <p:ph idx="1" type="body"/>
          </p:nvPr>
        </p:nvSpPr>
        <p:spPr>
          <a:xfrm>
            <a:off x="311700" y="695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de"/>
              <a:t>Reaching the state-of-the-art by ensembling independently fine-tuned models</a:t>
            </a:r>
            <a:endParaRPr b="1" i="1"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❏"/>
            </a:pPr>
            <a:r>
              <a:rPr b="1" lang="de"/>
              <a:t>Ensembling</a:t>
            </a:r>
            <a:r>
              <a:rPr lang="de"/>
              <a:t> models</a:t>
            </a:r>
            <a:br>
              <a:rPr lang="de"/>
            </a:br>
            <a:r>
              <a:rPr i="1" lang="de"/>
              <a:t>Combining the predictions of models fine-tuned with various hyper-parameters</a:t>
            </a:r>
            <a:br>
              <a:rPr lang="de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b="1" lang="de"/>
              <a:t>Knowledge</a:t>
            </a:r>
            <a:r>
              <a:rPr lang="de"/>
              <a:t> </a:t>
            </a:r>
            <a:r>
              <a:rPr b="1" lang="de"/>
              <a:t>distillation</a:t>
            </a:r>
            <a:br>
              <a:rPr lang="de"/>
            </a:br>
            <a:r>
              <a:rPr i="1" lang="de"/>
              <a:t>D</a:t>
            </a:r>
            <a:r>
              <a:rPr i="1" lang="de"/>
              <a:t>istill an ensemble of fine-tuned models in a single smaller model</a:t>
            </a:r>
            <a:endParaRPr b="1" i="1"/>
          </a:p>
        </p:txBody>
      </p:sp>
      <p:sp>
        <p:nvSpPr>
          <p:cNvPr id="2521" name="Google Shape;2521;p2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4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Major themes: LM</a:t>
            </a:r>
            <a:r>
              <a:rPr lang="de"/>
              <a:t> pretraining</a:t>
            </a:r>
            <a:endParaRPr/>
          </a:p>
        </p:txBody>
      </p:sp>
      <p:sp>
        <p:nvSpPr>
          <p:cNvPr id="361" name="Google Shape;361;p54"/>
          <p:cNvSpPr txBox="1"/>
          <p:nvPr>
            <p:ph idx="1" type="body"/>
          </p:nvPr>
        </p:nvSpPr>
        <p:spPr>
          <a:xfrm>
            <a:off x="311700" y="6349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de"/>
              <a:t>Many successful pretraining approaches are based on language modeling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de"/>
              <a:t>Informally, a LM learns </a:t>
            </a:r>
            <a:r>
              <a:rPr i="1" lang="de"/>
              <a:t>P</a:t>
            </a:r>
            <a:r>
              <a:rPr baseline="-25000" i="1" lang="de"/>
              <a:t>ϴ</a:t>
            </a:r>
            <a:r>
              <a:rPr i="1" lang="de"/>
              <a:t>(text)</a:t>
            </a:r>
            <a:r>
              <a:rPr lang="de"/>
              <a:t> or </a:t>
            </a:r>
            <a:r>
              <a:rPr i="1" lang="de"/>
              <a:t>P</a:t>
            </a:r>
            <a:r>
              <a:rPr baseline="-25000" i="1" lang="de"/>
              <a:t>ϴ</a:t>
            </a:r>
            <a:r>
              <a:rPr i="1" lang="de"/>
              <a:t>(text | some other text) 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❏"/>
            </a:pPr>
            <a:r>
              <a:rPr lang="de"/>
              <a:t>Doesn’t require human annotation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de"/>
              <a:t>Many languages have enough text to learn high capacity model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de"/>
              <a:t>Versatile—can learn both sentence and word representations with a variety of objective functions</a:t>
            </a:r>
            <a:endParaRPr/>
          </a:p>
        </p:txBody>
      </p:sp>
      <p:sp>
        <p:nvSpPr>
          <p:cNvPr id="362" name="Google Shape;362;p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6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6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6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6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6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216"/>
          <p:cNvSpPr/>
          <p:nvPr/>
        </p:nvSpPr>
        <p:spPr>
          <a:xfrm>
            <a:off x="4764565" y="1120751"/>
            <a:ext cx="4000500" cy="3984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7" name="Google Shape;2527;p216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>
                <a:latin typeface="Arial"/>
                <a:ea typeface="Arial"/>
                <a:cs typeface="Arial"/>
                <a:sym typeface="Arial"/>
              </a:rPr>
              <a:t>4.3.C – </a:t>
            </a:r>
            <a:r>
              <a:rPr lang="de"/>
              <a:t>Getting more signal: Ensembling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8" name="Google Shape;2528;p216"/>
          <p:cNvSpPr txBox="1"/>
          <p:nvPr>
            <p:ph idx="1" type="body"/>
          </p:nvPr>
        </p:nvSpPr>
        <p:spPr>
          <a:xfrm>
            <a:off x="311700" y="1446451"/>
            <a:ext cx="3748500" cy="24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Model fine-tuned...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❏"/>
            </a:pPr>
            <a:r>
              <a:rPr lang="de"/>
              <a:t>on different tasks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de"/>
              <a:t>on different dataset-splits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de"/>
              <a:t>with different parameters (dropout, initializations…)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de"/>
              <a:t>from variant of pre-trained models (e.g. cased/uncased)</a:t>
            </a:r>
            <a:endParaRPr/>
          </a:p>
        </p:txBody>
      </p:sp>
      <p:cxnSp>
        <p:nvCxnSpPr>
          <p:cNvPr id="2529" name="Google Shape;2529;p216"/>
          <p:cNvCxnSpPr/>
          <p:nvPr/>
        </p:nvCxnSpPr>
        <p:spPr>
          <a:xfrm flipH="1">
            <a:off x="5185416" y="1448239"/>
            <a:ext cx="1200" cy="1983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stealth"/>
            <a:tailEnd len="med" w="med" type="none"/>
          </a:ln>
        </p:spPr>
      </p:cxnSp>
      <p:cxnSp>
        <p:nvCxnSpPr>
          <p:cNvPr id="2530" name="Google Shape;2530;p216"/>
          <p:cNvCxnSpPr/>
          <p:nvPr/>
        </p:nvCxnSpPr>
        <p:spPr>
          <a:xfrm>
            <a:off x="5181587" y="3714615"/>
            <a:ext cx="0" cy="1134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stealth"/>
            <a:tailEnd len="med" w="med" type="none"/>
          </a:ln>
        </p:spPr>
      </p:cxnSp>
      <p:pic>
        <p:nvPicPr>
          <p:cNvPr id="2531" name="Google Shape;2531;p2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1713" y="3891197"/>
            <a:ext cx="159742" cy="14292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32" name="Google Shape;2532;p216"/>
          <p:cNvCxnSpPr/>
          <p:nvPr/>
        </p:nvCxnSpPr>
        <p:spPr>
          <a:xfrm flipH="1">
            <a:off x="6795732" y="1442839"/>
            <a:ext cx="1200" cy="2037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stealth"/>
            <a:tailEnd len="med" w="med" type="none"/>
          </a:ln>
        </p:spPr>
      </p:cxnSp>
      <p:cxnSp>
        <p:nvCxnSpPr>
          <p:cNvPr id="2533" name="Google Shape;2533;p216"/>
          <p:cNvCxnSpPr/>
          <p:nvPr/>
        </p:nvCxnSpPr>
        <p:spPr>
          <a:xfrm>
            <a:off x="6791903" y="3714615"/>
            <a:ext cx="0" cy="1134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stealth"/>
            <a:tailEnd len="med" w="med" type="none"/>
          </a:ln>
        </p:spPr>
      </p:cxnSp>
      <p:pic>
        <p:nvPicPr>
          <p:cNvPr id="2534" name="Google Shape;2534;p2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12029" y="3891197"/>
            <a:ext cx="159742" cy="14292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35" name="Google Shape;2535;p216"/>
          <p:cNvCxnSpPr/>
          <p:nvPr/>
        </p:nvCxnSpPr>
        <p:spPr>
          <a:xfrm flipH="1">
            <a:off x="8382491" y="1442839"/>
            <a:ext cx="1200" cy="2037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stealth"/>
            <a:tailEnd len="med" w="med" type="none"/>
          </a:ln>
        </p:spPr>
      </p:cxnSp>
      <p:cxnSp>
        <p:nvCxnSpPr>
          <p:cNvPr id="2536" name="Google Shape;2536;p216"/>
          <p:cNvCxnSpPr/>
          <p:nvPr/>
        </p:nvCxnSpPr>
        <p:spPr>
          <a:xfrm>
            <a:off x="8378662" y="3714615"/>
            <a:ext cx="0" cy="1134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stealth"/>
            <a:tailEnd len="med" w="med" type="none"/>
          </a:ln>
        </p:spPr>
      </p:cxnSp>
      <p:pic>
        <p:nvPicPr>
          <p:cNvPr id="2537" name="Google Shape;2537;p2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8788" y="3891197"/>
            <a:ext cx="159742" cy="14292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38" name="Google Shape;2538;p216"/>
          <p:cNvCxnSpPr/>
          <p:nvPr/>
        </p:nvCxnSpPr>
        <p:spPr>
          <a:xfrm>
            <a:off x="6796814" y="922538"/>
            <a:ext cx="0" cy="2382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stealth"/>
            <a:tailEnd len="med" w="med" type="none"/>
          </a:ln>
        </p:spPr>
      </p:cxnSp>
      <p:sp>
        <p:nvSpPr>
          <p:cNvPr id="2539" name="Google Shape;2539;p216"/>
          <p:cNvSpPr txBox="1"/>
          <p:nvPr/>
        </p:nvSpPr>
        <p:spPr>
          <a:xfrm>
            <a:off x="247650" y="493951"/>
            <a:ext cx="4933800" cy="8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de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Combining the predictions of models fine-tuned with various hyper-parameters.</a:t>
            </a:r>
            <a:endParaRPr/>
          </a:p>
        </p:txBody>
      </p:sp>
      <p:pic>
        <p:nvPicPr>
          <p:cNvPr id="2540" name="Google Shape;2540;p2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41700" y="1172606"/>
            <a:ext cx="856771" cy="2621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1" name="Google Shape;2541;p2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76871" y="1159376"/>
            <a:ext cx="943294" cy="2886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2" name="Google Shape;2542;p2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764065" y="1159384"/>
            <a:ext cx="943294" cy="2886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3" name="Google Shape;2543;p2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272724" y="591338"/>
            <a:ext cx="3048218" cy="28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4" name="Google Shape;2544;p2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418350" y="1691313"/>
            <a:ext cx="1424551" cy="20020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5" name="Google Shape;2545;p2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666375" y="1679563"/>
            <a:ext cx="1424551" cy="20020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6" name="Google Shape;2546;p21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108187" y="1679551"/>
            <a:ext cx="1377299" cy="2002075"/>
          </a:xfrm>
          <a:prstGeom prst="rect">
            <a:avLst/>
          </a:prstGeom>
          <a:noFill/>
          <a:ln>
            <a:noFill/>
          </a:ln>
        </p:spPr>
      </p:pic>
      <p:sp>
        <p:nvSpPr>
          <p:cNvPr id="2547" name="Google Shape;2547;p2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51" name="Shape 2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2" name="Google Shape;2552;p217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>
                <a:latin typeface="Arial"/>
                <a:ea typeface="Arial"/>
                <a:cs typeface="Arial"/>
                <a:sym typeface="Arial"/>
              </a:rPr>
              <a:t>4.3.C – </a:t>
            </a:r>
            <a:r>
              <a:rPr lang="de"/>
              <a:t>Getting more signal: Distilling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3" name="Google Shape;2553;p217"/>
          <p:cNvSpPr txBox="1"/>
          <p:nvPr>
            <p:ph idx="1" type="body"/>
          </p:nvPr>
        </p:nvSpPr>
        <p:spPr>
          <a:xfrm>
            <a:off x="138775" y="846399"/>
            <a:ext cx="3575400" cy="333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de"/>
              <a:t>knowledge distillation: train a student model on soft targets produced by the teacher (the ensemble) </a:t>
            </a:r>
            <a:br>
              <a:rPr lang="de"/>
            </a:br>
            <a:br>
              <a:rPr lang="de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de"/>
              <a:t>Relative probabilities of the teacher labels contain information about how the teacher generalizes</a:t>
            </a:r>
            <a:endParaRPr/>
          </a:p>
        </p:txBody>
      </p:sp>
      <p:cxnSp>
        <p:nvCxnSpPr>
          <p:cNvPr id="2554" name="Google Shape;2554;p217"/>
          <p:cNvCxnSpPr/>
          <p:nvPr/>
        </p:nvCxnSpPr>
        <p:spPr>
          <a:xfrm>
            <a:off x="8113667" y="3570940"/>
            <a:ext cx="0" cy="1317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stealth"/>
            <a:tailEnd len="med" w="med" type="none"/>
          </a:ln>
        </p:spPr>
      </p:cxnSp>
      <p:cxnSp>
        <p:nvCxnSpPr>
          <p:cNvPr id="2555" name="Google Shape;2555;p217"/>
          <p:cNvCxnSpPr>
            <a:stCxn id="2556" idx="3"/>
            <a:endCxn id="2557" idx="1"/>
          </p:cNvCxnSpPr>
          <p:nvPr/>
        </p:nvCxnSpPr>
        <p:spPr>
          <a:xfrm flipH="1" rot="10800000">
            <a:off x="6568494" y="811064"/>
            <a:ext cx="1082700" cy="3777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stealth"/>
            <a:tailEnd len="med" w="med" type="stealth"/>
          </a:ln>
        </p:spPr>
      </p:cxnSp>
      <p:cxnSp>
        <p:nvCxnSpPr>
          <p:cNvPr id="2558" name="Google Shape;2558;p217"/>
          <p:cNvCxnSpPr/>
          <p:nvPr/>
        </p:nvCxnSpPr>
        <p:spPr>
          <a:xfrm flipH="1">
            <a:off x="4226420" y="1871609"/>
            <a:ext cx="600" cy="1305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stealth"/>
            <a:tailEnd len="med" w="med" type="none"/>
          </a:ln>
        </p:spPr>
      </p:cxnSp>
      <p:cxnSp>
        <p:nvCxnSpPr>
          <p:cNvPr id="2559" name="Google Shape;2559;p217"/>
          <p:cNvCxnSpPr/>
          <p:nvPr/>
        </p:nvCxnSpPr>
        <p:spPr>
          <a:xfrm>
            <a:off x="4219160" y="3282470"/>
            <a:ext cx="0" cy="726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stealth"/>
            <a:tailEnd len="med" w="med" type="none"/>
          </a:ln>
        </p:spPr>
      </p:cxnSp>
      <p:pic>
        <p:nvPicPr>
          <p:cNvPr id="2560" name="Google Shape;2560;p2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67955" y="3395673"/>
            <a:ext cx="102407" cy="9162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61" name="Google Shape;2561;p217"/>
          <p:cNvCxnSpPr/>
          <p:nvPr/>
        </p:nvCxnSpPr>
        <p:spPr>
          <a:xfrm flipH="1">
            <a:off x="5258758" y="1871609"/>
            <a:ext cx="600" cy="1305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stealth"/>
            <a:tailEnd len="med" w="med" type="none"/>
          </a:ln>
        </p:spPr>
      </p:cxnSp>
      <p:cxnSp>
        <p:nvCxnSpPr>
          <p:cNvPr id="2562" name="Google Shape;2562;p217"/>
          <p:cNvCxnSpPr/>
          <p:nvPr/>
        </p:nvCxnSpPr>
        <p:spPr>
          <a:xfrm>
            <a:off x="5251498" y="3282470"/>
            <a:ext cx="0" cy="726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stealth"/>
            <a:tailEnd len="med" w="med" type="none"/>
          </a:ln>
        </p:spPr>
      </p:cxnSp>
      <p:pic>
        <p:nvPicPr>
          <p:cNvPr id="2563" name="Google Shape;2563;p2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00292" y="3395673"/>
            <a:ext cx="102407" cy="9162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64" name="Google Shape;2564;p217"/>
          <p:cNvCxnSpPr/>
          <p:nvPr/>
        </p:nvCxnSpPr>
        <p:spPr>
          <a:xfrm flipH="1">
            <a:off x="6275994" y="1871609"/>
            <a:ext cx="600" cy="1305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stealth"/>
            <a:tailEnd len="med" w="med" type="none"/>
          </a:ln>
        </p:spPr>
      </p:cxnSp>
      <p:cxnSp>
        <p:nvCxnSpPr>
          <p:cNvPr id="2565" name="Google Shape;2565;p217"/>
          <p:cNvCxnSpPr/>
          <p:nvPr/>
        </p:nvCxnSpPr>
        <p:spPr>
          <a:xfrm>
            <a:off x="6268734" y="3282470"/>
            <a:ext cx="0" cy="726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stealth"/>
            <a:tailEnd len="med" w="med" type="none"/>
          </a:ln>
        </p:spPr>
      </p:cxnSp>
      <p:pic>
        <p:nvPicPr>
          <p:cNvPr id="2566" name="Google Shape;2566;p2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7528" y="3395673"/>
            <a:ext cx="102407" cy="91628"/>
          </a:xfrm>
          <a:prstGeom prst="rect">
            <a:avLst/>
          </a:prstGeom>
          <a:noFill/>
          <a:ln>
            <a:noFill/>
          </a:ln>
        </p:spPr>
      </p:pic>
      <p:sp>
        <p:nvSpPr>
          <p:cNvPr id="2567" name="Google Shape;2567;p217"/>
          <p:cNvSpPr/>
          <p:nvPr/>
        </p:nvSpPr>
        <p:spPr>
          <a:xfrm>
            <a:off x="3927175" y="1604282"/>
            <a:ext cx="2628300" cy="2619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568" name="Google Shape;2568;p217"/>
          <p:cNvCxnSpPr/>
          <p:nvPr/>
        </p:nvCxnSpPr>
        <p:spPr>
          <a:xfrm>
            <a:off x="5251500" y="1340524"/>
            <a:ext cx="0" cy="2382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stealth"/>
            <a:tailEnd len="med" w="med" type="none"/>
          </a:ln>
        </p:spPr>
      </p:cxnSp>
      <p:sp>
        <p:nvSpPr>
          <p:cNvPr id="2569" name="Google Shape;2569;p217"/>
          <p:cNvSpPr txBox="1"/>
          <p:nvPr/>
        </p:nvSpPr>
        <p:spPr>
          <a:xfrm>
            <a:off x="219075" y="513124"/>
            <a:ext cx="8613300" cy="5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de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Distilling ensembles of large models back in a single model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570" name="Google Shape;2570;p2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7900" y="2284674"/>
            <a:ext cx="3034399" cy="52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1" name="Google Shape;2571;p2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16675" y="3750249"/>
            <a:ext cx="194000" cy="17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2" name="Google Shape;2572;p2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94850" y="1635284"/>
            <a:ext cx="609657" cy="18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3" name="Google Shape;2573;p2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44925" y="1625870"/>
            <a:ext cx="671225" cy="2053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4" name="Google Shape;2574;p2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843889" y="1625876"/>
            <a:ext cx="671225" cy="2053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6" name="Google Shape;2556;p2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046808" y="1069376"/>
            <a:ext cx="2521686" cy="23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7" name="Google Shape;2557;p21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651113" y="680249"/>
            <a:ext cx="905600" cy="26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5" name="Google Shape;2575;p21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639200" y="1487645"/>
            <a:ext cx="2521700" cy="20799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6" name="Google Shape;2576;p21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762087" y="2007549"/>
            <a:ext cx="809912" cy="122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7" name="Google Shape;2577;p21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758575" y="2013274"/>
            <a:ext cx="809925" cy="122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8" name="Google Shape;2578;p217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776200" y="2007523"/>
            <a:ext cx="809925" cy="1224075"/>
          </a:xfrm>
          <a:prstGeom prst="rect">
            <a:avLst/>
          </a:prstGeom>
          <a:noFill/>
          <a:ln>
            <a:noFill/>
          </a:ln>
        </p:spPr>
      </p:pic>
      <p:sp>
        <p:nvSpPr>
          <p:cNvPr id="2579" name="Google Shape;2579;p2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83" name="Shape 2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4" name="Google Shape;2584;p218"/>
          <p:cNvSpPr txBox="1"/>
          <p:nvPr>
            <p:ph type="title"/>
          </p:nvPr>
        </p:nvSpPr>
        <p:spPr>
          <a:xfrm>
            <a:off x="311700" y="520625"/>
            <a:ext cx="8520600" cy="95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Hands-on #6: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Using multi-task learning</a:t>
            </a:r>
            <a:endParaRPr/>
          </a:p>
        </p:txBody>
      </p:sp>
      <p:pic>
        <p:nvPicPr>
          <p:cNvPr id="2585" name="Google Shape;2585;p2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8550" y="1752600"/>
            <a:ext cx="1638951" cy="1524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86" name="Google Shape;2586;p218"/>
          <p:cNvSpPr txBox="1"/>
          <p:nvPr/>
        </p:nvSpPr>
        <p:spPr>
          <a:xfrm>
            <a:off x="7646400" y="4852025"/>
            <a:ext cx="14976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Image credit: Chanaky</a:t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87" name="Google Shape;2587;p2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2591" name="Shape 2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2" name="Google Shape;2592;p219"/>
          <p:cNvSpPr txBox="1"/>
          <p:nvPr>
            <p:ph idx="1" type="body"/>
          </p:nvPr>
        </p:nvSpPr>
        <p:spPr>
          <a:xfrm>
            <a:off x="0" y="15450"/>
            <a:ext cx="91440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Hands-on: Multi-task learning</a:t>
            </a:r>
            <a:endParaRPr/>
          </a:p>
        </p:txBody>
      </p:sp>
      <p:pic>
        <p:nvPicPr>
          <p:cNvPr id="2593" name="Google Shape;2593;p2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40075" y="86650"/>
            <a:ext cx="509000" cy="473300"/>
          </a:xfrm>
          <a:prstGeom prst="rect">
            <a:avLst/>
          </a:prstGeom>
          <a:noFill/>
          <a:ln>
            <a:noFill/>
          </a:ln>
        </p:spPr>
      </p:pic>
      <p:sp>
        <p:nvSpPr>
          <p:cNvPr id="2594" name="Google Shape;2594;p219"/>
          <p:cNvSpPr txBox="1"/>
          <p:nvPr>
            <p:ph idx="4294967295" type="title"/>
          </p:nvPr>
        </p:nvSpPr>
        <p:spPr>
          <a:xfrm>
            <a:off x="85375" y="646700"/>
            <a:ext cx="3405600" cy="74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400">
                <a:solidFill>
                  <a:srgbClr val="000000"/>
                </a:solidFill>
              </a:rPr>
              <a:t>Multitasking with a classification loss +</a:t>
            </a:r>
            <a:r>
              <a:rPr lang="de" sz="1400">
                <a:solidFill>
                  <a:schemeClr val="dk1"/>
                </a:solidFill>
              </a:rPr>
              <a:t> language modeling loss</a:t>
            </a:r>
            <a:r>
              <a:rPr lang="de" sz="1400">
                <a:solidFill>
                  <a:srgbClr val="000000"/>
                </a:solidFill>
              </a:rPr>
              <a:t>.</a:t>
            </a:r>
            <a:endParaRPr sz="1400">
              <a:solidFill>
                <a:srgbClr val="000000"/>
              </a:solidFill>
            </a:endParaRPr>
          </a:p>
        </p:txBody>
      </p:sp>
      <p:sp>
        <p:nvSpPr>
          <p:cNvPr id="2595" name="Google Shape;2595;p219"/>
          <p:cNvSpPr txBox="1"/>
          <p:nvPr>
            <p:ph idx="4294967295" type="title"/>
          </p:nvPr>
        </p:nvSpPr>
        <p:spPr>
          <a:xfrm>
            <a:off x="73150" y="1163975"/>
            <a:ext cx="3674400" cy="90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400">
                <a:solidFill>
                  <a:srgbClr val="000000"/>
                </a:solidFill>
              </a:rPr>
              <a:t>Create </a:t>
            </a:r>
            <a:r>
              <a:rPr b="1" lang="de" sz="1400">
                <a:solidFill>
                  <a:srgbClr val="000000"/>
                </a:solidFill>
              </a:rPr>
              <a:t>two heads</a:t>
            </a:r>
            <a:r>
              <a:rPr lang="de" sz="1400">
                <a:solidFill>
                  <a:srgbClr val="000000"/>
                </a:solidFill>
              </a:rPr>
              <a:t>: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400">
                <a:solidFill>
                  <a:srgbClr val="000000"/>
                </a:solidFill>
              </a:rPr>
              <a:t>– language modeling head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400">
                <a:solidFill>
                  <a:srgbClr val="000000"/>
                </a:solidFill>
              </a:rPr>
              <a:t>– classification head</a:t>
            </a:r>
            <a:endParaRPr sz="1400">
              <a:solidFill>
                <a:srgbClr val="000000"/>
              </a:solidFill>
            </a:endParaRPr>
          </a:p>
        </p:txBody>
      </p:sp>
      <p:pic>
        <p:nvPicPr>
          <p:cNvPr id="2596" name="Google Shape;2596;p219"/>
          <p:cNvPicPr preferRelativeResize="0"/>
          <p:nvPr/>
        </p:nvPicPr>
        <p:blipFill rotWithShape="1">
          <a:blip r:embed="rId4">
            <a:alphaModFix/>
          </a:blip>
          <a:srcRect b="2229" l="5244" r="4486" t="0"/>
          <a:stretch/>
        </p:blipFill>
        <p:spPr>
          <a:xfrm>
            <a:off x="4066150" y="626800"/>
            <a:ext cx="5030173" cy="383859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597" name="Google Shape;2597;p219"/>
          <p:cNvPicPr preferRelativeResize="0"/>
          <p:nvPr/>
        </p:nvPicPr>
        <p:blipFill rotWithShape="1">
          <a:blip r:embed="rId5">
            <a:alphaModFix/>
          </a:blip>
          <a:srcRect b="5053" l="0" r="0" t="4864"/>
          <a:stretch/>
        </p:blipFill>
        <p:spPr>
          <a:xfrm>
            <a:off x="85375" y="2859125"/>
            <a:ext cx="3900651" cy="164615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598" name="Google Shape;2598;p219"/>
          <p:cNvSpPr/>
          <p:nvPr/>
        </p:nvSpPr>
        <p:spPr>
          <a:xfrm>
            <a:off x="4144575" y="1313600"/>
            <a:ext cx="4862100" cy="2565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6D9EE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9" name="Google Shape;2599;p219"/>
          <p:cNvSpPr/>
          <p:nvPr/>
        </p:nvSpPr>
        <p:spPr>
          <a:xfrm>
            <a:off x="4144575" y="3171550"/>
            <a:ext cx="4862100" cy="904500"/>
          </a:xfrm>
          <a:prstGeom prst="roundRect">
            <a:avLst>
              <a:gd fmla="val 12437" name="adj"/>
            </a:avLst>
          </a:prstGeom>
          <a:noFill/>
          <a:ln cap="flat" cmpd="sng" w="38100">
            <a:solidFill>
              <a:srgbClr val="6D9EE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0" name="Google Shape;2600;p219"/>
          <p:cNvSpPr/>
          <p:nvPr/>
        </p:nvSpPr>
        <p:spPr>
          <a:xfrm>
            <a:off x="149350" y="3205775"/>
            <a:ext cx="3836700" cy="802500"/>
          </a:xfrm>
          <a:prstGeom prst="roundRect">
            <a:avLst>
              <a:gd fmla="val 9355" name="adj"/>
            </a:avLst>
          </a:prstGeom>
          <a:noFill/>
          <a:ln cap="flat" cmpd="sng" w="38100">
            <a:solidFill>
              <a:srgbClr val="6D9EE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1" name="Google Shape;2601;p219"/>
          <p:cNvSpPr txBox="1"/>
          <p:nvPr>
            <p:ph idx="4294967295" type="title"/>
          </p:nvPr>
        </p:nvSpPr>
        <p:spPr>
          <a:xfrm>
            <a:off x="73150" y="2008250"/>
            <a:ext cx="3993000" cy="90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400">
                <a:solidFill>
                  <a:srgbClr val="000000"/>
                </a:solidFill>
              </a:rPr>
              <a:t>Total loss is a </a:t>
            </a:r>
            <a:r>
              <a:rPr b="1" lang="de" sz="1400">
                <a:solidFill>
                  <a:srgbClr val="000000"/>
                </a:solidFill>
              </a:rPr>
              <a:t>weighted sum</a:t>
            </a:r>
            <a:r>
              <a:rPr lang="de" sz="1400">
                <a:solidFill>
                  <a:srgbClr val="000000"/>
                </a:solidFill>
              </a:rPr>
              <a:t> of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400">
                <a:solidFill>
                  <a:srgbClr val="000000"/>
                </a:solidFill>
              </a:rPr>
              <a:t>– language modeling loss and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400">
                <a:solidFill>
                  <a:srgbClr val="000000"/>
                </a:solidFill>
              </a:rPr>
              <a:t>– classification loss</a:t>
            </a:r>
            <a:endParaRPr sz="1400">
              <a:solidFill>
                <a:srgbClr val="000000"/>
              </a:solidFill>
            </a:endParaRPr>
          </a:p>
        </p:txBody>
      </p:sp>
      <p:cxnSp>
        <p:nvCxnSpPr>
          <p:cNvPr id="2602" name="Google Shape;2602;p219"/>
          <p:cNvCxnSpPr>
            <a:endCxn id="2600" idx="0"/>
          </p:cNvCxnSpPr>
          <p:nvPr/>
        </p:nvCxnSpPr>
        <p:spPr>
          <a:xfrm flipH="1">
            <a:off x="2067700" y="2544575"/>
            <a:ext cx="607500" cy="661200"/>
          </a:xfrm>
          <a:prstGeom prst="straightConnector1">
            <a:avLst/>
          </a:prstGeom>
          <a:noFill/>
          <a:ln cap="flat" cmpd="sng" w="19050">
            <a:solidFill>
              <a:srgbClr val="3D85C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03" name="Google Shape;2603;p219"/>
          <p:cNvCxnSpPr/>
          <p:nvPr/>
        </p:nvCxnSpPr>
        <p:spPr>
          <a:xfrm>
            <a:off x="2675050" y="2544575"/>
            <a:ext cx="1566000" cy="641400"/>
          </a:xfrm>
          <a:prstGeom prst="straightConnector1">
            <a:avLst/>
          </a:prstGeom>
          <a:noFill/>
          <a:ln cap="flat" cmpd="sng" w="19050">
            <a:solidFill>
              <a:srgbClr val="3D85C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04" name="Google Shape;2604;p219"/>
          <p:cNvCxnSpPr>
            <a:endCxn id="2598" idx="1"/>
          </p:cNvCxnSpPr>
          <p:nvPr/>
        </p:nvCxnSpPr>
        <p:spPr>
          <a:xfrm flipH="1" rot="10800000">
            <a:off x="2385975" y="1441850"/>
            <a:ext cx="1758600" cy="145800"/>
          </a:xfrm>
          <a:prstGeom prst="straightConnector1">
            <a:avLst/>
          </a:prstGeom>
          <a:noFill/>
          <a:ln cap="flat" cmpd="sng" w="19050">
            <a:solidFill>
              <a:srgbClr val="3D85C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605" name="Google Shape;2605;p2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2609" name="Shape 2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0" name="Google Shape;2610;p2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1825" y="1073566"/>
            <a:ext cx="6272924" cy="3023900"/>
          </a:xfrm>
          <a:prstGeom prst="rect">
            <a:avLst/>
          </a:prstGeom>
          <a:noFill/>
          <a:ln>
            <a:noFill/>
          </a:ln>
        </p:spPr>
      </p:pic>
      <p:sp>
        <p:nvSpPr>
          <p:cNvPr id="2611" name="Google Shape;2611;p220"/>
          <p:cNvSpPr txBox="1"/>
          <p:nvPr>
            <p:ph idx="1" type="body"/>
          </p:nvPr>
        </p:nvSpPr>
        <p:spPr>
          <a:xfrm>
            <a:off x="0" y="15450"/>
            <a:ext cx="91440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Hands-on: </a:t>
            </a:r>
            <a:r>
              <a:rPr lang="de"/>
              <a:t>Multi-task learning</a:t>
            </a:r>
            <a:endParaRPr/>
          </a:p>
        </p:txBody>
      </p:sp>
      <p:pic>
        <p:nvPicPr>
          <p:cNvPr id="2612" name="Google Shape;2612;p2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40075" y="86650"/>
            <a:ext cx="509000" cy="473300"/>
          </a:xfrm>
          <a:prstGeom prst="rect">
            <a:avLst/>
          </a:prstGeom>
          <a:noFill/>
          <a:ln>
            <a:noFill/>
          </a:ln>
        </p:spPr>
      </p:pic>
      <p:sp>
        <p:nvSpPr>
          <p:cNvPr id="2613" name="Google Shape;2613;p220"/>
          <p:cNvSpPr txBox="1"/>
          <p:nvPr>
            <p:ph idx="4294967295" type="title"/>
          </p:nvPr>
        </p:nvSpPr>
        <p:spPr>
          <a:xfrm>
            <a:off x="6470700" y="2376425"/>
            <a:ext cx="2673300" cy="175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400">
                <a:solidFill>
                  <a:srgbClr val="000000"/>
                </a:solidFill>
              </a:rPr>
              <a:t>Multi-tasking helped us </a:t>
            </a:r>
            <a:r>
              <a:rPr b="1" lang="de" sz="1400">
                <a:solidFill>
                  <a:srgbClr val="000000"/>
                </a:solidFill>
              </a:rPr>
              <a:t>improve</a:t>
            </a:r>
            <a:r>
              <a:rPr lang="de" sz="1400">
                <a:solidFill>
                  <a:srgbClr val="000000"/>
                </a:solidFill>
              </a:rPr>
              <a:t> over single-task full-model fine-tuning!</a:t>
            </a:r>
            <a:endParaRPr sz="1400">
              <a:solidFill>
                <a:srgbClr val="000000"/>
              </a:solidFill>
            </a:endParaRPr>
          </a:p>
        </p:txBody>
      </p:sp>
      <p:sp>
        <p:nvSpPr>
          <p:cNvPr id="2614" name="Google Shape;2614;p220"/>
          <p:cNvSpPr txBox="1"/>
          <p:nvPr>
            <p:ph idx="4294967295" type="title"/>
          </p:nvPr>
        </p:nvSpPr>
        <p:spPr>
          <a:xfrm>
            <a:off x="365525" y="535020"/>
            <a:ext cx="8007900" cy="6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400">
                <a:solidFill>
                  <a:srgbClr val="000000"/>
                </a:solidFill>
              </a:rPr>
              <a:t>We use a coefficient of 1.0 for the classification loss and </a:t>
            </a:r>
            <a:r>
              <a:rPr lang="de" sz="1400">
                <a:solidFill>
                  <a:schemeClr val="dk1"/>
                </a:solidFill>
              </a:rPr>
              <a:t>0.5 for the language modeling loss </a:t>
            </a:r>
            <a:r>
              <a:rPr lang="de" sz="1400">
                <a:solidFill>
                  <a:srgbClr val="000000"/>
                </a:solidFill>
              </a:rPr>
              <a:t>and fine-tune a little longer (6 epochs instead of 3 epochs, the validation loss was still decreasing).</a:t>
            </a:r>
            <a:endParaRPr sz="1400">
              <a:solidFill>
                <a:srgbClr val="000000"/>
              </a:solidFill>
            </a:endParaRPr>
          </a:p>
        </p:txBody>
      </p:sp>
      <p:sp>
        <p:nvSpPr>
          <p:cNvPr id="2615" name="Google Shape;2615;p220"/>
          <p:cNvSpPr/>
          <p:nvPr/>
        </p:nvSpPr>
        <p:spPr>
          <a:xfrm>
            <a:off x="2311700" y="3745931"/>
            <a:ext cx="1067700" cy="351600"/>
          </a:xfrm>
          <a:prstGeom prst="roundRect">
            <a:avLst>
              <a:gd fmla="val 12437" name="adj"/>
            </a:avLst>
          </a:prstGeom>
          <a:noFill/>
          <a:ln cap="flat" cmpd="sng" w="38100">
            <a:solidFill>
              <a:srgbClr val="6D9EE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6" name="Google Shape;2616;p2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cxnSp>
        <p:nvCxnSpPr>
          <p:cNvPr id="2617" name="Google Shape;2617;p220"/>
          <p:cNvCxnSpPr/>
          <p:nvPr/>
        </p:nvCxnSpPr>
        <p:spPr>
          <a:xfrm flipH="1">
            <a:off x="3379325" y="3179425"/>
            <a:ext cx="3315900" cy="566400"/>
          </a:xfrm>
          <a:prstGeom prst="straightConnector1">
            <a:avLst/>
          </a:prstGeom>
          <a:noFill/>
          <a:ln cap="flat" cmpd="sng" w="19050">
            <a:solidFill>
              <a:srgbClr val="3D85C6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21" name="Shape 2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2" name="Google Shape;2622;p221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Agenda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623" name="Google Shape;2623;p221"/>
          <p:cNvCxnSpPr>
            <a:stCxn id="2624" idx="3"/>
            <a:endCxn id="2625" idx="1"/>
          </p:cNvCxnSpPr>
          <p:nvPr/>
        </p:nvCxnSpPr>
        <p:spPr>
          <a:xfrm>
            <a:off x="4317525" y="1155650"/>
            <a:ext cx="5388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2626" name="Google Shape;2626;p221"/>
          <p:cNvGrpSpPr/>
          <p:nvPr/>
        </p:nvGrpSpPr>
        <p:grpSpPr>
          <a:xfrm>
            <a:off x="2564625" y="638000"/>
            <a:ext cx="1752900" cy="1035300"/>
            <a:chOff x="2656325" y="1083188"/>
            <a:chExt cx="1752900" cy="1035300"/>
          </a:xfrm>
        </p:grpSpPr>
        <p:sp>
          <p:nvSpPr>
            <p:cNvPr id="2624" name="Google Shape;2624;p221"/>
            <p:cNvSpPr/>
            <p:nvPr/>
          </p:nvSpPr>
          <p:spPr>
            <a:xfrm>
              <a:off x="2656325" y="1083188"/>
              <a:ext cx="1752900" cy="1035300"/>
            </a:xfrm>
            <a:prstGeom prst="roundRect">
              <a:avLst>
                <a:gd fmla="val 16667" name="adj"/>
              </a:avLst>
            </a:prstGeom>
            <a:solidFill>
              <a:srgbClr val="1C4587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>
                  <a:solidFill>
                    <a:schemeClr val="lt1"/>
                  </a:solidFill>
                </a:rPr>
                <a:t>[2] </a:t>
              </a:r>
              <a:r>
                <a:rPr lang="de" u="sng">
                  <a:solidFill>
                    <a:schemeClr val="lt1"/>
                  </a:solidFill>
                  <a:hlinkClick action="ppaction://hlinksldjump" r:id="rId3"/>
                </a:rPr>
                <a:t>Pretraining</a:t>
              </a:r>
              <a:endParaRPr>
                <a:solidFill>
                  <a:schemeClr val="lt1"/>
                </a:solidFill>
              </a:endParaRPr>
            </a:p>
          </p:txBody>
        </p:sp>
        <p:pic>
          <p:nvPicPr>
            <p:cNvPr id="2627" name="Google Shape;2627;p221"/>
            <p:cNvPicPr preferRelativeResize="0"/>
            <p:nvPr/>
          </p:nvPicPr>
          <p:blipFill rotWithShape="1">
            <a:blip r:embed="rId4">
              <a:alphaModFix/>
            </a:blip>
            <a:srcRect b="28164" l="0" r="0" t="15383"/>
            <a:stretch/>
          </p:blipFill>
          <p:spPr>
            <a:xfrm>
              <a:off x="3197979" y="1156588"/>
              <a:ext cx="669601" cy="378000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2628" name="Google Shape;2628;p221"/>
          <p:cNvCxnSpPr>
            <a:stCxn id="2624" idx="2"/>
            <a:endCxn id="2629" idx="0"/>
          </p:cNvCxnSpPr>
          <p:nvPr/>
        </p:nvCxnSpPr>
        <p:spPr>
          <a:xfrm>
            <a:off x="3441075" y="1673300"/>
            <a:ext cx="0" cy="7491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625" name="Google Shape;2625;p221"/>
          <p:cNvSpPr/>
          <p:nvPr/>
        </p:nvSpPr>
        <p:spPr>
          <a:xfrm>
            <a:off x="4856388" y="638013"/>
            <a:ext cx="1752900" cy="1035300"/>
          </a:xfrm>
          <a:prstGeom prst="roundRect">
            <a:avLst>
              <a:gd fmla="val 16667" name="adj"/>
            </a:avLst>
          </a:prstGeom>
          <a:solidFill>
            <a:srgbClr val="1C4587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</a:rPr>
              <a:t>[4] </a:t>
            </a:r>
            <a:r>
              <a:rPr lang="de" u="sng">
                <a:solidFill>
                  <a:schemeClr val="lt1"/>
                </a:solidFill>
                <a:hlinkClick action="ppaction://hlinksldjump" r:id="rId5"/>
              </a:rPr>
              <a:t>Adaptation</a:t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2630" name="Google Shape;2630;p221"/>
          <p:cNvGrpSpPr/>
          <p:nvPr/>
        </p:nvGrpSpPr>
        <p:grpSpPr>
          <a:xfrm>
            <a:off x="7118250" y="2422438"/>
            <a:ext cx="1752900" cy="1035300"/>
            <a:chOff x="6333625" y="4010025"/>
            <a:chExt cx="1752900" cy="1035300"/>
          </a:xfrm>
        </p:grpSpPr>
        <p:sp>
          <p:nvSpPr>
            <p:cNvPr id="2631" name="Google Shape;2631;p221"/>
            <p:cNvSpPr/>
            <p:nvPr/>
          </p:nvSpPr>
          <p:spPr>
            <a:xfrm>
              <a:off x="6333625" y="4010025"/>
              <a:ext cx="1752900" cy="1035300"/>
            </a:xfrm>
            <a:prstGeom prst="roundRect">
              <a:avLst>
                <a:gd fmla="val 16667" name="adj"/>
              </a:avLst>
            </a:prstGeom>
            <a:solidFill>
              <a:srgbClr val="1C4587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>
                  <a:solidFill>
                    <a:schemeClr val="lt1"/>
                  </a:solidFill>
                </a:rPr>
                <a:t>[6] </a:t>
              </a:r>
              <a:endParaRPr>
                <a:solidFill>
                  <a:schemeClr val="lt1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u="sng">
                  <a:solidFill>
                    <a:schemeClr val="lt1"/>
                  </a:solidFill>
                  <a:hlinkClick action="ppaction://hlinksldjump" r:id="rId6"/>
                </a:rPr>
                <a:t>Open Problems</a:t>
              </a:r>
              <a:endParaRPr>
                <a:solidFill>
                  <a:schemeClr val="lt1"/>
                </a:solidFill>
              </a:endParaRPr>
            </a:p>
          </p:txBody>
        </p:sp>
        <p:pic>
          <p:nvPicPr>
            <p:cNvPr id="2632" name="Google Shape;2632;p221"/>
            <p:cNvPicPr preferRelativeResize="0"/>
            <p:nvPr/>
          </p:nvPicPr>
          <p:blipFill rotWithShape="1">
            <a:blip r:embed="rId7">
              <a:alphaModFix/>
            </a:blip>
            <a:srcRect b="15419" l="14796" r="16607" t="0"/>
            <a:stretch/>
          </p:blipFill>
          <p:spPr>
            <a:xfrm>
              <a:off x="7056805" y="4064451"/>
              <a:ext cx="306549" cy="378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633" name="Google Shape;2633;p221"/>
          <p:cNvGrpSpPr/>
          <p:nvPr/>
        </p:nvGrpSpPr>
        <p:grpSpPr>
          <a:xfrm>
            <a:off x="7118250" y="618963"/>
            <a:ext cx="1752900" cy="1035300"/>
            <a:chOff x="6333625" y="2518325"/>
            <a:chExt cx="1752900" cy="1035300"/>
          </a:xfrm>
        </p:grpSpPr>
        <p:sp>
          <p:nvSpPr>
            <p:cNvPr id="2634" name="Google Shape;2634;p221"/>
            <p:cNvSpPr/>
            <p:nvPr/>
          </p:nvSpPr>
          <p:spPr>
            <a:xfrm>
              <a:off x="6333625" y="2518325"/>
              <a:ext cx="1752900" cy="1035300"/>
            </a:xfrm>
            <a:prstGeom prst="roundRect">
              <a:avLst>
                <a:gd fmla="val 16667" name="adj"/>
              </a:avLst>
            </a:prstGeom>
            <a:solidFill>
              <a:srgbClr val="1C4587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>
                  <a:solidFill>
                    <a:schemeClr val="lt1"/>
                  </a:solidFill>
                </a:rPr>
                <a:t>[5] </a:t>
              </a:r>
              <a:r>
                <a:rPr lang="de" u="sng">
                  <a:solidFill>
                    <a:schemeClr val="lt1"/>
                  </a:solidFill>
                  <a:hlinkClick action="ppaction://hlinksldjump" r:id="rId8"/>
                </a:rPr>
                <a:t>Downstream</a:t>
              </a:r>
              <a:endParaRPr>
                <a:solidFill>
                  <a:schemeClr val="lt1"/>
                </a:solidFill>
              </a:endParaRPr>
            </a:p>
          </p:txBody>
        </p:sp>
        <p:pic>
          <p:nvPicPr>
            <p:cNvPr id="2635" name="Google Shape;2635;p221"/>
            <p:cNvPicPr preferRelativeResize="0"/>
            <p:nvPr/>
          </p:nvPicPr>
          <p:blipFill rotWithShape="1">
            <a:blip r:embed="rId9">
              <a:alphaModFix/>
            </a:blip>
            <a:srcRect b="25126" l="0" r="0" t="12953"/>
            <a:stretch/>
          </p:blipFill>
          <p:spPr>
            <a:xfrm>
              <a:off x="6809275" y="2575288"/>
              <a:ext cx="801575" cy="4963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636" name="Google Shape;2636;p221"/>
          <p:cNvGrpSpPr/>
          <p:nvPr/>
        </p:nvGrpSpPr>
        <p:grpSpPr>
          <a:xfrm>
            <a:off x="2564625" y="2422438"/>
            <a:ext cx="1752900" cy="1035300"/>
            <a:chOff x="3907225" y="2628975"/>
            <a:chExt cx="1752900" cy="1035300"/>
          </a:xfrm>
        </p:grpSpPr>
        <p:sp>
          <p:nvSpPr>
            <p:cNvPr id="2629" name="Google Shape;2629;p221"/>
            <p:cNvSpPr/>
            <p:nvPr/>
          </p:nvSpPr>
          <p:spPr>
            <a:xfrm>
              <a:off x="3907225" y="2628975"/>
              <a:ext cx="1752900" cy="1035300"/>
            </a:xfrm>
            <a:prstGeom prst="roundRect">
              <a:avLst>
                <a:gd fmla="val 16667" name="adj"/>
              </a:avLst>
            </a:prstGeom>
            <a:solidFill>
              <a:srgbClr val="1C4587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>
                  <a:solidFill>
                    <a:schemeClr val="lt1"/>
                  </a:solidFill>
                </a:rPr>
                <a:t>[3] </a:t>
              </a:r>
              <a:r>
                <a:rPr lang="de" u="sng">
                  <a:solidFill>
                    <a:schemeClr val="lt1"/>
                  </a:solidFill>
                  <a:hlinkClick action="ppaction://hlinksldjump" r:id="rId10"/>
                </a:rPr>
                <a:t>What’s in a representation?</a:t>
              </a:r>
              <a:endParaRPr>
                <a:solidFill>
                  <a:schemeClr val="lt1"/>
                </a:solidFill>
              </a:endParaRPr>
            </a:p>
          </p:txBody>
        </p:sp>
        <p:pic>
          <p:nvPicPr>
            <p:cNvPr id="2637" name="Google Shape;2637;p221"/>
            <p:cNvPicPr preferRelativeResize="0"/>
            <p:nvPr/>
          </p:nvPicPr>
          <p:blipFill rotWithShape="1">
            <a:blip r:embed="rId11">
              <a:alphaModFix/>
            </a:blip>
            <a:srcRect b="14207" l="0" r="0" t="0"/>
            <a:stretch/>
          </p:blipFill>
          <p:spPr>
            <a:xfrm>
              <a:off x="4528149" y="2686575"/>
              <a:ext cx="511200" cy="438574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2638" name="Google Shape;2638;p221"/>
          <p:cNvCxnSpPr>
            <a:stCxn id="2625" idx="3"/>
            <a:endCxn id="2634" idx="1"/>
          </p:cNvCxnSpPr>
          <p:nvPr/>
        </p:nvCxnSpPr>
        <p:spPr>
          <a:xfrm flipH="1" rot="10800000">
            <a:off x="6609288" y="1136463"/>
            <a:ext cx="509100" cy="192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39" name="Google Shape;2639;p221"/>
          <p:cNvCxnSpPr>
            <a:stCxn id="2634" idx="2"/>
            <a:endCxn id="2631" idx="0"/>
          </p:cNvCxnSpPr>
          <p:nvPr/>
        </p:nvCxnSpPr>
        <p:spPr>
          <a:xfrm>
            <a:off x="7994700" y="1654263"/>
            <a:ext cx="0" cy="7683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2640" name="Google Shape;2640;p221"/>
          <p:cNvGrpSpPr/>
          <p:nvPr/>
        </p:nvGrpSpPr>
        <p:grpSpPr>
          <a:xfrm>
            <a:off x="272850" y="638013"/>
            <a:ext cx="1752900" cy="1035300"/>
            <a:chOff x="2142125" y="1108925"/>
            <a:chExt cx="1752900" cy="1035300"/>
          </a:xfrm>
        </p:grpSpPr>
        <p:sp>
          <p:nvSpPr>
            <p:cNvPr id="2641" name="Google Shape;2641;p221"/>
            <p:cNvSpPr/>
            <p:nvPr/>
          </p:nvSpPr>
          <p:spPr>
            <a:xfrm>
              <a:off x="2142125" y="1108925"/>
              <a:ext cx="1752900" cy="1035300"/>
            </a:xfrm>
            <a:prstGeom prst="roundRect">
              <a:avLst>
                <a:gd fmla="val 16667" name="adj"/>
              </a:avLst>
            </a:prstGeom>
            <a:solidFill>
              <a:srgbClr val="1C4587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>
                  <a:solidFill>
                    <a:schemeClr val="lt1"/>
                  </a:solidFill>
                </a:rPr>
                <a:t>[1] </a:t>
              </a:r>
              <a:r>
                <a:rPr lang="de" u="sng">
                  <a:solidFill>
                    <a:schemeClr val="lt1"/>
                  </a:solidFill>
                  <a:hlinkClick action="ppaction://hlinksldjump" r:id="rId12"/>
                </a:rPr>
                <a:t>Introduction</a:t>
              </a:r>
              <a:endParaRPr>
                <a:solidFill>
                  <a:schemeClr val="lt1"/>
                </a:solidFill>
              </a:endParaRPr>
            </a:p>
          </p:txBody>
        </p:sp>
        <p:pic>
          <p:nvPicPr>
            <p:cNvPr id="2642" name="Google Shape;2642;p221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2762965" y="1128325"/>
              <a:ext cx="511200" cy="511200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2643" name="Google Shape;2643;p221"/>
          <p:cNvCxnSpPr>
            <a:stCxn id="2641" idx="3"/>
            <a:endCxn id="2624" idx="1"/>
          </p:cNvCxnSpPr>
          <p:nvPr/>
        </p:nvCxnSpPr>
        <p:spPr>
          <a:xfrm>
            <a:off x="2025750" y="1155663"/>
            <a:ext cx="5388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644" name="Google Shape;2644;p221"/>
          <p:cNvSpPr/>
          <p:nvPr/>
        </p:nvSpPr>
        <p:spPr>
          <a:xfrm>
            <a:off x="7061550" y="496575"/>
            <a:ext cx="1866300" cy="1280100"/>
          </a:xfrm>
          <a:prstGeom prst="roundRect">
            <a:avLst>
              <a:gd fmla="val 16667" name="adj"/>
            </a:avLst>
          </a:prstGeom>
          <a:noFill/>
          <a:ln cap="flat" cmpd="sng" w="1143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45" name="Google Shape;2645;p221"/>
          <p:cNvPicPr preferRelativeResize="0"/>
          <p:nvPr/>
        </p:nvPicPr>
        <p:blipFill rotWithShape="1">
          <a:blip r:embed="rId14">
            <a:alphaModFix/>
          </a:blip>
          <a:srcRect b="15239" l="0" r="0" t="0"/>
          <a:stretch/>
        </p:blipFill>
        <p:spPr>
          <a:xfrm>
            <a:off x="5422000" y="694200"/>
            <a:ext cx="621625" cy="526874"/>
          </a:xfrm>
          <a:prstGeom prst="rect">
            <a:avLst/>
          </a:prstGeom>
          <a:noFill/>
          <a:ln>
            <a:noFill/>
          </a:ln>
        </p:spPr>
      </p:pic>
      <p:sp>
        <p:nvSpPr>
          <p:cNvPr id="2646" name="Google Shape;2646;p2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50" name="Shape 2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1" name="Google Shape;2651;p222"/>
          <p:cNvSpPr txBox="1"/>
          <p:nvPr>
            <p:ph type="title"/>
          </p:nvPr>
        </p:nvSpPr>
        <p:spPr>
          <a:xfrm>
            <a:off x="311700" y="581291"/>
            <a:ext cx="8520600" cy="109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5</a:t>
            </a:r>
            <a:r>
              <a:rPr lang="de"/>
              <a:t>. Downstream applications</a:t>
            </a:r>
            <a:br>
              <a:rPr lang="de"/>
            </a:br>
            <a:r>
              <a:rPr lang="de"/>
              <a:t>Hands-on examples</a:t>
            </a:r>
            <a:endParaRPr/>
          </a:p>
        </p:txBody>
      </p:sp>
      <p:pic>
        <p:nvPicPr>
          <p:cNvPr id="2652" name="Google Shape;2652;p222"/>
          <p:cNvPicPr preferRelativeResize="0"/>
          <p:nvPr/>
        </p:nvPicPr>
        <p:blipFill rotWithShape="1">
          <a:blip r:embed="rId3">
            <a:alphaModFix/>
          </a:blip>
          <a:srcRect b="25126" l="0" r="0" t="12953"/>
          <a:stretch/>
        </p:blipFill>
        <p:spPr>
          <a:xfrm>
            <a:off x="3648975" y="1889616"/>
            <a:ext cx="1846051" cy="1143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53" name="Google Shape;2653;p222"/>
          <p:cNvSpPr txBox="1"/>
          <p:nvPr/>
        </p:nvSpPr>
        <p:spPr>
          <a:xfrm>
            <a:off x="7646400" y="4852025"/>
            <a:ext cx="14976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Image credit: Fahmi</a:t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54" name="Google Shape;2654;p2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58" name="Shape 2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9" name="Google Shape;2659;p223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/>
              <a:t>5. Downstream applications - Hands-on examples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0" name="Google Shape;2660;p223"/>
          <p:cNvSpPr txBox="1"/>
          <p:nvPr>
            <p:ph idx="1" type="body"/>
          </p:nvPr>
        </p:nvSpPr>
        <p:spPr>
          <a:xfrm>
            <a:off x="311700" y="619875"/>
            <a:ext cx="8415900" cy="325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In this section we will explore downstream applications and practical considerations along two orthogonal directions: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AutoNum type="alphaUcPeriod"/>
            </a:pPr>
            <a:r>
              <a:rPr lang="de"/>
              <a:t>What are the various applications of transfer learning in NLP</a:t>
            </a:r>
            <a:br>
              <a:rPr lang="de"/>
            </a:br>
            <a:r>
              <a:rPr i="1" lang="de"/>
              <a:t>Document/sequence classification, Token-level classification, Structured prediction and Language generation</a:t>
            </a:r>
            <a:br>
              <a:rPr lang="de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lphaUcPeriod"/>
            </a:pPr>
            <a:r>
              <a:rPr lang="de"/>
              <a:t>How to leverage several frameworks &amp; libraries for practical applications</a:t>
            </a:r>
            <a:br>
              <a:rPr lang="de"/>
            </a:br>
            <a:r>
              <a:rPr i="1" lang="de"/>
              <a:t>Tensorflow, PyTorch, Keras and third-party libraries like fast.ai, HuggingFace...</a:t>
            </a:r>
            <a:endParaRPr i="1"/>
          </a:p>
        </p:txBody>
      </p:sp>
      <p:sp>
        <p:nvSpPr>
          <p:cNvPr id="2661" name="Google Shape;2661;p2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224"/>
          <p:cNvSpPr txBox="1"/>
          <p:nvPr>
            <p:ph idx="4294967295"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Practical considerations</a:t>
            </a:r>
            <a:endParaRPr/>
          </a:p>
        </p:txBody>
      </p:sp>
      <p:pic>
        <p:nvPicPr>
          <p:cNvPr id="2667" name="Google Shape;2667;p2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17425" y="720200"/>
            <a:ext cx="3532826" cy="24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68" name="Google Shape;2668;p224"/>
          <p:cNvSpPr txBox="1"/>
          <p:nvPr>
            <p:ph idx="1" type="body"/>
          </p:nvPr>
        </p:nvSpPr>
        <p:spPr>
          <a:xfrm>
            <a:off x="0" y="15450"/>
            <a:ext cx="91440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F</a:t>
            </a:r>
            <a:r>
              <a:rPr lang="de"/>
              <a:t>rameworks &amp; libraries: p</a:t>
            </a:r>
            <a:r>
              <a:rPr lang="de"/>
              <a:t>ractical considerations</a:t>
            </a:r>
            <a:endParaRPr/>
          </a:p>
        </p:txBody>
      </p:sp>
      <p:sp>
        <p:nvSpPr>
          <p:cNvPr id="2669" name="Google Shape;2669;p224"/>
          <p:cNvSpPr txBox="1"/>
          <p:nvPr/>
        </p:nvSpPr>
        <p:spPr>
          <a:xfrm>
            <a:off x="0" y="558500"/>
            <a:ext cx="7308300" cy="11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❏"/>
            </a:pPr>
            <a:r>
              <a:rPr lang="de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Pretraining large-scale models is costly</a:t>
            </a:r>
            <a:br>
              <a:rPr lang="de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i="1" lang="de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Use open-</a:t>
            </a:r>
            <a:r>
              <a:rPr i="1" lang="de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source</a:t>
            </a:r>
            <a:r>
              <a:rPr i="1" lang="de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models</a:t>
            </a:r>
            <a:br>
              <a:rPr i="1" lang="de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i="1" lang="de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Share your pretrained models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670" name="Google Shape;2670;p224"/>
          <p:cNvSpPr txBox="1"/>
          <p:nvPr/>
        </p:nvSpPr>
        <p:spPr>
          <a:xfrm>
            <a:off x="3148650" y="4804125"/>
            <a:ext cx="6224100" cy="13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/>
              <a:t>“</a:t>
            </a:r>
            <a:r>
              <a:rPr lang="de" sz="1000"/>
              <a:t>Energy and Policy Considerations for Deep Learning in NLP” - Strubell, Ganesh, McCallum - ACL 2019</a:t>
            </a:r>
            <a:endParaRPr sz="1000"/>
          </a:p>
        </p:txBody>
      </p:sp>
      <p:sp>
        <p:nvSpPr>
          <p:cNvPr id="2671" name="Google Shape;2671;p224"/>
          <p:cNvSpPr txBox="1"/>
          <p:nvPr/>
        </p:nvSpPr>
        <p:spPr>
          <a:xfrm>
            <a:off x="0" y="1444100"/>
            <a:ext cx="5680800" cy="13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❏"/>
            </a:pPr>
            <a:r>
              <a:rPr lang="de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Sharing/accessing pretrained models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❏"/>
            </a:pPr>
            <a:r>
              <a:rPr b="1" lang="de">
                <a:solidFill>
                  <a:schemeClr val="dk1"/>
                </a:solidFill>
              </a:rPr>
              <a:t>Hubs</a:t>
            </a:r>
            <a:r>
              <a:rPr lang="de">
                <a:solidFill>
                  <a:schemeClr val="dk1"/>
                </a:solidFill>
              </a:rPr>
              <a:t>: Tensorflow Hub, PyTorch Hub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❏"/>
            </a:pPr>
            <a:r>
              <a:rPr b="1" lang="de">
                <a:solidFill>
                  <a:schemeClr val="dk1"/>
                </a:solidFill>
              </a:rPr>
              <a:t>Author released</a:t>
            </a:r>
            <a:r>
              <a:rPr lang="de">
                <a:solidFill>
                  <a:schemeClr val="dk1"/>
                </a:solidFill>
              </a:rPr>
              <a:t> checkpoints: ex BERT, GPT...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❏"/>
            </a:pPr>
            <a:r>
              <a:rPr b="1" lang="de">
                <a:solidFill>
                  <a:schemeClr val="dk1"/>
                </a:solidFill>
              </a:rPr>
              <a:t>Third-party</a:t>
            </a:r>
            <a:r>
              <a:rPr lang="de">
                <a:solidFill>
                  <a:schemeClr val="dk1"/>
                </a:solidFill>
              </a:rPr>
              <a:t> libraries: AllenNLP, fast.ai, HuggingFac</a:t>
            </a:r>
            <a:r>
              <a:rPr lang="de">
                <a:solidFill>
                  <a:schemeClr val="dk1"/>
                </a:solidFill>
              </a:rPr>
              <a:t>e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672" name="Google Shape;2672;p224"/>
          <p:cNvSpPr txBox="1"/>
          <p:nvPr/>
        </p:nvSpPr>
        <p:spPr>
          <a:xfrm>
            <a:off x="0" y="2542275"/>
            <a:ext cx="7443900" cy="13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❏"/>
            </a:pPr>
            <a:r>
              <a:rPr lang="de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Design considerations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❏"/>
            </a:pPr>
            <a:r>
              <a:rPr b="1" lang="de">
                <a:solidFill>
                  <a:schemeClr val="dk1"/>
                </a:solidFill>
              </a:rPr>
              <a:t>Hubs/libraries</a:t>
            </a:r>
            <a:r>
              <a:rPr lang="de">
                <a:solidFill>
                  <a:schemeClr val="dk1"/>
                </a:solidFill>
              </a:rPr>
              <a:t>:</a:t>
            </a:r>
            <a:endParaRPr>
              <a:solidFill>
                <a:schemeClr val="dk1"/>
              </a:solidFill>
            </a:endParaRPr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❏"/>
            </a:pPr>
            <a:r>
              <a:rPr lang="de">
                <a:solidFill>
                  <a:schemeClr val="dk1"/>
                </a:solidFill>
              </a:rPr>
              <a:t>Simple to use but can be difficult to modify model internal architecture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❏"/>
            </a:pPr>
            <a:r>
              <a:rPr b="1" lang="de">
                <a:solidFill>
                  <a:schemeClr val="dk1"/>
                </a:solidFill>
              </a:rPr>
              <a:t>Author released checkpoints</a:t>
            </a:r>
            <a:r>
              <a:rPr lang="de">
                <a:solidFill>
                  <a:schemeClr val="dk1"/>
                </a:solidFill>
              </a:rPr>
              <a:t>:</a:t>
            </a:r>
            <a:endParaRPr>
              <a:solidFill>
                <a:schemeClr val="dk1"/>
              </a:solidFill>
            </a:endParaRPr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❏"/>
            </a:pPr>
            <a:r>
              <a:rPr lang="de">
                <a:solidFill>
                  <a:schemeClr val="dk1"/>
                </a:solidFill>
              </a:rPr>
              <a:t>More difficult to use but you have full control over the model internals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673" name="Google Shape;2673;p2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225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5. Downstream applications - Hands-on examples</a:t>
            </a:r>
            <a:endParaRPr/>
          </a:p>
        </p:txBody>
      </p:sp>
      <p:sp>
        <p:nvSpPr>
          <p:cNvPr id="2679" name="Google Shape;2679;p225"/>
          <p:cNvSpPr txBox="1"/>
          <p:nvPr>
            <p:ph idx="1" type="body"/>
          </p:nvPr>
        </p:nvSpPr>
        <p:spPr>
          <a:xfrm>
            <a:off x="268100" y="823150"/>
            <a:ext cx="8122500" cy="42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lphaUcPeriod"/>
            </a:pPr>
            <a:r>
              <a:rPr lang="de"/>
              <a:t>Sequence and document level classification</a:t>
            </a:r>
            <a:br>
              <a:rPr lang="de"/>
            </a:br>
            <a:r>
              <a:rPr i="1" lang="de"/>
              <a:t>Hands-on: Document level classification (fast.ai)</a:t>
            </a:r>
            <a:br>
              <a:rPr i="1" lang="de"/>
            </a:br>
            <a:endParaRPr i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lphaUcPeriod"/>
            </a:pPr>
            <a:r>
              <a:rPr lang="de"/>
              <a:t>Token level classification</a:t>
            </a:r>
            <a:br>
              <a:rPr lang="de"/>
            </a:br>
            <a:r>
              <a:rPr i="1" lang="de"/>
              <a:t>Hands-on</a:t>
            </a:r>
            <a:r>
              <a:rPr i="1" lang="de"/>
              <a:t>: Question answering (</a:t>
            </a:r>
            <a:r>
              <a:rPr i="1" lang="de"/>
              <a:t>Google BERT &amp; </a:t>
            </a:r>
            <a:r>
              <a:rPr i="1" lang="de"/>
              <a:t>Tensorflow/TF Hub)</a:t>
            </a:r>
            <a:br>
              <a:rPr lang="de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lphaUcPeriod"/>
            </a:pPr>
            <a:r>
              <a:rPr lang="de"/>
              <a:t>Language generation</a:t>
            </a:r>
            <a:br>
              <a:rPr lang="de"/>
            </a:br>
            <a:r>
              <a:rPr i="1" lang="de"/>
              <a:t>Hands-on: Dialog Generation (OpenAI GPT &amp; HuggingFace/PyTorch Hub)</a:t>
            </a:r>
            <a:br>
              <a:rPr i="1" lang="de"/>
            </a:br>
            <a:endParaRPr i="1"/>
          </a:p>
        </p:txBody>
      </p:sp>
      <p:sp>
        <p:nvSpPr>
          <p:cNvPr id="2680" name="Google Shape;2680;p225"/>
          <p:cNvSpPr txBox="1"/>
          <p:nvPr/>
        </p:nvSpPr>
        <p:spPr>
          <a:xfrm>
            <a:off x="5603125" y="4856350"/>
            <a:ext cx="3595500" cy="2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solidFill>
                  <a:schemeClr val="lt1"/>
                </a:solidFill>
              </a:rPr>
              <a:t>Icons credits: David, </a:t>
            </a:r>
            <a:r>
              <a:rPr lang="de" sz="1000">
                <a:solidFill>
                  <a:schemeClr val="lt1"/>
                </a:solidFill>
              </a:rPr>
              <a:t>Susannanova, Flatart, ProSymbols</a:t>
            </a:r>
            <a:endParaRPr sz="1000">
              <a:solidFill>
                <a:schemeClr val="lt1"/>
              </a:solidFill>
            </a:endParaRPr>
          </a:p>
        </p:txBody>
      </p:sp>
      <p:pic>
        <p:nvPicPr>
          <p:cNvPr id="2681" name="Google Shape;2681;p2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812" y="958650"/>
            <a:ext cx="511384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2" name="Google Shape;2682;p2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63866" y="1885442"/>
            <a:ext cx="565275" cy="66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3" name="Google Shape;2683;p2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57676" y="2905036"/>
            <a:ext cx="650825" cy="596490"/>
          </a:xfrm>
          <a:prstGeom prst="rect">
            <a:avLst/>
          </a:prstGeom>
          <a:noFill/>
          <a:ln>
            <a:noFill/>
          </a:ln>
        </p:spPr>
      </p:pic>
      <p:sp>
        <p:nvSpPr>
          <p:cNvPr id="2684" name="Google Shape;2684;p2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0213" y="796525"/>
            <a:ext cx="3553126" cy="257450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5"/>
          <p:cNvSpPr txBox="1"/>
          <p:nvPr>
            <p:ph idx="4294967295" type="title"/>
          </p:nvPr>
        </p:nvSpPr>
        <p:spPr>
          <a:xfrm>
            <a:off x="936975" y="3521025"/>
            <a:ext cx="2836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u="sng">
                <a:solidFill>
                  <a:schemeClr val="hlink"/>
                </a:solidFill>
                <a:hlinkClick r:id="rId4"/>
              </a:rPr>
              <a:t>Bengio et al 2003</a:t>
            </a:r>
            <a:r>
              <a:rPr lang="de" sz="1200" u="sng">
                <a:solidFill>
                  <a:schemeClr val="hlink"/>
                </a:solidFill>
                <a:hlinkClick r:id="rId5"/>
              </a:rPr>
              <a:t>: A Neural Probabilistic Language Model</a:t>
            </a:r>
            <a:endParaRPr sz="1200">
              <a:solidFill>
                <a:srgbClr val="3D85C6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D85C6"/>
              </a:solidFill>
            </a:endParaRPr>
          </a:p>
        </p:txBody>
      </p:sp>
      <p:pic>
        <p:nvPicPr>
          <p:cNvPr id="369" name="Google Shape;369;p5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28900" y="843550"/>
            <a:ext cx="2592150" cy="2405725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p55"/>
          <p:cNvSpPr txBox="1"/>
          <p:nvPr>
            <p:ph idx="4294967295" type="title"/>
          </p:nvPr>
        </p:nvSpPr>
        <p:spPr>
          <a:xfrm>
            <a:off x="5745225" y="3452550"/>
            <a:ext cx="3164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u="sng">
                <a:solidFill>
                  <a:schemeClr val="hlink"/>
                </a:solidFill>
                <a:hlinkClick r:id="rId7"/>
              </a:rPr>
              <a:t>Devlin et al 2019: BERT: Pre-training of Deep Bidirectional Transformers for Language Understanding </a:t>
            </a:r>
            <a:endParaRPr sz="1200">
              <a:solidFill>
                <a:srgbClr val="3C78D8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C78D8"/>
              </a:solidFill>
            </a:endParaRPr>
          </a:p>
        </p:txBody>
      </p:sp>
      <p:sp>
        <p:nvSpPr>
          <p:cNvPr id="371" name="Google Shape;371;p55"/>
          <p:cNvSpPr txBox="1"/>
          <p:nvPr>
            <p:ph idx="4294967295" type="title"/>
          </p:nvPr>
        </p:nvSpPr>
        <p:spPr>
          <a:xfrm>
            <a:off x="131250" y="1650525"/>
            <a:ext cx="1306800" cy="71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400">
                <a:solidFill>
                  <a:srgbClr val="D5A6BD"/>
                </a:solidFill>
              </a:rPr>
              <a:t>1 layer</a:t>
            </a:r>
            <a:endParaRPr b="1" sz="2400">
              <a:solidFill>
                <a:srgbClr val="D5A6BD"/>
              </a:solidFill>
            </a:endParaRPr>
          </a:p>
        </p:txBody>
      </p:sp>
      <p:sp>
        <p:nvSpPr>
          <p:cNvPr id="372" name="Google Shape;372;p55"/>
          <p:cNvSpPr txBox="1"/>
          <p:nvPr/>
        </p:nvSpPr>
        <p:spPr>
          <a:xfrm>
            <a:off x="4473944" y="1689263"/>
            <a:ext cx="1469100" cy="7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400">
                <a:solidFill>
                  <a:srgbClr val="D5A6BD"/>
                </a:solidFill>
                <a:latin typeface="Roboto"/>
                <a:ea typeface="Roboto"/>
                <a:cs typeface="Roboto"/>
                <a:sym typeface="Roboto"/>
              </a:rPr>
              <a:t>24 layers</a:t>
            </a:r>
            <a:endParaRPr>
              <a:solidFill>
                <a:srgbClr val="D5A6BD"/>
              </a:solidFill>
            </a:endParaRPr>
          </a:p>
        </p:txBody>
      </p:sp>
      <p:cxnSp>
        <p:nvCxnSpPr>
          <p:cNvPr id="373" name="Google Shape;373;p55"/>
          <p:cNvCxnSpPr/>
          <p:nvPr/>
        </p:nvCxnSpPr>
        <p:spPr>
          <a:xfrm flipH="1" rot="10800000">
            <a:off x="4218250" y="715000"/>
            <a:ext cx="35100" cy="3007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4" name="Google Shape;374;p55"/>
          <p:cNvSpPr txBox="1"/>
          <p:nvPr>
            <p:ph idx="1" type="body"/>
          </p:nvPr>
        </p:nvSpPr>
        <p:spPr>
          <a:xfrm>
            <a:off x="0" y="15450"/>
            <a:ext cx="91440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Major themes: From shallow to deep</a:t>
            </a:r>
            <a:endParaRPr/>
          </a:p>
        </p:txBody>
      </p:sp>
      <p:sp>
        <p:nvSpPr>
          <p:cNvPr id="375" name="Google Shape;375;p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88" name="Shape 2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9" name="Google Shape;2689;p226"/>
          <p:cNvSpPr txBox="1"/>
          <p:nvPr>
            <p:ph type="title"/>
          </p:nvPr>
        </p:nvSpPr>
        <p:spPr>
          <a:xfrm>
            <a:off x="311700" y="0"/>
            <a:ext cx="820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5.A – </a:t>
            </a:r>
            <a:r>
              <a:rPr lang="de"/>
              <a:t>Sequence &amp; document level classification</a:t>
            </a:r>
            <a:endParaRPr/>
          </a:p>
        </p:txBody>
      </p:sp>
      <p:sp>
        <p:nvSpPr>
          <p:cNvPr id="2690" name="Google Shape;2690;p226"/>
          <p:cNvSpPr txBox="1"/>
          <p:nvPr>
            <p:ph idx="1" type="body"/>
          </p:nvPr>
        </p:nvSpPr>
        <p:spPr>
          <a:xfrm>
            <a:off x="311700" y="552450"/>
            <a:ext cx="8520600" cy="410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Transfer learning for document classification using the fast.ai library.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❏"/>
            </a:pPr>
            <a:r>
              <a:rPr lang="de"/>
              <a:t>Target task:</a:t>
            </a:r>
            <a:br>
              <a:rPr lang="de"/>
            </a:br>
            <a:r>
              <a:rPr i="1" lang="de"/>
              <a:t>IMDB: a binary sentiment classification dataset containing 25k highly polar movie reviews for training, 25k for testing and additional unlabeled data.</a:t>
            </a:r>
            <a:br>
              <a:rPr i="1" lang="de"/>
            </a:br>
            <a:r>
              <a:rPr i="1" lang="de" u="sng">
                <a:solidFill>
                  <a:schemeClr val="hlink"/>
                </a:solidFill>
                <a:hlinkClick r:id="rId3"/>
              </a:rPr>
              <a:t>http://ai.stanford.edu/~amaas/data/sentiment/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de" u="sng">
                <a:solidFill>
                  <a:schemeClr val="hlink"/>
                </a:solidFill>
                <a:hlinkClick r:id="rId4"/>
              </a:rPr>
              <a:t>F</a:t>
            </a:r>
            <a:r>
              <a:rPr lang="de" u="sng">
                <a:solidFill>
                  <a:schemeClr val="hlink"/>
                </a:solidFill>
                <a:hlinkClick r:id="rId5"/>
              </a:rPr>
              <a:t>ast.ai</a:t>
            </a:r>
            <a:r>
              <a:rPr lang="de"/>
              <a:t> has in particular: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❏"/>
            </a:pPr>
            <a:r>
              <a:rPr lang="de">
                <a:latin typeface="Arial"/>
                <a:ea typeface="Arial"/>
                <a:cs typeface="Arial"/>
                <a:sym typeface="Arial"/>
              </a:rPr>
              <a:t>a pre-trained English model available for download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❏"/>
            </a:pPr>
            <a:r>
              <a:rPr lang="de">
                <a:latin typeface="Arial"/>
                <a:ea typeface="Arial"/>
                <a:cs typeface="Arial"/>
                <a:sym typeface="Arial"/>
              </a:rPr>
              <a:t>a standardized data block API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❏"/>
            </a:pPr>
            <a:r>
              <a:rPr lang="de">
                <a:latin typeface="Arial"/>
                <a:ea typeface="Arial"/>
                <a:cs typeface="Arial"/>
                <a:sym typeface="Arial"/>
              </a:rPr>
              <a:t>easy access to standard datasets like IMD</a:t>
            </a:r>
            <a:r>
              <a:rPr lang="de">
                <a:latin typeface="Arial"/>
                <a:ea typeface="Arial"/>
                <a:cs typeface="Arial"/>
                <a:sym typeface="Arial"/>
              </a:rPr>
              <a:t>B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de"/>
              <a:t>Fast.ai is based on PyTorch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691" name="Google Shape;2691;p2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618502" y="94800"/>
            <a:ext cx="360300" cy="403508"/>
          </a:xfrm>
          <a:prstGeom prst="rect">
            <a:avLst/>
          </a:prstGeom>
          <a:noFill/>
          <a:ln>
            <a:noFill/>
          </a:ln>
        </p:spPr>
      </p:pic>
      <p:sp>
        <p:nvSpPr>
          <p:cNvPr id="2692" name="Google Shape;2692;p2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9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9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9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9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9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9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9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9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7" name="Google Shape;2697;p2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2950" y="704900"/>
            <a:ext cx="3705235" cy="1855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8" name="Google Shape;2698;p2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32950" y="2654412"/>
            <a:ext cx="3705225" cy="4536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9" name="Google Shape;2699;p2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32950" y="3202072"/>
            <a:ext cx="3705226" cy="1643542"/>
          </a:xfrm>
          <a:prstGeom prst="rect">
            <a:avLst/>
          </a:prstGeom>
          <a:noFill/>
          <a:ln>
            <a:noFill/>
          </a:ln>
        </p:spPr>
      </p:pic>
      <p:sp>
        <p:nvSpPr>
          <p:cNvPr id="2700" name="Google Shape;2700;p227"/>
          <p:cNvSpPr txBox="1"/>
          <p:nvPr>
            <p:ph idx="1" type="body"/>
          </p:nvPr>
        </p:nvSpPr>
        <p:spPr>
          <a:xfrm>
            <a:off x="0" y="15450"/>
            <a:ext cx="91440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5.A –</a:t>
            </a:r>
            <a:r>
              <a:rPr lang="de"/>
              <a:t> Document level classification using fast.ai		</a:t>
            </a:r>
            <a:endParaRPr/>
          </a:p>
        </p:txBody>
      </p:sp>
      <p:sp>
        <p:nvSpPr>
          <p:cNvPr id="2701" name="Google Shape;2701;p227"/>
          <p:cNvSpPr txBox="1"/>
          <p:nvPr>
            <p:ph idx="4294967295" type="title"/>
          </p:nvPr>
        </p:nvSpPr>
        <p:spPr>
          <a:xfrm>
            <a:off x="101625" y="525650"/>
            <a:ext cx="4848900" cy="54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400" u="sng">
                <a:solidFill>
                  <a:schemeClr val="hlink"/>
                </a:solidFill>
                <a:hlinkClick r:id="rId6"/>
              </a:rPr>
              <a:t>f</a:t>
            </a:r>
            <a:r>
              <a:rPr lang="de" sz="1400" u="sng">
                <a:solidFill>
                  <a:schemeClr val="hlink"/>
                </a:solidFill>
                <a:hlinkClick r:id="rId7"/>
              </a:rPr>
              <a:t>ast.ai</a:t>
            </a:r>
            <a:r>
              <a:rPr lang="de" sz="1400">
                <a:solidFill>
                  <a:srgbClr val="000000"/>
                </a:solidFill>
              </a:rPr>
              <a:t> gives access to many high-level API out-of-the-box for vision, text, tabular data and collaborative filtering.</a:t>
            </a:r>
            <a:endParaRPr sz="1400">
              <a:solidFill>
                <a:srgbClr val="000000"/>
              </a:solidFill>
            </a:endParaRPr>
          </a:p>
        </p:txBody>
      </p:sp>
      <p:cxnSp>
        <p:nvCxnSpPr>
          <p:cNvPr id="2702" name="Google Shape;2702;p227"/>
          <p:cNvCxnSpPr>
            <a:stCxn id="2703" idx="3"/>
          </p:cNvCxnSpPr>
          <p:nvPr/>
        </p:nvCxnSpPr>
        <p:spPr>
          <a:xfrm>
            <a:off x="4962000" y="3956175"/>
            <a:ext cx="415800" cy="900"/>
          </a:xfrm>
          <a:prstGeom prst="straightConnector1">
            <a:avLst/>
          </a:prstGeom>
          <a:noFill/>
          <a:ln cap="flat" cmpd="sng" w="19050">
            <a:solidFill>
              <a:srgbClr val="3D85C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04" name="Google Shape;2704;p227"/>
          <p:cNvCxnSpPr>
            <a:stCxn id="2705" idx="3"/>
          </p:cNvCxnSpPr>
          <p:nvPr/>
        </p:nvCxnSpPr>
        <p:spPr>
          <a:xfrm flipH="1" rot="10800000">
            <a:off x="4980250" y="2250550"/>
            <a:ext cx="360300" cy="813000"/>
          </a:xfrm>
          <a:prstGeom prst="straightConnector1">
            <a:avLst/>
          </a:prstGeom>
          <a:noFill/>
          <a:ln cap="flat" cmpd="sng" w="19050">
            <a:solidFill>
              <a:srgbClr val="3D85C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706" name="Google Shape;2706;p227"/>
          <p:cNvSpPr txBox="1"/>
          <p:nvPr>
            <p:ph idx="4294967295" type="title"/>
          </p:nvPr>
        </p:nvSpPr>
        <p:spPr>
          <a:xfrm>
            <a:off x="437750" y="3200500"/>
            <a:ext cx="4512900" cy="41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 sz="1400">
                <a:solidFill>
                  <a:schemeClr val="dk1"/>
                </a:solidFill>
              </a:rPr>
              <a:t>DataBunch for the language model and the classifier</a:t>
            </a:r>
            <a:endParaRPr sz="1400">
              <a:solidFill>
                <a:srgbClr val="000000"/>
              </a:solidFill>
            </a:endParaRPr>
          </a:p>
        </p:txBody>
      </p:sp>
      <p:sp>
        <p:nvSpPr>
          <p:cNvPr id="2705" name="Google Shape;2705;p227"/>
          <p:cNvSpPr txBox="1"/>
          <p:nvPr>
            <p:ph idx="4294967295" type="title"/>
          </p:nvPr>
        </p:nvSpPr>
        <p:spPr>
          <a:xfrm>
            <a:off x="2144950" y="2855050"/>
            <a:ext cx="2835300" cy="41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de" sz="1400">
                <a:solidFill>
                  <a:srgbClr val="000000"/>
                </a:solidFill>
              </a:rPr>
              <a:t>Load IMDB dataset &amp; inspect it.</a:t>
            </a:r>
            <a:endParaRPr sz="1400">
              <a:solidFill>
                <a:srgbClr val="000000"/>
              </a:solidFill>
            </a:endParaRPr>
          </a:p>
        </p:txBody>
      </p:sp>
      <p:sp>
        <p:nvSpPr>
          <p:cNvPr id="2703" name="Google Shape;2703;p227"/>
          <p:cNvSpPr txBox="1"/>
          <p:nvPr>
            <p:ph idx="4294967295" type="title"/>
          </p:nvPr>
        </p:nvSpPr>
        <p:spPr>
          <a:xfrm>
            <a:off x="449100" y="3550575"/>
            <a:ext cx="4512900" cy="8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400">
                <a:solidFill>
                  <a:srgbClr val="000000"/>
                </a:solidFill>
              </a:rPr>
              <a:t>Load an AWD-LSTM (</a:t>
            </a:r>
            <a:r>
              <a:rPr lang="de" sz="1400" u="sng">
                <a:solidFill>
                  <a:schemeClr val="hlink"/>
                </a:solidFill>
                <a:hlinkClick r:id="rId8"/>
              </a:rPr>
              <a:t>Merity et al., 2017</a:t>
            </a:r>
            <a:r>
              <a:rPr lang="de" sz="1400">
                <a:solidFill>
                  <a:srgbClr val="000000"/>
                </a:solidFill>
              </a:rPr>
              <a:t>) </a:t>
            </a:r>
            <a:r>
              <a:rPr lang="de" sz="1400">
                <a:solidFill>
                  <a:schemeClr val="dk1"/>
                </a:solidFill>
              </a:rPr>
              <a:t>pretrained </a:t>
            </a:r>
            <a:r>
              <a:rPr lang="de" sz="1400">
                <a:solidFill>
                  <a:srgbClr val="000000"/>
                </a:solidFill>
              </a:rPr>
              <a:t>on WikiText-103 &amp; fine-tune it on IMDB using the language modeling loss.</a:t>
            </a:r>
            <a:endParaRPr sz="1400">
              <a:solidFill>
                <a:srgbClr val="000000"/>
              </a:solidFill>
            </a:endParaRPr>
          </a:p>
        </p:txBody>
      </p:sp>
      <p:pic>
        <p:nvPicPr>
          <p:cNvPr id="2707" name="Google Shape;2707;p22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31075" y="1945050"/>
            <a:ext cx="4848901" cy="41693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08" name="Google Shape;2708;p227"/>
          <p:cNvCxnSpPr>
            <a:stCxn id="2706" idx="3"/>
            <a:endCxn id="2698" idx="1"/>
          </p:cNvCxnSpPr>
          <p:nvPr/>
        </p:nvCxnSpPr>
        <p:spPr>
          <a:xfrm flipH="1" rot="10800000">
            <a:off x="4950650" y="2881300"/>
            <a:ext cx="382200" cy="527700"/>
          </a:xfrm>
          <a:prstGeom prst="straightConnector1">
            <a:avLst/>
          </a:prstGeom>
          <a:noFill/>
          <a:ln cap="flat" cmpd="sng" w="19050">
            <a:solidFill>
              <a:srgbClr val="3D85C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709" name="Google Shape;2709;p227"/>
          <p:cNvSpPr txBox="1"/>
          <p:nvPr>
            <p:ph idx="4294967295" type="title"/>
          </p:nvPr>
        </p:nvSpPr>
        <p:spPr>
          <a:xfrm>
            <a:off x="101500" y="2390875"/>
            <a:ext cx="4848900" cy="8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400">
                <a:solidFill>
                  <a:srgbClr val="000000"/>
                </a:solidFill>
              </a:rPr>
              <a:t>Fast.ai then comprises all the high level modules needed to quickly setup a transfer learning experiment.</a:t>
            </a:r>
            <a:endParaRPr sz="1400">
              <a:solidFill>
                <a:srgbClr val="000000"/>
              </a:solidFill>
            </a:endParaRPr>
          </a:p>
        </p:txBody>
      </p:sp>
      <p:pic>
        <p:nvPicPr>
          <p:cNvPr id="2710" name="Google Shape;2710;p22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618502" y="94800"/>
            <a:ext cx="360300" cy="403508"/>
          </a:xfrm>
          <a:prstGeom prst="rect">
            <a:avLst/>
          </a:prstGeom>
          <a:noFill/>
          <a:ln>
            <a:noFill/>
          </a:ln>
        </p:spPr>
      </p:pic>
      <p:sp>
        <p:nvSpPr>
          <p:cNvPr id="2711" name="Google Shape;2711;p227"/>
          <p:cNvSpPr txBox="1"/>
          <p:nvPr/>
        </p:nvSpPr>
        <p:spPr>
          <a:xfrm>
            <a:off x="131075" y="1136800"/>
            <a:ext cx="4950300" cy="7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library is designed for speed of experimentation, e.g. by importing all necessary modules at once in interactive computing environments, like:</a:t>
            </a:r>
            <a:endParaRPr/>
          </a:p>
        </p:txBody>
      </p:sp>
      <p:sp>
        <p:nvSpPr>
          <p:cNvPr id="2712" name="Google Shape;2712;p2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2716" name="Shape 2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7" name="Google Shape;2717;p2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6175" y="661075"/>
            <a:ext cx="4398144" cy="1756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8" name="Google Shape;2718;p2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71667" y="2473848"/>
            <a:ext cx="4402651" cy="2527687"/>
          </a:xfrm>
          <a:prstGeom prst="rect">
            <a:avLst/>
          </a:prstGeom>
          <a:noFill/>
          <a:ln>
            <a:noFill/>
          </a:ln>
        </p:spPr>
      </p:pic>
      <p:sp>
        <p:nvSpPr>
          <p:cNvPr id="2719" name="Google Shape;2719;p228"/>
          <p:cNvSpPr txBox="1"/>
          <p:nvPr>
            <p:ph idx="1" type="body"/>
          </p:nvPr>
        </p:nvSpPr>
        <p:spPr>
          <a:xfrm>
            <a:off x="0" y="15450"/>
            <a:ext cx="91440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5.A –</a:t>
            </a:r>
            <a:r>
              <a:rPr lang="de"/>
              <a:t> Document level classification using fast.ai		</a:t>
            </a:r>
            <a:endParaRPr/>
          </a:p>
        </p:txBody>
      </p:sp>
      <p:cxnSp>
        <p:nvCxnSpPr>
          <p:cNvPr id="2720" name="Google Shape;2720;p228"/>
          <p:cNvCxnSpPr/>
          <p:nvPr/>
        </p:nvCxnSpPr>
        <p:spPr>
          <a:xfrm flipH="1" rot="10800000">
            <a:off x="4377700" y="820975"/>
            <a:ext cx="628200" cy="657300"/>
          </a:xfrm>
          <a:prstGeom prst="straightConnector1">
            <a:avLst/>
          </a:prstGeom>
          <a:noFill/>
          <a:ln cap="flat" cmpd="sng" w="19050">
            <a:solidFill>
              <a:srgbClr val="3D85C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721" name="Google Shape;2721;p228"/>
          <p:cNvSpPr txBox="1"/>
          <p:nvPr>
            <p:ph idx="4294967295" type="title"/>
          </p:nvPr>
        </p:nvSpPr>
        <p:spPr>
          <a:xfrm>
            <a:off x="42950" y="2403476"/>
            <a:ext cx="4402800" cy="40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400">
                <a:solidFill>
                  <a:srgbClr val="000000"/>
                </a:solidFill>
              </a:rPr>
              <a:t>Now w</a:t>
            </a:r>
            <a:r>
              <a:rPr lang="de" sz="1400">
                <a:solidFill>
                  <a:srgbClr val="000000"/>
                </a:solidFill>
              </a:rPr>
              <a:t>e fine-tune in two steps:</a:t>
            </a:r>
            <a:br>
              <a:rPr lang="de" sz="1400">
                <a:solidFill>
                  <a:srgbClr val="000000"/>
                </a:solidFill>
              </a:rPr>
            </a:b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2" name="Google Shape;2722;p228"/>
          <p:cNvSpPr txBox="1"/>
          <p:nvPr>
            <p:ph idx="4294967295" type="title"/>
          </p:nvPr>
        </p:nvSpPr>
        <p:spPr>
          <a:xfrm>
            <a:off x="42950" y="609750"/>
            <a:ext cx="4529100" cy="20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400">
                <a:solidFill>
                  <a:srgbClr val="000000"/>
                </a:solidFill>
              </a:rPr>
              <a:t>Once we have a fine-tune language model (</a:t>
            </a:r>
            <a:r>
              <a:rPr lang="de" sz="1400">
                <a:solidFill>
                  <a:schemeClr val="dk1"/>
                </a:solidFill>
              </a:rPr>
              <a:t>AWD-LSTM)</a:t>
            </a:r>
            <a:r>
              <a:rPr lang="de" sz="1400">
                <a:solidFill>
                  <a:srgbClr val="000000"/>
                </a:solidFill>
              </a:rPr>
              <a:t>, we can create a text classifier by adding a classification head with: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– A layer to concatenate the final outputs of the RNN with the maximum and average of all the intermediate outputs (along the sequence length)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– Two blocks of </a:t>
            </a:r>
            <a:r>
              <a:rPr i="1" lang="de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nn.BatchNorm1d </a:t>
            </a:r>
            <a:r>
              <a:rPr lang="de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⇨</a:t>
            </a:r>
            <a:r>
              <a:rPr i="1" lang="de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nn.Dropout </a:t>
            </a:r>
            <a:r>
              <a:rPr lang="de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⇨</a:t>
            </a:r>
            <a:r>
              <a:rPr i="1" lang="de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nn.Linear </a:t>
            </a:r>
            <a:r>
              <a:rPr lang="de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⇨</a:t>
            </a:r>
            <a:r>
              <a:rPr i="1" lang="de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nn.ReLU</a:t>
            </a:r>
            <a:r>
              <a:rPr lang="de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with a hidden dimension of 50.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723" name="Google Shape;2723;p228"/>
          <p:cNvCxnSpPr/>
          <p:nvPr/>
        </p:nvCxnSpPr>
        <p:spPr>
          <a:xfrm flipH="1" rot="10800000">
            <a:off x="4058375" y="2322025"/>
            <a:ext cx="607800" cy="542700"/>
          </a:xfrm>
          <a:prstGeom prst="straightConnector1">
            <a:avLst/>
          </a:prstGeom>
          <a:noFill/>
          <a:ln cap="flat" cmpd="sng" w="19050">
            <a:solidFill>
              <a:srgbClr val="3D85C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24" name="Google Shape;2724;p228"/>
          <p:cNvCxnSpPr/>
          <p:nvPr/>
        </p:nvCxnSpPr>
        <p:spPr>
          <a:xfrm>
            <a:off x="3035175" y="3605745"/>
            <a:ext cx="1636500" cy="3600"/>
          </a:xfrm>
          <a:prstGeom prst="straightConnector1">
            <a:avLst/>
          </a:prstGeom>
          <a:noFill/>
          <a:ln cap="flat" cmpd="sng" w="19050">
            <a:solidFill>
              <a:srgbClr val="3D85C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725" name="Google Shape;2725;p228"/>
          <p:cNvSpPr txBox="1"/>
          <p:nvPr>
            <p:ph idx="4294967295" type="title"/>
          </p:nvPr>
        </p:nvSpPr>
        <p:spPr>
          <a:xfrm>
            <a:off x="73050" y="3885500"/>
            <a:ext cx="4529100" cy="39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400">
                <a:solidFill>
                  <a:srgbClr val="000000"/>
                </a:solidFill>
              </a:rPr>
              <a:t>Colab: </a:t>
            </a:r>
            <a:r>
              <a:rPr lang="de" sz="1400" u="sng">
                <a:solidFill>
                  <a:schemeClr val="hlink"/>
                </a:solidFill>
                <a:hlinkClick r:id="rId5"/>
              </a:rPr>
              <a:t>http://tiny.cc/NAACLTransferFastAiColab</a:t>
            </a:r>
            <a:endParaRPr sz="1400">
              <a:solidFill>
                <a:srgbClr val="000000"/>
              </a:solidFill>
            </a:endParaRPr>
          </a:p>
        </p:txBody>
      </p:sp>
      <p:pic>
        <p:nvPicPr>
          <p:cNvPr id="2726" name="Google Shape;2726;p2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618502" y="94800"/>
            <a:ext cx="360300" cy="403508"/>
          </a:xfrm>
          <a:prstGeom prst="rect">
            <a:avLst/>
          </a:prstGeom>
          <a:noFill/>
          <a:ln>
            <a:noFill/>
          </a:ln>
        </p:spPr>
      </p:pic>
      <p:sp>
        <p:nvSpPr>
          <p:cNvPr id="2727" name="Google Shape;2727;p228"/>
          <p:cNvSpPr txBox="1"/>
          <p:nvPr/>
        </p:nvSpPr>
        <p:spPr>
          <a:xfrm>
            <a:off x="73050" y="2731775"/>
            <a:ext cx="43047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dk1"/>
                </a:solidFill>
              </a:rPr>
              <a:t>1. train the classification head only while keeping the language model frozen, and</a:t>
            </a:r>
            <a:endParaRPr/>
          </a:p>
        </p:txBody>
      </p:sp>
      <p:sp>
        <p:nvSpPr>
          <p:cNvPr id="2728" name="Google Shape;2728;p228"/>
          <p:cNvSpPr txBox="1"/>
          <p:nvPr/>
        </p:nvSpPr>
        <p:spPr>
          <a:xfrm>
            <a:off x="73050" y="3188975"/>
            <a:ext cx="34134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dk1"/>
                </a:solidFill>
              </a:rPr>
              <a:t>2. fine-tune the whole architecture.</a:t>
            </a:r>
            <a:endParaRPr/>
          </a:p>
        </p:txBody>
      </p:sp>
      <p:sp>
        <p:nvSpPr>
          <p:cNvPr id="2729" name="Google Shape;2729;p2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33" name="Shape 2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4" name="Google Shape;2734;p229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5.B – Token</a:t>
            </a:r>
            <a:r>
              <a:rPr lang="de"/>
              <a:t> level classification: BERT &amp; Tensorflow	</a:t>
            </a:r>
            <a:endParaRPr/>
          </a:p>
        </p:txBody>
      </p:sp>
      <p:sp>
        <p:nvSpPr>
          <p:cNvPr id="2735" name="Google Shape;2735;p229"/>
          <p:cNvSpPr txBox="1"/>
          <p:nvPr>
            <p:ph idx="1" type="body"/>
          </p:nvPr>
        </p:nvSpPr>
        <p:spPr>
          <a:xfrm>
            <a:off x="311700" y="499575"/>
            <a:ext cx="8520600" cy="391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/>
              <a:t>Transfer</a:t>
            </a:r>
            <a:r>
              <a:rPr lang="de"/>
              <a:t> learning for token level classification: Google’s BERT in TensorFlow.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❏"/>
            </a:pPr>
            <a:r>
              <a:rPr lang="de"/>
              <a:t>Target task:</a:t>
            </a:r>
            <a:br>
              <a:rPr lang="de"/>
            </a:br>
            <a:r>
              <a:rPr i="1" lang="de"/>
              <a:t>SQuAD: a question answering dataset.</a:t>
            </a:r>
            <a:br>
              <a:rPr i="1" lang="de"/>
            </a:br>
            <a:r>
              <a:rPr i="1" lang="de" u="sng">
                <a:solidFill>
                  <a:schemeClr val="hlink"/>
                </a:solidFill>
                <a:hlinkClick r:id="rId3"/>
              </a:rPr>
              <a:t>https://rajpurkar.github.io/SQuAD-explorer/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de"/>
              <a:t>In this example we will directly use a Tensorflow checkpoint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de" sz="1800"/>
              <a:t>Example: </a:t>
            </a:r>
            <a:r>
              <a:rPr lang="de" sz="1800" u="sng">
                <a:solidFill>
                  <a:schemeClr val="hlink"/>
                </a:solidFill>
                <a:hlinkClick r:id="rId4"/>
              </a:rPr>
              <a:t>https://github.com/google-research/bert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de" sz="1800"/>
              <a:t>We use the usual Tensorflow workflow: create model graph comprising the core model and the added/modified elements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de" sz="1800"/>
              <a:t>Take care of variable assignments when loading the checkpoint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736" name="Google Shape;2736;p2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639677" y="103300"/>
            <a:ext cx="396571" cy="469400"/>
          </a:xfrm>
          <a:prstGeom prst="rect">
            <a:avLst/>
          </a:prstGeom>
          <a:noFill/>
          <a:ln>
            <a:noFill/>
          </a:ln>
        </p:spPr>
      </p:pic>
      <p:sp>
        <p:nvSpPr>
          <p:cNvPr id="2737" name="Google Shape;2737;p2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3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3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3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3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3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3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3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2741" name="Shape 2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2" name="Google Shape;2742;p2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40788" y="663401"/>
            <a:ext cx="5357525" cy="4301137"/>
          </a:xfrm>
          <a:prstGeom prst="rect">
            <a:avLst/>
          </a:prstGeom>
          <a:noFill/>
          <a:ln>
            <a:noFill/>
          </a:ln>
        </p:spPr>
      </p:pic>
      <p:sp>
        <p:nvSpPr>
          <p:cNvPr id="2743" name="Google Shape;2743;p230"/>
          <p:cNvSpPr txBox="1"/>
          <p:nvPr>
            <p:ph idx="1" type="body"/>
          </p:nvPr>
        </p:nvSpPr>
        <p:spPr>
          <a:xfrm>
            <a:off x="0" y="15450"/>
            <a:ext cx="91440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5.B –</a:t>
            </a:r>
            <a:r>
              <a:rPr lang="de"/>
              <a:t> SQuAD with BERT</a:t>
            </a:r>
            <a:r>
              <a:rPr lang="de"/>
              <a:t> &amp; Tensorflow</a:t>
            </a:r>
            <a:endParaRPr/>
          </a:p>
        </p:txBody>
      </p:sp>
      <p:sp>
        <p:nvSpPr>
          <p:cNvPr id="2744" name="Google Shape;2744;p230"/>
          <p:cNvSpPr txBox="1"/>
          <p:nvPr>
            <p:ph idx="4294967295" type="title"/>
          </p:nvPr>
        </p:nvSpPr>
        <p:spPr>
          <a:xfrm>
            <a:off x="101625" y="601850"/>
            <a:ext cx="3260700" cy="53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400">
                <a:solidFill>
                  <a:srgbClr val="000000"/>
                </a:solidFill>
              </a:rPr>
              <a:t>Let’s adapt BERT to the target task.</a:t>
            </a:r>
            <a:endParaRPr sz="1400">
              <a:solidFill>
                <a:srgbClr val="000000"/>
              </a:solidFill>
            </a:endParaRPr>
          </a:p>
        </p:txBody>
      </p:sp>
      <p:sp>
        <p:nvSpPr>
          <p:cNvPr id="2745" name="Google Shape;2745;p230"/>
          <p:cNvSpPr/>
          <p:nvPr/>
        </p:nvSpPr>
        <p:spPr>
          <a:xfrm>
            <a:off x="3876225" y="2657975"/>
            <a:ext cx="4734300" cy="1561500"/>
          </a:xfrm>
          <a:prstGeom prst="roundRect">
            <a:avLst>
              <a:gd fmla="val 6006" name="adj"/>
            </a:avLst>
          </a:prstGeom>
          <a:noFill/>
          <a:ln cap="flat" cmpd="sng" w="38100">
            <a:solidFill>
              <a:srgbClr val="6D9EE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746" name="Google Shape;2746;p230"/>
          <p:cNvCxnSpPr>
            <a:stCxn id="2747" idx="3"/>
            <a:endCxn id="2745" idx="1"/>
          </p:cNvCxnSpPr>
          <p:nvPr/>
        </p:nvCxnSpPr>
        <p:spPr>
          <a:xfrm>
            <a:off x="2647125" y="2069783"/>
            <a:ext cx="1229100" cy="1368900"/>
          </a:xfrm>
          <a:prstGeom prst="straightConnector1">
            <a:avLst/>
          </a:prstGeom>
          <a:noFill/>
          <a:ln cap="flat" cmpd="sng" w="19050">
            <a:solidFill>
              <a:srgbClr val="3D85C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748" name="Google Shape;2748;p230"/>
          <p:cNvSpPr/>
          <p:nvPr/>
        </p:nvSpPr>
        <p:spPr>
          <a:xfrm>
            <a:off x="3876150" y="1085550"/>
            <a:ext cx="4734300" cy="810000"/>
          </a:xfrm>
          <a:prstGeom prst="roundRect">
            <a:avLst>
              <a:gd fmla="val 6175" name="adj"/>
            </a:avLst>
          </a:prstGeom>
          <a:noFill/>
          <a:ln cap="flat" cmpd="sng" w="38100">
            <a:solidFill>
              <a:srgbClr val="6D9EE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749" name="Google Shape;2749;p230"/>
          <p:cNvCxnSpPr>
            <a:stCxn id="2750" idx="3"/>
            <a:endCxn id="2748" idx="1"/>
          </p:cNvCxnSpPr>
          <p:nvPr/>
        </p:nvCxnSpPr>
        <p:spPr>
          <a:xfrm>
            <a:off x="3180525" y="1062600"/>
            <a:ext cx="695700" cy="428100"/>
          </a:xfrm>
          <a:prstGeom prst="straightConnector1">
            <a:avLst/>
          </a:prstGeom>
          <a:noFill/>
          <a:ln cap="flat" cmpd="sng" w="19050">
            <a:solidFill>
              <a:srgbClr val="3D85C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747" name="Google Shape;2747;p230"/>
          <p:cNvSpPr txBox="1"/>
          <p:nvPr>
            <p:ph idx="4294967295" type="title"/>
          </p:nvPr>
        </p:nvSpPr>
        <p:spPr>
          <a:xfrm>
            <a:off x="101625" y="1222283"/>
            <a:ext cx="2545500" cy="169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400">
                <a:solidFill>
                  <a:srgbClr val="000000"/>
                </a:solidFill>
              </a:rPr>
              <a:t>R</a:t>
            </a:r>
            <a:r>
              <a:rPr lang="de" sz="1400">
                <a:solidFill>
                  <a:srgbClr val="000000"/>
                </a:solidFill>
              </a:rPr>
              <a:t>eplace the pre-training head (</a:t>
            </a:r>
            <a:r>
              <a:rPr lang="de" sz="1400">
                <a:solidFill>
                  <a:schemeClr val="dk1"/>
                </a:solidFill>
              </a:rPr>
              <a:t>language modeling) </a:t>
            </a:r>
            <a:r>
              <a:rPr lang="de" sz="1400">
                <a:solidFill>
                  <a:srgbClr val="000000"/>
                </a:solidFill>
              </a:rPr>
              <a:t>with a classification head: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de" sz="1400">
                <a:solidFill>
                  <a:schemeClr val="dk1"/>
                </a:solidFill>
              </a:rPr>
              <a:t>a linear projection layer </a:t>
            </a:r>
            <a:r>
              <a:rPr lang="de" sz="1400">
                <a:solidFill>
                  <a:schemeClr val="dk1"/>
                </a:solidFill>
              </a:rPr>
              <a:t>to estimate 2 probabilities for each token: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– being the start of an answer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– being the end of an answer.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</p:txBody>
      </p:sp>
      <p:sp>
        <p:nvSpPr>
          <p:cNvPr id="2750" name="Google Shape;2750;p230"/>
          <p:cNvSpPr txBox="1"/>
          <p:nvPr>
            <p:ph idx="4294967295" type="title"/>
          </p:nvPr>
        </p:nvSpPr>
        <p:spPr>
          <a:xfrm>
            <a:off x="116325" y="885450"/>
            <a:ext cx="3064200" cy="35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400">
                <a:solidFill>
                  <a:srgbClr val="000000"/>
                </a:solidFill>
              </a:rPr>
              <a:t>Keep our core model unchanged.</a:t>
            </a:r>
            <a:endParaRPr sz="1400">
              <a:solidFill>
                <a:srgbClr val="000000"/>
              </a:solidFill>
            </a:endParaRPr>
          </a:p>
        </p:txBody>
      </p:sp>
      <p:pic>
        <p:nvPicPr>
          <p:cNvPr id="2751" name="Google Shape;2751;p2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4150" y="3004725"/>
            <a:ext cx="2267151" cy="195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2" name="Google Shape;2752;p2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639677" y="103300"/>
            <a:ext cx="396571" cy="469400"/>
          </a:xfrm>
          <a:prstGeom prst="rect">
            <a:avLst/>
          </a:prstGeom>
          <a:noFill/>
          <a:ln>
            <a:noFill/>
          </a:ln>
        </p:spPr>
      </p:pic>
      <p:sp>
        <p:nvSpPr>
          <p:cNvPr id="2753" name="Google Shape;2753;p230"/>
          <p:cNvSpPr/>
          <p:nvPr/>
        </p:nvSpPr>
        <p:spPr>
          <a:xfrm>
            <a:off x="5806450" y="2800350"/>
            <a:ext cx="262800" cy="280500"/>
          </a:xfrm>
          <a:prstGeom prst="ellipse">
            <a:avLst/>
          </a:prstGeom>
          <a:noFill/>
          <a:ln cap="flat" cmpd="sng" w="28575">
            <a:solidFill>
              <a:srgbClr val="6D9EE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4" name="Google Shape;2754;p230"/>
          <p:cNvSpPr/>
          <p:nvPr/>
        </p:nvSpPr>
        <p:spPr>
          <a:xfrm>
            <a:off x="5627400" y="3169925"/>
            <a:ext cx="262800" cy="280500"/>
          </a:xfrm>
          <a:prstGeom prst="ellipse">
            <a:avLst/>
          </a:prstGeom>
          <a:noFill/>
          <a:ln cap="flat" cmpd="sng" w="28575">
            <a:solidFill>
              <a:srgbClr val="6D9EE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5" name="Google Shape;2755;p2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2759" name="Shape 2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0" name="Google Shape;2760;p2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95150" y="683234"/>
            <a:ext cx="5096399" cy="280196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1" name="Google Shape;2761;p2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95150" y="3456800"/>
            <a:ext cx="5091366" cy="1494050"/>
          </a:xfrm>
          <a:prstGeom prst="rect">
            <a:avLst/>
          </a:prstGeom>
          <a:noFill/>
          <a:ln>
            <a:noFill/>
          </a:ln>
        </p:spPr>
      </p:pic>
      <p:sp>
        <p:nvSpPr>
          <p:cNvPr id="2762" name="Google Shape;2762;p231"/>
          <p:cNvSpPr txBox="1"/>
          <p:nvPr>
            <p:ph idx="1" type="body"/>
          </p:nvPr>
        </p:nvSpPr>
        <p:spPr>
          <a:xfrm>
            <a:off x="0" y="15450"/>
            <a:ext cx="91440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5.B –</a:t>
            </a:r>
            <a:r>
              <a:rPr lang="de"/>
              <a:t> SQuAD with BERT &amp; Tensorflow</a:t>
            </a:r>
            <a:endParaRPr/>
          </a:p>
        </p:txBody>
      </p:sp>
      <p:sp>
        <p:nvSpPr>
          <p:cNvPr id="2763" name="Google Shape;2763;p231"/>
          <p:cNvSpPr txBox="1"/>
          <p:nvPr>
            <p:ph idx="4294967295" type="title"/>
          </p:nvPr>
        </p:nvSpPr>
        <p:spPr>
          <a:xfrm>
            <a:off x="101625" y="921950"/>
            <a:ext cx="2995500" cy="6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400">
                <a:solidFill>
                  <a:srgbClr val="000000"/>
                </a:solidFill>
              </a:rPr>
              <a:t>Load our pretrained checkpoint</a:t>
            </a:r>
            <a:endParaRPr sz="1400">
              <a:solidFill>
                <a:srgbClr val="000000"/>
              </a:solidFill>
            </a:endParaRPr>
          </a:p>
        </p:txBody>
      </p:sp>
      <p:sp>
        <p:nvSpPr>
          <p:cNvPr id="2764" name="Google Shape;2764;p231"/>
          <p:cNvSpPr/>
          <p:nvPr/>
        </p:nvSpPr>
        <p:spPr>
          <a:xfrm>
            <a:off x="3700250" y="2280575"/>
            <a:ext cx="4299600" cy="903900"/>
          </a:xfrm>
          <a:prstGeom prst="roundRect">
            <a:avLst>
              <a:gd fmla="val 10750" name="adj"/>
            </a:avLst>
          </a:prstGeom>
          <a:noFill/>
          <a:ln cap="flat" cmpd="sng" w="38100">
            <a:solidFill>
              <a:srgbClr val="6D9EE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765" name="Google Shape;2765;p231"/>
          <p:cNvCxnSpPr>
            <a:stCxn id="2766" idx="3"/>
            <a:endCxn id="2764" idx="1"/>
          </p:cNvCxnSpPr>
          <p:nvPr/>
        </p:nvCxnSpPr>
        <p:spPr>
          <a:xfrm>
            <a:off x="2804625" y="2648225"/>
            <a:ext cx="895500" cy="84300"/>
          </a:xfrm>
          <a:prstGeom prst="straightConnector1">
            <a:avLst/>
          </a:prstGeom>
          <a:noFill/>
          <a:ln cap="flat" cmpd="sng" w="19050">
            <a:solidFill>
              <a:srgbClr val="3D85C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67" name="Google Shape;2767;p231"/>
          <p:cNvCxnSpPr>
            <a:stCxn id="2768" idx="3"/>
            <a:endCxn id="2769" idx="1"/>
          </p:cNvCxnSpPr>
          <p:nvPr/>
        </p:nvCxnSpPr>
        <p:spPr>
          <a:xfrm>
            <a:off x="2711175" y="4023375"/>
            <a:ext cx="989100" cy="525000"/>
          </a:xfrm>
          <a:prstGeom prst="straightConnector1">
            <a:avLst/>
          </a:prstGeom>
          <a:noFill/>
          <a:ln cap="flat" cmpd="sng" w="19050">
            <a:solidFill>
              <a:srgbClr val="3D85C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766" name="Google Shape;2766;p231"/>
          <p:cNvSpPr txBox="1"/>
          <p:nvPr>
            <p:ph idx="4294967295" type="title"/>
          </p:nvPr>
        </p:nvSpPr>
        <p:spPr>
          <a:xfrm>
            <a:off x="101625" y="1928075"/>
            <a:ext cx="2703000" cy="144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400">
                <a:solidFill>
                  <a:srgbClr val="000000"/>
                </a:solidFill>
              </a:rPr>
              <a:t>To load our checkpoint, we just need to setup an assignement_map from the variables of the checkpoint to the model variable, keeping only the variables in the model.</a:t>
            </a:r>
            <a:endParaRPr sz="1400">
              <a:solidFill>
                <a:srgbClr val="000000"/>
              </a:solidFill>
            </a:endParaRPr>
          </a:p>
        </p:txBody>
      </p:sp>
      <p:sp>
        <p:nvSpPr>
          <p:cNvPr id="2768" name="Google Shape;2768;p231"/>
          <p:cNvSpPr txBox="1"/>
          <p:nvPr>
            <p:ph idx="4294967295" type="title"/>
          </p:nvPr>
        </p:nvSpPr>
        <p:spPr>
          <a:xfrm>
            <a:off x="195075" y="3720825"/>
            <a:ext cx="2516100" cy="6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400">
                <a:solidFill>
                  <a:srgbClr val="000000"/>
                </a:solidFill>
              </a:rPr>
              <a:t>And we can use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de" sz="1400">
                <a:solidFill>
                  <a:srgbClr val="000000"/>
                </a:solidFill>
              </a:rPr>
              <a:t>tf.train.init_from_ckeckpoint</a:t>
            </a:r>
            <a:endParaRPr i="1" sz="1400">
              <a:solidFill>
                <a:srgbClr val="000000"/>
              </a:solidFill>
            </a:endParaRPr>
          </a:p>
        </p:txBody>
      </p:sp>
      <p:sp>
        <p:nvSpPr>
          <p:cNvPr id="2769" name="Google Shape;2769;p231"/>
          <p:cNvSpPr/>
          <p:nvPr/>
        </p:nvSpPr>
        <p:spPr>
          <a:xfrm>
            <a:off x="3700250" y="4224425"/>
            <a:ext cx="4674900" cy="648000"/>
          </a:xfrm>
          <a:prstGeom prst="roundRect">
            <a:avLst>
              <a:gd fmla="val 10750" name="adj"/>
            </a:avLst>
          </a:prstGeom>
          <a:noFill/>
          <a:ln cap="flat" cmpd="sng" w="38100">
            <a:solidFill>
              <a:srgbClr val="6D9EE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70" name="Google Shape;2770;p2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639677" y="103300"/>
            <a:ext cx="396571" cy="469400"/>
          </a:xfrm>
          <a:prstGeom prst="rect">
            <a:avLst/>
          </a:prstGeom>
          <a:noFill/>
          <a:ln>
            <a:noFill/>
          </a:ln>
        </p:spPr>
      </p:pic>
      <p:sp>
        <p:nvSpPr>
          <p:cNvPr id="2771" name="Google Shape;2771;p2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2775" name="Shape 2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6" name="Google Shape;2776;p2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40800" y="639074"/>
            <a:ext cx="5357525" cy="16455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7" name="Google Shape;2777;p2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40812" y="2318006"/>
            <a:ext cx="5357526" cy="2701344"/>
          </a:xfrm>
          <a:prstGeom prst="rect">
            <a:avLst/>
          </a:prstGeom>
          <a:noFill/>
          <a:ln>
            <a:noFill/>
          </a:ln>
        </p:spPr>
      </p:pic>
      <p:sp>
        <p:nvSpPr>
          <p:cNvPr id="2778" name="Google Shape;2778;p232"/>
          <p:cNvSpPr txBox="1"/>
          <p:nvPr>
            <p:ph idx="1" type="body"/>
          </p:nvPr>
        </p:nvSpPr>
        <p:spPr>
          <a:xfrm>
            <a:off x="0" y="15450"/>
            <a:ext cx="91440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5.B –</a:t>
            </a:r>
            <a:r>
              <a:rPr lang="de"/>
              <a:t> SQuAD with BERT &amp; Tensorflow</a:t>
            </a:r>
            <a:endParaRPr/>
          </a:p>
        </p:txBody>
      </p:sp>
      <p:sp>
        <p:nvSpPr>
          <p:cNvPr id="2779" name="Google Shape;2779;p232"/>
          <p:cNvSpPr txBox="1"/>
          <p:nvPr>
            <p:ph idx="4294967295" type="title"/>
          </p:nvPr>
        </p:nvSpPr>
        <p:spPr>
          <a:xfrm>
            <a:off x="101625" y="525650"/>
            <a:ext cx="3260700" cy="35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400">
                <a:solidFill>
                  <a:srgbClr val="000000"/>
                </a:solidFill>
              </a:rPr>
              <a:t>TensorFlow-Hub</a:t>
            </a:r>
            <a:endParaRPr b="1" sz="1400">
              <a:solidFill>
                <a:srgbClr val="000000"/>
              </a:solidFill>
            </a:endParaRPr>
          </a:p>
        </p:txBody>
      </p:sp>
      <p:sp>
        <p:nvSpPr>
          <p:cNvPr id="2780" name="Google Shape;2780;p232"/>
          <p:cNvSpPr/>
          <p:nvPr/>
        </p:nvSpPr>
        <p:spPr>
          <a:xfrm>
            <a:off x="3752275" y="3235475"/>
            <a:ext cx="4734300" cy="1238400"/>
          </a:xfrm>
          <a:prstGeom prst="roundRect">
            <a:avLst>
              <a:gd fmla="val 10464" name="adj"/>
            </a:avLst>
          </a:prstGeom>
          <a:noFill/>
          <a:ln cap="flat" cmpd="sng" w="38100">
            <a:solidFill>
              <a:srgbClr val="6D9EE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781" name="Google Shape;2781;p232"/>
          <p:cNvCxnSpPr>
            <a:stCxn id="2782" idx="3"/>
          </p:cNvCxnSpPr>
          <p:nvPr/>
        </p:nvCxnSpPr>
        <p:spPr>
          <a:xfrm>
            <a:off x="2661825" y="2335800"/>
            <a:ext cx="1201200" cy="338100"/>
          </a:xfrm>
          <a:prstGeom prst="straightConnector1">
            <a:avLst/>
          </a:prstGeom>
          <a:noFill/>
          <a:ln cap="flat" cmpd="sng" w="19050">
            <a:solidFill>
              <a:srgbClr val="3D85C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783" name="Google Shape;2783;p232"/>
          <p:cNvSpPr/>
          <p:nvPr/>
        </p:nvSpPr>
        <p:spPr>
          <a:xfrm>
            <a:off x="3752425" y="1118538"/>
            <a:ext cx="4734300" cy="841200"/>
          </a:xfrm>
          <a:prstGeom prst="roundRect">
            <a:avLst>
              <a:gd fmla="val 13082" name="adj"/>
            </a:avLst>
          </a:prstGeom>
          <a:noFill/>
          <a:ln cap="flat" cmpd="sng" w="38100">
            <a:solidFill>
              <a:srgbClr val="6D9EE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2" name="Google Shape;2782;p232"/>
          <p:cNvSpPr txBox="1"/>
          <p:nvPr>
            <p:ph idx="4294967295" type="title"/>
          </p:nvPr>
        </p:nvSpPr>
        <p:spPr>
          <a:xfrm>
            <a:off x="116325" y="1742550"/>
            <a:ext cx="2545500" cy="118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400">
                <a:solidFill>
                  <a:srgbClr val="000000"/>
                </a:solidFill>
              </a:rPr>
              <a:t>TensorFlow Hub is a library for </a:t>
            </a:r>
            <a:r>
              <a:rPr b="1" lang="de" sz="1400">
                <a:solidFill>
                  <a:srgbClr val="000000"/>
                </a:solidFill>
              </a:rPr>
              <a:t>sharing</a:t>
            </a:r>
            <a:r>
              <a:rPr lang="de" sz="1400">
                <a:solidFill>
                  <a:srgbClr val="000000"/>
                </a:solidFill>
              </a:rPr>
              <a:t> machine learning models as </a:t>
            </a:r>
            <a:r>
              <a:rPr i="1" lang="de" sz="1400">
                <a:solidFill>
                  <a:srgbClr val="000000"/>
                </a:solidFill>
              </a:rPr>
              <a:t>self-contained pieces of TensorFlow graph with their weights and assets.</a:t>
            </a:r>
            <a:endParaRPr sz="1400">
              <a:solidFill>
                <a:srgbClr val="000000"/>
              </a:solidFill>
            </a:endParaRPr>
          </a:p>
        </p:txBody>
      </p:sp>
      <p:sp>
        <p:nvSpPr>
          <p:cNvPr id="2784" name="Google Shape;2784;p232"/>
          <p:cNvSpPr txBox="1"/>
          <p:nvPr>
            <p:ph idx="4294967295" type="title"/>
          </p:nvPr>
        </p:nvSpPr>
        <p:spPr>
          <a:xfrm>
            <a:off x="116325" y="856950"/>
            <a:ext cx="2859000" cy="103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400">
                <a:solidFill>
                  <a:srgbClr val="000000"/>
                </a:solidFill>
              </a:rPr>
              <a:t>Working directly with TensorFlow requires to have access to–and include in your code– the </a:t>
            </a:r>
            <a:r>
              <a:rPr i="1" lang="de" sz="1400">
                <a:solidFill>
                  <a:srgbClr val="000000"/>
                </a:solidFill>
              </a:rPr>
              <a:t>full code of the pretrained model</a:t>
            </a:r>
            <a:r>
              <a:rPr lang="de" sz="1400">
                <a:solidFill>
                  <a:srgbClr val="000000"/>
                </a:solidFill>
              </a:rPr>
              <a:t>.</a:t>
            </a:r>
            <a:endParaRPr sz="1400">
              <a:solidFill>
                <a:srgbClr val="000000"/>
              </a:solidFill>
            </a:endParaRPr>
          </a:p>
        </p:txBody>
      </p:sp>
      <p:cxnSp>
        <p:nvCxnSpPr>
          <p:cNvPr id="2785" name="Google Shape;2785;p232"/>
          <p:cNvCxnSpPr>
            <a:stCxn id="2784" idx="3"/>
            <a:endCxn id="2783" idx="1"/>
          </p:cNvCxnSpPr>
          <p:nvPr/>
        </p:nvCxnSpPr>
        <p:spPr>
          <a:xfrm>
            <a:off x="2975325" y="1375950"/>
            <a:ext cx="777000" cy="163200"/>
          </a:xfrm>
          <a:prstGeom prst="straightConnector1">
            <a:avLst/>
          </a:prstGeom>
          <a:noFill/>
          <a:ln cap="flat" cmpd="sng" w="19050">
            <a:solidFill>
              <a:srgbClr val="3D85C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86" name="Google Shape;2786;p232"/>
          <p:cNvCxnSpPr>
            <a:stCxn id="2787" idx="3"/>
            <a:endCxn id="2780" idx="1"/>
          </p:cNvCxnSpPr>
          <p:nvPr/>
        </p:nvCxnSpPr>
        <p:spPr>
          <a:xfrm>
            <a:off x="2866725" y="3769500"/>
            <a:ext cx="885600" cy="85200"/>
          </a:xfrm>
          <a:prstGeom prst="straightConnector1">
            <a:avLst/>
          </a:prstGeom>
          <a:noFill/>
          <a:ln cap="flat" cmpd="sng" w="19050">
            <a:solidFill>
              <a:srgbClr val="3D85C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787" name="Google Shape;2787;p232"/>
          <p:cNvSpPr txBox="1"/>
          <p:nvPr>
            <p:ph idx="4294967295" type="title"/>
          </p:nvPr>
        </p:nvSpPr>
        <p:spPr>
          <a:xfrm>
            <a:off x="116325" y="2852850"/>
            <a:ext cx="2750400" cy="183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400">
                <a:solidFill>
                  <a:srgbClr val="000000"/>
                </a:solidFill>
              </a:rPr>
              <a:t>Modules are automatically downloaded and cached when instantiated.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400">
                <a:solidFill>
                  <a:srgbClr val="000000"/>
                </a:solidFill>
              </a:rPr>
              <a:t>Each time a module </a:t>
            </a:r>
            <a:r>
              <a:rPr i="1" lang="de" sz="1400">
                <a:solidFill>
                  <a:srgbClr val="000000"/>
                </a:solidFill>
              </a:rPr>
              <a:t>m</a:t>
            </a:r>
            <a:r>
              <a:rPr lang="de" sz="1400">
                <a:solidFill>
                  <a:srgbClr val="000000"/>
                </a:solidFill>
              </a:rPr>
              <a:t> is called e.g. </a:t>
            </a:r>
            <a:r>
              <a:rPr i="1" lang="de" sz="1400">
                <a:solidFill>
                  <a:srgbClr val="000000"/>
                </a:solidFill>
              </a:rPr>
              <a:t>y = m(x)</a:t>
            </a:r>
            <a:r>
              <a:rPr lang="de" sz="1400">
                <a:solidFill>
                  <a:srgbClr val="000000"/>
                </a:solidFill>
              </a:rPr>
              <a:t>, it </a:t>
            </a:r>
            <a:r>
              <a:rPr lang="de" sz="1400">
                <a:solidFill>
                  <a:schemeClr val="dk1"/>
                </a:solidFill>
              </a:rPr>
              <a:t>adds operations to the current TensorFlow graph to compute </a:t>
            </a:r>
            <a:r>
              <a:rPr i="1" lang="de" sz="1400">
                <a:solidFill>
                  <a:schemeClr val="dk1"/>
                </a:solidFill>
              </a:rPr>
              <a:t>y</a:t>
            </a:r>
            <a:r>
              <a:rPr lang="de" sz="1400">
                <a:solidFill>
                  <a:schemeClr val="dk1"/>
                </a:solidFill>
              </a:rPr>
              <a:t> from </a:t>
            </a:r>
            <a:r>
              <a:rPr i="1" lang="de" sz="1400">
                <a:solidFill>
                  <a:schemeClr val="dk1"/>
                </a:solidFill>
              </a:rPr>
              <a:t>x</a:t>
            </a:r>
            <a:r>
              <a:rPr lang="de" sz="1400">
                <a:solidFill>
                  <a:schemeClr val="dk1"/>
                </a:solidFill>
              </a:rPr>
              <a:t>.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</p:txBody>
      </p:sp>
      <p:sp>
        <p:nvSpPr>
          <p:cNvPr id="2788" name="Google Shape;2788;p232"/>
          <p:cNvSpPr/>
          <p:nvPr/>
        </p:nvSpPr>
        <p:spPr>
          <a:xfrm rot="5400000">
            <a:off x="7214425" y="2180313"/>
            <a:ext cx="1118100" cy="834600"/>
          </a:xfrm>
          <a:prstGeom prst="stripedRightArrow">
            <a:avLst>
              <a:gd fmla="val 50000" name="adj1"/>
              <a:gd fmla="val 50000" name="adj2"/>
            </a:avLst>
          </a:prstGeom>
          <a:solidFill>
            <a:srgbClr val="6D9EEB"/>
          </a:solidFill>
          <a:ln cap="flat" cmpd="sng" w="9525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89" name="Google Shape;2789;p2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639677" y="103300"/>
            <a:ext cx="396571" cy="469400"/>
          </a:xfrm>
          <a:prstGeom prst="rect">
            <a:avLst/>
          </a:prstGeom>
          <a:noFill/>
          <a:ln>
            <a:noFill/>
          </a:ln>
        </p:spPr>
      </p:pic>
      <p:sp>
        <p:nvSpPr>
          <p:cNvPr id="2790" name="Google Shape;2790;p2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100"/>
                                        <p:tgtEl>
                                          <p:spTgt spid="27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2794" name="Shape 2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5" name="Google Shape;2795;p233"/>
          <p:cNvSpPr txBox="1"/>
          <p:nvPr>
            <p:ph idx="1" type="body"/>
          </p:nvPr>
        </p:nvSpPr>
        <p:spPr>
          <a:xfrm>
            <a:off x="0" y="15450"/>
            <a:ext cx="91440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5.B – SQuAD with BERT &amp; Tensorflow</a:t>
            </a:r>
            <a:endParaRPr/>
          </a:p>
        </p:txBody>
      </p:sp>
      <p:sp>
        <p:nvSpPr>
          <p:cNvPr id="2796" name="Google Shape;2796;p233"/>
          <p:cNvSpPr txBox="1"/>
          <p:nvPr>
            <p:ph idx="4294967295" type="title"/>
          </p:nvPr>
        </p:nvSpPr>
        <p:spPr>
          <a:xfrm>
            <a:off x="497325" y="628350"/>
            <a:ext cx="7074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400">
                <a:solidFill>
                  <a:srgbClr val="000000"/>
                </a:solidFill>
              </a:rPr>
              <a:t>Tensorflow Hub host a nice selection of pretrained models for NLP</a:t>
            </a:r>
            <a:endParaRPr sz="1400">
              <a:solidFill>
                <a:srgbClr val="000000"/>
              </a:solidFill>
            </a:endParaRPr>
          </a:p>
        </p:txBody>
      </p:sp>
      <p:pic>
        <p:nvPicPr>
          <p:cNvPr id="2797" name="Google Shape;2797;p2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39677" y="103300"/>
            <a:ext cx="396571" cy="469400"/>
          </a:xfrm>
          <a:prstGeom prst="rect">
            <a:avLst/>
          </a:prstGeom>
          <a:noFill/>
          <a:ln>
            <a:noFill/>
          </a:ln>
        </p:spPr>
      </p:pic>
      <p:sp>
        <p:nvSpPr>
          <p:cNvPr id="2798" name="Google Shape;2798;p2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grpSp>
        <p:nvGrpSpPr>
          <p:cNvPr id="2799" name="Google Shape;2799;p233"/>
          <p:cNvGrpSpPr/>
          <p:nvPr/>
        </p:nvGrpSpPr>
        <p:grpSpPr>
          <a:xfrm>
            <a:off x="2187070" y="964881"/>
            <a:ext cx="4722120" cy="2299343"/>
            <a:chOff x="1642575" y="1442100"/>
            <a:chExt cx="5185723" cy="2525086"/>
          </a:xfrm>
        </p:grpSpPr>
        <p:pic>
          <p:nvPicPr>
            <p:cNvPr id="2800" name="Google Shape;2800;p233"/>
            <p:cNvPicPr preferRelativeResize="0"/>
            <p:nvPr/>
          </p:nvPicPr>
          <p:blipFill rotWithShape="1">
            <a:blip r:embed="rId4">
              <a:alphaModFix/>
            </a:blip>
            <a:srcRect b="24477" l="0" r="0" t="0"/>
            <a:stretch/>
          </p:blipFill>
          <p:spPr>
            <a:xfrm>
              <a:off x="1642575" y="1442100"/>
              <a:ext cx="5185723" cy="1932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01" name="Google Shape;2801;p23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982658" y="3404061"/>
              <a:ext cx="3816800" cy="5631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802" name="Google Shape;2802;p233"/>
          <p:cNvSpPr txBox="1"/>
          <p:nvPr>
            <p:ph idx="4294967295" type="title"/>
          </p:nvPr>
        </p:nvSpPr>
        <p:spPr>
          <a:xfrm>
            <a:off x="497325" y="3186375"/>
            <a:ext cx="82191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400">
                <a:solidFill>
                  <a:srgbClr val="000000"/>
                </a:solidFill>
              </a:rPr>
              <a:t>Tensorflow Hub can also used with Keras exactly how we saw in the BERT example</a:t>
            </a:r>
            <a:endParaRPr sz="1400">
              <a:solidFill>
                <a:srgbClr val="000000"/>
              </a:solidFill>
            </a:endParaRPr>
          </a:p>
        </p:txBody>
      </p:sp>
      <p:sp>
        <p:nvSpPr>
          <p:cNvPr id="2803" name="Google Shape;2803;p233"/>
          <p:cNvSpPr txBox="1"/>
          <p:nvPr>
            <p:ph idx="4294967295" type="title"/>
          </p:nvPr>
        </p:nvSpPr>
        <p:spPr>
          <a:xfrm>
            <a:off x="508176" y="3502125"/>
            <a:ext cx="8219100" cy="87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400">
                <a:solidFill>
                  <a:srgbClr val="000000"/>
                </a:solidFill>
              </a:rPr>
              <a:t>The main limitations of Hubs are: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❏"/>
            </a:pPr>
            <a:r>
              <a:rPr lang="de" sz="1400">
                <a:solidFill>
                  <a:srgbClr val="000000"/>
                </a:solidFill>
              </a:rPr>
              <a:t>No access to the source code of the model (</a:t>
            </a:r>
            <a:r>
              <a:rPr i="1" lang="de" sz="1400">
                <a:solidFill>
                  <a:srgbClr val="000000"/>
                </a:solidFill>
              </a:rPr>
              <a:t>black-box</a:t>
            </a:r>
            <a:r>
              <a:rPr lang="de" sz="1400">
                <a:solidFill>
                  <a:srgbClr val="000000"/>
                </a:solidFill>
              </a:rPr>
              <a:t>)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❏"/>
            </a:pPr>
            <a:r>
              <a:rPr lang="de" sz="1400">
                <a:solidFill>
                  <a:srgbClr val="000000"/>
                </a:solidFill>
              </a:rPr>
              <a:t>Not possible to modify the internals of the model (</a:t>
            </a:r>
            <a:r>
              <a:rPr i="1" lang="de" sz="1400">
                <a:solidFill>
                  <a:srgbClr val="000000"/>
                </a:solidFill>
              </a:rPr>
              <a:t>e.g. to add Adapters</a:t>
            </a:r>
            <a:r>
              <a:rPr lang="de" sz="1400">
                <a:solidFill>
                  <a:srgbClr val="000000"/>
                </a:solidFill>
              </a:rPr>
              <a:t>)</a:t>
            </a:r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07" name="Shape 2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8" name="Google Shape;2808;p234"/>
          <p:cNvSpPr txBox="1"/>
          <p:nvPr>
            <p:ph type="title"/>
          </p:nvPr>
        </p:nvSpPr>
        <p:spPr>
          <a:xfrm>
            <a:off x="0" y="0"/>
            <a:ext cx="8582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5.C – Language Generation: OpenAI GPT &amp; PyTorch	 </a:t>
            </a:r>
            <a:endParaRPr/>
          </a:p>
        </p:txBody>
      </p:sp>
      <p:sp>
        <p:nvSpPr>
          <p:cNvPr id="2809" name="Google Shape;2809;p234"/>
          <p:cNvSpPr txBox="1"/>
          <p:nvPr>
            <p:ph idx="1" type="body"/>
          </p:nvPr>
        </p:nvSpPr>
        <p:spPr>
          <a:xfrm>
            <a:off x="311700" y="552450"/>
            <a:ext cx="8520600" cy="410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T</a:t>
            </a:r>
            <a:r>
              <a:rPr lang="de"/>
              <a:t>ransfer learning for language generation: OpenAI GPT and HuggingFace library.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❏"/>
            </a:pPr>
            <a:r>
              <a:rPr lang="de"/>
              <a:t>Target task:</a:t>
            </a:r>
            <a:br>
              <a:rPr lang="de"/>
            </a:br>
            <a:r>
              <a:rPr i="1" lang="de"/>
              <a:t>ConvAI2 – The 2nd Conversational Intelligence Challenge for training and evaluating models for non-goal-oriented dialogue systems, i.e. chit-chat</a:t>
            </a:r>
            <a:br>
              <a:rPr i="1" lang="de"/>
            </a:br>
            <a:r>
              <a:rPr i="1" lang="de" u="sng">
                <a:solidFill>
                  <a:schemeClr val="hlink"/>
                </a:solidFill>
                <a:hlinkClick r:id="rId3"/>
              </a:rPr>
              <a:t>http://convai.io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de"/>
              <a:t>HuggingFace library of pretrained models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❏"/>
            </a:pPr>
            <a:r>
              <a:rPr lang="de">
                <a:latin typeface="Arial"/>
                <a:ea typeface="Arial"/>
                <a:cs typeface="Arial"/>
                <a:sym typeface="Arial"/>
              </a:rPr>
              <a:t>a repository of large scale pre-trained models with BERT, GPT, GPT-2, Transformer-XL 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❏"/>
            </a:pPr>
            <a:r>
              <a:rPr lang="de">
                <a:latin typeface="Arial"/>
                <a:ea typeface="Arial"/>
                <a:cs typeface="Arial"/>
                <a:sym typeface="Arial"/>
              </a:rPr>
              <a:t>provide an easy way to download, instantiate and train pre-trained models in PyTorch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de"/>
              <a:t>HuggingFace’s models are now also accessible using PyTorch Hub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810" name="Google Shape;2810;p2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32875" y="41540"/>
            <a:ext cx="534200" cy="489625"/>
          </a:xfrm>
          <a:prstGeom prst="rect">
            <a:avLst/>
          </a:prstGeom>
          <a:noFill/>
          <a:ln>
            <a:noFill/>
          </a:ln>
        </p:spPr>
      </p:pic>
      <p:sp>
        <p:nvSpPr>
          <p:cNvPr id="2811" name="Google Shape;2811;p2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0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0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0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0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0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0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0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2815" name="Shape 2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6" name="Google Shape;2816;p235"/>
          <p:cNvSpPr txBox="1"/>
          <p:nvPr>
            <p:ph idx="1" type="body"/>
          </p:nvPr>
        </p:nvSpPr>
        <p:spPr>
          <a:xfrm>
            <a:off x="0" y="15450"/>
            <a:ext cx="91440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5.C – Chit-chat with OpenAI GPT &amp; PyTorch	</a:t>
            </a:r>
            <a:endParaRPr/>
          </a:p>
        </p:txBody>
      </p:sp>
      <p:sp>
        <p:nvSpPr>
          <p:cNvPr id="2817" name="Google Shape;2817;p235"/>
          <p:cNvSpPr txBox="1"/>
          <p:nvPr>
            <p:ph idx="4294967295" type="title"/>
          </p:nvPr>
        </p:nvSpPr>
        <p:spPr>
          <a:xfrm>
            <a:off x="617450" y="1322025"/>
            <a:ext cx="3648300" cy="44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400">
                <a:solidFill>
                  <a:srgbClr val="000000"/>
                </a:solidFill>
              </a:rPr>
              <a:t>A dialog generation task:</a:t>
            </a:r>
            <a:endParaRPr b="1" sz="1400">
              <a:solidFill>
                <a:srgbClr val="000000"/>
              </a:solidFill>
            </a:endParaRPr>
          </a:p>
        </p:txBody>
      </p:sp>
      <p:pic>
        <p:nvPicPr>
          <p:cNvPr id="2818" name="Google Shape;2818;p2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78507" y="687475"/>
            <a:ext cx="4333819" cy="1884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9" name="Google Shape;2819;p2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32875" y="41540"/>
            <a:ext cx="534200" cy="489625"/>
          </a:xfrm>
          <a:prstGeom prst="rect">
            <a:avLst/>
          </a:prstGeom>
          <a:noFill/>
          <a:ln>
            <a:noFill/>
          </a:ln>
        </p:spPr>
      </p:pic>
      <p:sp>
        <p:nvSpPr>
          <p:cNvPr id="2820" name="Google Shape;2820;p235"/>
          <p:cNvSpPr txBox="1"/>
          <p:nvPr/>
        </p:nvSpPr>
        <p:spPr>
          <a:xfrm>
            <a:off x="366675" y="2492600"/>
            <a:ext cx="8232300" cy="18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Roboto"/>
                <a:ea typeface="Roboto"/>
                <a:cs typeface="Roboto"/>
                <a:sym typeface="Roboto"/>
              </a:rPr>
              <a:t>Language generation tasks are close to the language modeling pre-training objective, but: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❏"/>
            </a:pPr>
            <a:r>
              <a:rPr lang="de">
                <a:latin typeface="Roboto"/>
                <a:ea typeface="Roboto"/>
                <a:cs typeface="Roboto"/>
                <a:sym typeface="Roboto"/>
              </a:rPr>
              <a:t>Language modeling pre-training involves a single input: </a:t>
            </a:r>
            <a:r>
              <a:rPr i="1" lang="de">
                <a:latin typeface="Roboto"/>
                <a:ea typeface="Roboto"/>
                <a:cs typeface="Roboto"/>
                <a:sym typeface="Roboto"/>
              </a:rPr>
              <a:t>a sequence of words.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❏"/>
            </a:pPr>
            <a:r>
              <a:rPr lang="de">
                <a:latin typeface="Roboto"/>
                <a:ea typeface="Roboto"/>
                <a:cs typeface="Roboto"/>
                <a:sym typeface="Roboto"/>
              </a:rPr>
              <a:t>In a dialog setting: several type of contexts are provided to generate an output sequence: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❏"/>
            </a:pPr>
            <a:r>
              <a:rPr i="1" lang="de">
                <a:latin typeface="Roboto"/>
                <a:ea typeface="Roboto"/>
                <a:cs typeface="Roboto"/>
                <a:sym typeface="Roboto"/>
              </a:rPr>
              <a:t>knowledge base</a:t>
            </a:r>
            <a:r>
              <a:rPr lang="de">
                <a:latin typeface="Roboto"/>
                <a:ea typeface="Roboto"/>
                <a:cs typeface="Roboto"/>
                <a:sym typeface="Roboto"/>
              </a:rPr>
              <a:t>: persona sentences,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❏"/>
            </a:pPr>
            <a:r>
              <a:rPr i="1" lang="de">
                <a:latin typeface="Roboto"/>
                <a:ea typeface="Roboto"/>
                <a:cs typeface="Roboto"/>
                <a:sym typeface="Roboto"/>
              </a:rPr>
              <a:t>history of the dialog</a:t>
            </a:r>
            <a:r>
              <a:rPr lang="de">
                <a:latin typeface="Roboto"/>
                <a:ea typeface="Roboto"/>
                <a:cs typeface="Roboto"/>
                <a:sym typeface="Roboto"/>
              </a:rPr>
              <a:t>: at least the last utterance from the user,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❏"/>
            </a:pPr>
            <a:r>
              <a:rPr i="1" lang="de">
                <a:latin typeface="Roboto"/>
                <a:ea typeface="Roboto"/>
                <a:cs typeface="Roboto"/>
                <a:sym typeface="Roboto"/>
              </a:rPr>
              <a:t>tokens of the output sequence</a:t>
            </a:r>
            <a:r>
              <a:rPr lang="de">
                <a:latin typeface="Roboto"/>
                <a:ea typeface="Roboto"/>
                <a:cs typeface="Roboto"/>
                <a:sym typeface="Roboto"/>
              </a:rPr>
              <a:t> that have already been generated.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Roboto"/>
                <a:ea typeface="Roboto"/>
                <a:cs typeface="Roboto"/>
                <a:sym typeface="Roboto"/>
              </a:rPr>
              <a:t>How should we adapt the model?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21" name="Google Shape;2821;p2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2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2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2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2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2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2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2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2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8"/>
          <p:cNvSpPr txBox="1"/>
          <p:nvPr>
            <p:ph idx="4294967295"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Transfer Learning in Natural Language Processing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9" name="Google Shape;169;p38"/>
          <p:cNvSpPr txBox="1"/>
          <p:nvPr>
            <p:ph idx="1" type="body"/>
          </p:nvPr>
        </p:nvSpPr>
        <p:spPr>
          <a:xfrm>
            <a:off x="0" y="15450"/>
            <a:ext cx="91440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Transfer Learning in NLP</a:t>
            </a:r>
            <a:endParaRPr/>
          </a:p>
        </p:txBody>
      </p:sp>
      <p:sp>
        <p:nvSpPr>
          <p:cNvPr id="170" name="Google Shape;170;p38"/>
          <p:cNvSpPr txBox="1"/>
          <p:nvPr/>
        </p:nvSpPr>
        <p:spPr>
          <a:xfrm>
            <a:off x="381000" y="768925"/>
            <a:ext cx="8451300" cy="3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 sz="1800">
                <a:solidFill>
                  <a:srgbClr val="1C4587"/>
                </a:solidFill>
                <a:latin typeface="Roboto"/>
                <a:ea typeface="Roboto"/>
                <a:cs typeface="Roboto"/>
                <a:sym typeface="Roboto"/>
              </a:rPr>
              <a:t>Follow along with the tutorial:</a:t>
            </a:r>
            <a:endParaRPr sz="1800">
              <a:solidFill>
                <a:srgbClr val="1C458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C4587"/>
              </a:buClr>
              <a:buSzPts val="1800"/>
              <a:buFont typeface="Roboto"/>
              <a:buChar char="❏"/>
            </a:pPr>
            <a:r>
              <a:rPr lang="de" sz="1800">
                <a:solidFill>
                  <a:srgbClr val="1C4587"/>
                </a:solidFill>
                <a:latin typeface="Roboto"/>
                <a:ea typeface="Roboto"/>
                <a:cs typeface="Roboto"/>
                <a:sym typeface="Roboto"/>
              </a:rPr>
              <a:t>Slides: </a:t>
            </a:r>
            <a:r>
              <a:rPr lang="de" sz="1800" u="sng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http://tiny.cc/NAACLTransfer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800"/>
              <a:buFont typeface="Roboto"/>
              <a:buChar char="❏"/>
            </a:pPr>
            <a:r>
              <a:rPr lang="de" sz="1800">
                <a:solidFill>
                  <a:srgbClr val="1C4587"/>
                </a:solidFill>
                <a:latin typeface="Roboto"/>
                <a:ea typeface="Roboto"/>
                <a:cs typeface="Roboto"/>
                <a:sym typeface="Roboto"/>
              </a:rPr>
              <a:t>Colab:</a:t>
            </a:r>
            <a:r>
              <a:rPr lang="de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de" sz="1800" u="sng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http://tiny.cc/NAACLTransferColab</a:t>
            </a:r>
            <a:endParaRPr sz="1800">
              <a:solidFill>
                <a:srgbClr val="1C458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800"/>
              <a:buFont typeface="Roboto"/>
              <a:buChar char="❏"/>
            </a:pPr>
            <a:r>
              <a:rPr lang="de" sz="1800">
                <a:solidFill>
                  <a:srgbClr val="1C4587"/>
                </a:solidFill>
                <a:latin typeface="Roboto"/>
                <a:ea typeface="Roboto"/>
                <a:cs typeface="Roboto"/>
                <a:sym typeface="Roboto"/>
              </a:rPr>
              <a:t>Code: </a:t>
            </a:r>
            <a:r>
              <a:rPr lang="de" sz="1800" u="sng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  <a:hlinkClick r:id="rId5"/>
              </a:rPr>
              <a:t>http://tiny.cc/NAACLTransferCode</a:t>
            </a:r>
            <a:endParaRPr sz="1800">
              <a:solidFill>
                <a:srgbClr val="1C458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de" sz="1800">
                <a:solidFill>
                  <a:srgbClr val="1C4587"/>
                </a:solidFill>
                <a:latin typeface="Roboto"/>
                <a:ea typeface="Roboto"/>
                <a:cs typeface="Roboto"/>
                <a:sym typeface="Roboto"/>
              </a:rPr>
              <a:t>Questions:</a:t>
            </a:r>
            <a:endParaRPr sz="1800">
              <a:solidFill>
                <a:srgbClr val="1C458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C4587"/>
              </a:buClr>
              <a:buSzPts val="1800"/>
              <a:buFont typeface="Roboto"/>
              <a:buChar char="❏"/>
            </a:pPr>
            <a:r>
              <a:rPr lang="de" sz="1800">
                <a:solidFill>
                  <a:srgbClr val="1C4587"/>
                </a:solidFill>
                <a:latin typeface="Roboto"/>
                <a:ea typeface="Roboto"/>
                <a:cs typeface="Roboto"/>
                <a:sym typeface="Roboto"/>
              </a:rPr>
              <a:t>Twitter: </a:t>
            </a:r>
            <a:r>
              <a:rPr b="1" lang="de" sz="1800">
                <a:solidFill>
                  <a:srgbClr val="1C4587"/>
                </a:solidFill>
                <a:latin typeface="Roboto"/>
                <a:ea typeface="Roboto"/>
                <a:cs typeface="Roboto"/>
                <a:sym typeface="Roboto"/>
              </a:rPr>
              <a:t>#NAACLTransfer</a:t>
            </a:r>
            <a:r>
              <a:rPr lang="de" sz="1800">
                <a:solidFill>
                  <a:srgbClr val="1C4587"/>
                </a:solidFill>
                <a:latin typeface="Roboto"/>
                <a:ea typeface="Roboto"/>
                <a:cs typeface="Roboto"/>
                <a:sym typeface="Roboto"/>
              </a:rPr>
              <a:t> during the tutorial</a:t>
            </a:r>
            <a:endParaRPr sz="1800">
              <a:solidFill>
                <a:srgbClr val="1C458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800"/>
              <a:buFont typeface="Roboto"/>
              <a:buChar char="❏"/>
            </a:pPr>
            <a:r>
              <a:rPr lang="de" sz="1800">
                <a:solidFill>
                  <a:srgbClr val="1C4587"/>
                </a:solidFill>
                <a:latin typeface="Roboto"/>
                <a:ea typeface="Roboto"/>
                <a:cs typeface="Roboto"/>
                <a:sym typeface="Roboto"/>
              </a:rPr>
              <a:t>Whova: </a:t>
            </a:r>
            <a:r>
              <a:rPr i="1" lang="de" sz="1800">
                <a:solidFill>
                  <a:srgbClr val="1C4587"/>
                </a:solidFill>
                <a:latin typeface="Roboto"/>
                <a:ea typeface="Roboto"/>
                <a:cs typeface="Roboto"/>
                <a:sym typeface="Roboto"/>
              </a:rPr>
              <a:t>“Questions for the tutorial on Transfer Learning in NLP”</a:t>
            </a:r>
            <a:r>
              <a:rPr lang="de" sz="1800">
                <a:solidFill>
                  <a:srgbClr val="1C4587"/>
                </a:solidFill>
                <a:latin typeface="Roboto"/>
                <a:ea typeface="Roboto"/>
                <a:cs typeface="Roboto"/>
                <a:sym typeface="Roboto"/>
              </a:rPr>
              <a:t> topic</a:t>
            </a:r>
            <a:endParaRPr sz="1800">
              <a:solidFill>
                <a:srgbClr val="1C458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800"/>
              <a:buFont typeface="Roboto"/>
              <a:buChar char="❏"/>
            </a:pPr>
            <a:r>
              <a:rPr lang="de" sz="1800">
                <a:solidFill>
                  <a:srgbClr val="1C4587"/>
                </a:solidFill>
                <a:latin typeface="Roboto"/>
                <a:ea typeface="Roboto"/>
                <a:cs typeface="Roboto"/>
                <a:sym typeface="Roboto"/>
              </a:rPr>
              <a:t>Ask us during the break or after the tutorial</a:t>
            </a:r>
            <a:endParaRPr sz="1800">
              <a:solidFill>
                <a:srgbClr val="1C458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1" name="Google Shape;171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6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Major themes: pretraining vs target task</a:t>
            </a:r>
            <a:endParaRPr/>
          </a:p>
        </p:txBody>
      </p:sp>
      <p:sp>
        <p:nvSpPr>
          <p:cNvPr id="381" name="Google Shape;381;p56"/>
          <p:cNvSpPr txBox="1"/>
          <p:nvPr>
            <p:ph idx="1" type="body"/>
          </p:nvPr>
        </p:nvSpPr>
        <p:spPr>
          <a:xfrm>
            <a:off x="311700" y="1060200"/>
            <a:ext cx="8520600" cy="179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de"/>
              <a:t>Sentence / document representations not useful for word level predictions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de"/>
              <a:t>Word vectors can be pooled across contexts, but often outperformed by other methods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de"/>
              <a:t>In contextual word vectors, bidirectional context important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p56"/>
          <p:cNvSpPr txBox="1"/>
          <p:nvPr/>
        </p:nvSpPr>
        <p:spPr>
          <a:xfrm>
            <a:off x="311700" y="594000"/>
            <a:ext cx="8319600" cy="49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de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Choice of pretraining and target tasks are coupled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3" name="Google Shape;383;p56"/>
          <p:cNvSpPr txBox="1"/>
          <p:nvPr/>
        </p:nvSpPr>
        <p:spPr>
          <a:xfrm>
            <a:off x="332550" y="2496325"/>
            <a:ext cx="8478900" cy="12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In general: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Char char="❏"/>
            </a:pPr>
            <a:r>
              <a:rPr lang="de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Similar pretraining and target tasks → best results</a:t>
            </a:r>
            <a:endParaRPr/>
          </a:p>
        </p:txBody>
      </p:sp>
      <p:sp>
        <p:nvSpPr>
          <p:cNvPr id="384" name="Google Shape;384;p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8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8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8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8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2825" name="Shape 2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6" name="Google Shape;2826;p236"/>
          <p:cNvSpPr txBox="1"/>
          <p:nvPr>
            <p:ph idx="1" type="body"/>
          </p:nvPr>
        </p:nvSpPr>
        <p:spPr>
          <a:xfrm>
            <a:off x="0" y="15450"/>
            <a:ext cx="91440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5.C – Chit-chat with OpenAI GPT &amp; PyTorch	</a:t>
            </a:r>
            <a:endParaRPr/>
          </a:p>
        </p:txBody>
      </p:sp>
      <p:sp>
        <p:nvSpPr>
          <p:cNvPr id="2827" name="Google Shape;2827;p236"/>
          <p:cNvSpPr txBox="1"/>
          <p:nvPr>
            <p:ph idx="4294967295" type="title"/>
          </p:nvPr>
        </p:nvSpPr>
        <p:spPr>
          <a:xfrm>
            <a:off x="4572000" y="4846175"/>
            <a:ext cx="4572000" cy="2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Golovanov, Kurbanov, Nikolenko, Truskovskyi, Tselousov and Wolf, ACL 2019</a:t>
            </a:r>
            <a:endParaRPr sz="1000">
              <a:solidFill>
                <a:srgbClr val="000000"/>
              </a:solidFill>
            </a:endParaRPr>
          </a:p>
        </p:txBody>
      </p:sp>
      <p:pic>
        <p:nvPicPr>
          <p:cNvPr id="2828" name="Google Shape;2828;p2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32875" y="41540"/>
            <a:ext cx="534200" cy="489625"/>
          </a:xfrm>
          <a:prstGeom prst="rect">
            <a:avLst/>
          </a:prstGeom>
          <a:noFill/>
          <a:ln>
            <a:noFill/>
          </a:ln>
        </p:spPr>
      </p:pic>
      <p:sp>
        <p:nvSpPr>
          <p:cNvPr id="2829" name="Google Shape;2829;p236"/>
          <p:cNvSpPr txBox="1"/>
          <p:nvPr/>
        </p:nvSpPr>
        <p:spPr>
          <a:xfrm>
            <a:off x="69583" y="596282"/>
            <a:ext cx="6583200" cy="18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Roboto"/>
                <a:ea typeface="Roboto"/>
                <a:cs typeface="Roboto"/>
                <a:sym typeface="Roboto"/>
              </a:rPr>
              <a:t>Several options: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❏"/>
            </a:pPr>
            <a:r>
              <a:rPr lang="de">
                <a:latin typeface="Roboto"/>
                <a:ea typeface="Roboto"/>
                <a:cs typeface="Roboto"/>
                <a:sym typeface="Roboto"/>
              </a:rPr>
              <a:t>Duplicate the model to initialize an encoder-decoder structure</a:t>
            </a:r>
            <a:br>
              <a:rPr lang="de">
                <a:latin typeface="Roboto"/>
                <a:ea typeface="Roboto"/>
                <a:cs typeface="Roboto"/>
                <a:sym typeface="Roboto"/>
              </a:rPr>
            </a:br>
            <a:r>
              <a:rPr lang="de">
                <a:latin typeface="Roboto"/>
                <a:ea typeface="Roboto"/>
                <a:cs typeface="Roboto"/>
                <a:sym typeface="Roboto"/>
              </a:rPr>
              <a:t>e.g. </a:t>
            </a:r>
            <a:r>
              <a:rPr lang="de" u="sng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Lample &amp; Conneau, 2019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❏"/>
            </a:pPr>
            <a:r>
              <a:rPr lang="de">
                <a:latin typeface="Roboto"/>
                <a:ea typeface="Roboto"/>
                <a:cs typeface="Roboto"/>
                <a:sym typeface="Roboto"/>
              </a:rPr>
              <a:t>Use a single model with concatenated inputs</a:t>
            </a:r>
            <a:br>
              <a:rPr lang="de">
                <a:latin typeface="Roboto"/>
                <a:ea typeface="Roboto"/>
                <a:cs typeface="Roboto"/>
                <a:sym typeface="Roboto"/>
              </a:rPr>
            </a:br>
            <a:r>
              <a:rPr lang="de">
                <a:latin typeface="Roboto"/>
                <a:ea typeface="Roboto"/>
                <a:cs typeface="Roboto"/>
                <a:sym typeface="Roboto"/>
              </a:rPr>
              <a:t>see e.g. </a:t>
            </a:r>
            <a:r>
              <a:rPr lang="de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5"/>
              </a:rPr>
              <a:t>Wolf et al., 2019</a:t>
            </a:r>
            <a:r>
              <a:rPr lang="de"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lang="de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6"/>
              </a:rPr>
              <a:t>Khandelwal et al. 2019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830" name="Google Shape;2830;p236"/>
          <p:cNvGrpSpPr/>
          <p:nvPr/>
        </p:nvGrpSpPr>
        <p:grpSpPr>
          <a:xfrm>
            <a:off x="5694399" y="942175"/>
            <a:ext cx="3143951" cy="2599475"/>
            <a:chOff x="5252699" y="1652675"/>
            <a:chExt cx="3143951" cy="2599475"/>
          </a:xfrm>
        </p:grpSpPr>
        <p:pic>
          <p:nvPicPr>
            <p:cNvPr id="2831" name="Google Shape;2831;p236"/>
            <p:cNvPicPr preferRelativeResize="0"/>
            <p:nvPr/>
          </p:nvPicPr>
          <p:blipFill rotWithShape="1">
            <a:blip r:embed="rId7">
              <a:alphaModFix/>
            </a:blip>
            <a:srcRect b="50826" l="0" r="0" t="0"/>
            <a:stretch/>
          </p:blipFill>
          <p:spPr>
            <a:xfrm rot="5400000">
              <a:off x="4734137" y="2171237"/>
              <a:ext cx="2599475" cy="15623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32" name="Google Shape;2832;p236"/>
            <p:cNvPicPr preferRelativeResize="0"/>
            <p:nvPr/>
          </p:nvPicPr>
          <p:blipFill rotWithShape="1">
            <a:blip r:embed="rId7">
              <a:alphaModFix/>
            </a:blip>
            <a:srcRect b="0" l="0" r="0" t="50219"/>
            <a:stretch/>
          </p:blipFill>
          <p:spPr>
            <a:xfrm rot="5400000">
              <a:off x="6306112" y="2161612"/>
              <a:ext cx="2599475" cy="1581600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2833" name="Google Shape;2833;p236"/>
          <p:cNvCxnSpPr>
            <a:stCxn id="2834" idx="3"/>
          </p:cNvCxnSpPr>
          <p:nvPr/>
        </p:nvCxnSpPr>
        <p:spPr>
          <a:xfrm>
            <a:off x="4509175" y="1674975"/>
            <a:ext cx="1100100" cy="0"/>
          </a:xfrm>
          <a:prstGeom prst="straightConnector1">
            <a:avLst/>
          </a:prstGeom>
          <a:noFill/>
          <a:ln cap="flat" cmpd="sng" w="19050">
            <a:solidFill>
              <a:srgbClr val="3D85C6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835" name="Google Shape;2835;p23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11700" y="1957147"/>
            <a:ext cx="5166895" cy="184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36" name="Google Shape;2836;p236"/>
          <p:cNvSpPr/>
          <p:nvPr/>
        </p:nvSpPr>
        <p:spPr>
          <a:xfrm rot="174518">
            <a:off x="5629287" y="690037"/>
            <a:ext cx="1929600" cy="322184"/>
          </a:xfrm>
          <a:custGeom>
            <a:rect b="b" l="l" r="r" t="t"/>
            <a:pathLst>
              <a:path extrusionOk="0" h="15584" w="103068">
                <a:moveTo>
                  <a:pt x="0" y="15584"/>
                </a:moveTo>
                <a:cubicBezTo>
                  <a:pt x="9514" y="13007"/>
                  <a:pt x="39906" y="1115"/>
                  <a:pt x="57084" y="124"/>
                </a:cubicBezTo>
                <a:cubicBezTo>
                  <a:pt x="74262" y="-867"/>
                  <a:pt x="95404" y="8052"/>
                  <a:pt x="103068" y="9638"/>
                </a:cubicBezTo>
              </a:path>
            </a:pathLst>
          </a:custGeom>
          <a:noFill/>
          <a:ln cap="flat" cmpd="sng" w="19050">
            <a:solidFill>
              <a:srgbClr val="3D85C6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2837" name="Google Shape;2837;p236"/>
          <p:cNvSpPr txBox="1"/>
          <p:nvPr/>
        </p:nvSpPr>
        <p:spPr>
          <a:xfrm>
            <a:off x="355824" y="3692816"/>
            <a:ext cx="8232300" cy="4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Roboto"/>
                <a:ea typeface="Roboto"/>
                <a:cs typeface="Roboto"/>
                <a:sym typeface="Roboto"/>
              </a:rPr>
              <a:t>Concatenate the various context separated by delimiters and add position and segment embeddings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34" name="Google Shape;2834;p236"/>
          <p:cNvSpPr/>
          <p:nvPr/>
        </p:nvSpPr>
        <p:spPr>
          <a:xfrm>
            <a:off x="168475" y="1430175"/>
            <a:ext cx="4340700" cy="4896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3D85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8" name="Google Shape;2838;p2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2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2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2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2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237"/>
          <p:cNvSpPr txBox="1"/>
          <p:nvPr>
            <p:ph idx="1" type="body"/>
          </p:nvPr>
        </p:nvSpPr>
        <p:spPr>
          <a:xfrm>
            <a:off x="0" y="15450"/>
            <a:ext cx="91440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5.C – Chit-chat with OpenAI GPT &amp; PyTorch	</a:t>
            </a:r>
            <a:endParaRPr/>
          </a:p>
        </p:txBody>
      </p:sp>
      <p:pic>
        <p:nvPicPr>
          <p:cNvPr id="2844" name="Google Shape;2844;p2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32875" y="41540"/>
            <a:ext cx="534200" cy="489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5" name="Google Shape;2845;p2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22499" y="642636"/>
            <a:ext cx="5021506" cy="5786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6" name="Google Shape;2846;p2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1753397"/>
            <a:ext cx="5021500" cy="301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7" name="Google Shape;2847;p2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22500" y="1265457"/>
            <a:ext cx="5021500" cy="846531"/>
          </a:xfrm>
          <a:prstGeom prst="rect">
            <a:avLst/>
          </a:prstGeom>
          <a:noFill/>
          <a:ln>
            <a:noFill/>
          </a:ln>
        </p:spPr>
      </p:pic>
      <p:sp>
        <p:nvSpPr>
          <p:cNvPr id="2848" name="Google Shape;2848;p237"/>
          <p:cNvSpPr txBox="1"/>
          <p:nvPr/>
        </p:nvSpPr>
        <p:spPr>
          <a:xfrm>
            <a:off x="102325" y="677575"/>
            <a:ext cx="3865200" cy="5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Roboto"/>
                <a:ea typeface="Roboto"/>
                <a:cs typeface="Roboto"/>
                <a:sym typeface="Roboto"/>
              </a:rPr>
              <a:t>Let’s import pretrained versions of OpenAI GPT tokenizer and model.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849" name="Google Shape;2849;p237"/>
          <p:cNvCxnSpPr/>
          <p:nvPr/>
        </p:nvCxnSpPr>
        <p:spPr>
          <a:xfrm>
            <a:off x="3758700" y="1520377"/>
            <a:ext cx="363900" cy="0"/>
          </a:xfrm>
          <a:prstGeom prst="straightConnector1">
            <a:avLst/>
          </a:prstGeom>
          <a:noFill/>
          <a:ln cap="flat" cmpd="sng" w="19050">
            <a:solidFill>
              <a:srgbClr val="3D85C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850" name="Google Shape;2850;p237"/>
          <p:cNvSpPr txBox="1"/>
          <p:nvPr/>
        </p:nvSpPr>
        <p:spPr>
          <a:xfrm>
            <a:off x="5021500" y="2060699"/>
            <a:ext cx="4122300" cy="4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Roboto"/>
                <a:ea typeface="Roboto"/>
                <a:cs typeface="Roboto"/>
                <a:sym typeface="Roboto"/>
              </a:rPr>
              <a:t>Now most of the work is about preparing the inputs for the model.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851" name="Google Shape;2851;p237"/>
          <p:cNvCxnSpPr/>
          <p:nvPr/>
        </p:nvCxnSpPr>
        <p:spPr>
          <a:xfrm flipH="1">
            <a:off x="4132475" y="2850497"/>
            <a:ext cx="923100" cy="296700"/>
          </a:xfrm>
          <a:prstGeom prst="straightConnector1">
            <a:avLst/>
          </a:prstGeom>
          <a:noFill/>
          <a:ln cap="flat" cmpd="sng" w="19050">
            <a:solidFill>
              <a:srgbClr val="3D85C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52" name="Google Shape;2852;p237"/>
          <p:cNvCxnSpPr>
            <a:stCxn id="2850" idx="1"/>
          </p:cNvCxnSpPr>
          <p:nvPr/>
        </p:nvCxnSpPr>
        <p:spPr>
          <a:xfrm rot="10800000">
            <a:off x="4758700" y="2305499"/>
            <a:ext cx="262800" cy="0"/>
          </a:xfrm>
          <a:prstGeom prst="straightConnector1">
            <a:avLst/>
          </a:prstGeom>
          <a:noFill/>
          <a:ln cap="flat" cmpd="sng" w="19050">
            <a:solidFill>
              <a:srgbClr val="3D85C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53" name="Google Shape;2853;p237"/>
          <p:cNvCxnSpPr/>
          <p:nvPr/>
        </p:nvCxnSpPr>
        <p:spPr>
          <a:xfrm rot="10800000">
            <a:off x="4329975" y="3620397"/>
            <a:ext cx="714600" cy="0"/>
          </a:xfrm>
          <a:prstGeom prst="straightConnector1">
            <a:avLst/>
          </a:prstGeom>
          <a:noFill/>
          <a:ln cap="flat" cmpd="sng" w="19050">
            <a:solidFill>
              <a:srgbClr val="3D85C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854" name="Google Shape;2854;p237"/>
          <p:cNvSpPr txBox="1"/>
          <p:nvPr/>
        </p:nvSpPr>
        <p:spPr>
          <a:xfrm>
            <a:off x="5055575" y="3910947"/>
            <a:ext cx="4088400" cy="7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Then train our model using the </a:t>
            </a:r>
            <a:r>
              <a:rPr lang="d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pretraining</a:t>
            </a:r>
            <a:r>
              <a:rPr lang="d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language modeling objective.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855" name="Google Shape;2855;p237"/>
          <p:cNvCxnSpPr/>
          <p:nvPr/>
        </p:nvCxnSpPr>
        <p:spPr>
          <a:xfrm>
            <a:off x="3758700" y="871950"/>
            <a:ext cx="363900" cy="0"/>
          </a:xfrm>
          <a:prstGeom prst="straightConnector1">
            <a:avLst/>
          </a:prstGeom>
          <a:noFill/>
          <a:ln cap="flat" cmpd="sng" w="19050">
            <a:solidFill>
              <a:srgbClr val="3D85C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856" name="Google Shape;2856;p237"/>
          <p:cNvSpPr txBox="1"/>
          <p:nvPr/>
        </p:nvSpPr>
        <p:spPr>
          <a:xfrm>
            <a:off x="0" y="1303525"/>
            <a:ext cx="3758700" cy="5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And add a few new tokens to the vocabulary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57" name="Google Shape;2857;p237"/>
          <p:cNvSpPr txBox="1"/>
          <p:nvPr/>
        </p:nvSpPr>
        <p:spPr>
          <a:xfrm>
            <a:off x="5055600" y="2591122"/>
            <a:ext cx="40884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We organize the contexts in segments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58" name="Google Shape;2858;p237"/>
          <p:cNvSpPr txBox="1"/>
          <p:nvPr/>
        </p:nvSpPr>
        <p:spPr>
          <a:xfrm>
            <a:off x="5055600" y="3074297"/>
            <a:ext cx="4088400" cy="2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Add delimiter at the extremities of the segments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59" name="Google Shape;2859;p237"/>
          <p:cNvSpPr txBox="1"/>
          <p:nvPr/>
        </p:nvSpPr>
        <p:spPr>
          <a:xfrm>
            <a:off x="5109200" y="3408347"/>
            <a:ext cx="4034700" cy="5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And build our word, position and segment inputs for the model.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860" name="Google Shape;2860;p237"/>
          <p:cNvCxnSpPr/>
          <p:nvPr/>
        </p:nvCxnSpPr>
        <p:spPr>
          <a:xfrm rot="10800000">
            <a:off x="4709175" y="3259210"/>
            <a:ext cx="335400" cy="0"/>
          </a:xfrm>
          <a:prstGeom prst="straightConnector1">
            <a:avLst/>
          </a:prstGeom>
          <a:noFill/>
          <a:ln cap="flat" cmpd="sng" w="19050">
            <a:solidFill>
              <a:srgbClr val="3D85C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861" name="Google Shape;2861;p2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2865" name="Shape 2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6" name="Google Shape;2866;p238"/>
          <p:cNvSpPr txBox="1"/>
          <p:nvPr>
            <p:ph idx="1" type="body"/>
          </p:nvPr>
        </p:nvSpPr>
        <p:spPr>
          <a:xfrm>
            <a:off x="0" y="15450"/>
            <a:ext cx="91440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5.C – Chit-chat with OpenAI GPT &amp; PyTorch	</a:t>
            </a:r>
            <a:endParaRPr/>
          </a:p>
        </p:txBody>
      </p:sp>
      <p:pic>
        <p:nvPicPr>
          <p:cNvPr id="2867" name="Google Shape;2867;p2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32875" y="41540"/>
            <a:ext cx="534200" cy="489625"/>
          </a:xfrm>
          <a:prstGeom prst="rect">
            <a:avLst/>
          </a:prstGeom>
          <a:noFill/>
          <a:ln>
            <a:noFill/>
          </a:ln>
        </p:spPr>
      </p:pic>
      <p:sp>
        <p:nvSpPr>
          <p:cNvPr id="2868" name="Google Shape;2868;p238"/>
          <p:cNvSpPr txBox="1"/>
          <p:nvPr/>
        </p:nvSpPr>
        <p:spPr>
          <a:xfrm>
            <a:off x="452975" y="589975"/>
            <a:ext cx="1919400" cy="41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latin typeface="Roboto"/>
                <a:ea typeface="Roboto"/>
                <a:cs typeface="Roboto"/>
                <a:sym typeface="Roboto"/>
              </a:rPr>
              <a:t>PyTorch Hub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69" name="Google Shape;2869;p238"/>
          <p:cNvSpPr txBox="1"/>
          <p:nvPr/>
        </p:nvSpPr>
        <p:spPr>
          <a:xfrm>
            <a:off x="452975" y="927175"/>
            <a:ext cx="8151000" cy="13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Roboto"/>
                <a:ea typeface="Roboto"/>
                <a:cs typeface="Roboto"/>
                <a:sym typeface="Roboto"/>
              </a:rPr>
              <a:t>Last Friday, the PyTorch team soft-launched a beta version of </a:t>
            </a:r>
            <a:r>
              <a:rPr i="1" lang="de">
                <a:latin typeface="Roboto"/>
                <a:ea typeface="Roboto"/>
                <a:cs typeface="Roboto"/>
                <a:sym typeface="Roboto"/>
              </a:rPr>
              <a:t>PyTorch Hub</a:t>
            </a:r>
            <a:r>
              <a:rPr lang="de">
                <a:latin typeface="Roboto"/>
                <a:ea typeface="Roboto"/>
                <a:cs typeface="Roboto"/>
                <a:sym typeface="Roboto"/>
              </a:rPr>
              <a:t>. Let’s have a quick look.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❏"/>
            </a:pPr>
            <a:r>
              <a:rPr lang="de">
                <a:latin typeface="Roboto"/>
                <a:ea typeface="Roboto"/>
                <a:cs typeface="Roboto"/>
                <a:sym typeface="Roboto"/>
              </a:rPr>
              <a:t>PyTorch Hub is based on </a:t>
            </a:r>
            <a:r>
              <a:rPr b="1" lang="de">
                <a:latin typeface="Roboto"/>
                <a:ea typeface="Roboto"/>
                <a:cs typeface="Roboto"/>
                <a:sym typeface="Roboto"/>
              </a:rPr>
              <a:t>GitHub repositories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❏"/>
            </a:pPr>
            <a:r>
              <a:rPr lang="de">
                <a:latin typeface="Roboto"/>
                <a:ea typeface="Roboto"/>
                <a:cs typeface="Roboto"/>
                <a:sym typeface="Roboto"/>
              </a:rPr>
              <a:t>A model is shared by adding a </a:t>
            </a:r>
            <a:r>
              <a:rPr i="1" lang="de">
                <a:latin typeface="Roboto"/>
                <a:ea typeface="Roboto"/>
                <a:cs typeface="Roboto"/>
                <a:sym typeface="Roboto"/>
              </a:rPr>
              <a:t>hubconf.py</a:t>
            </a:r>
            <a:r>
              <a:rPr lang="de">
                <a:latin typeface="Roboto"/>
                <a:ea typeface="Roboto"/>
                <a:cs typeface="Roboto"/>
                <a:sym typeface="Roboto"/>
              </a:rPr>
              <a:t> script to the root of a GitHub repository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❏"/>
            </a:pPr>
            <a:r>
              <a:rPr lang="de">
                <a:latin typeface="Roboto"/>
                <a:ea typeface="Roboto"/>
                <a:cs typeface="Roboto"/>
                <a:sym typeface="Roboto"/>
              </a:rPr>
              <a:t>Both </a:t>
            </a:r>
            <a:r>
              <a:rPr b="1" lang="de">
                <a:latin typeface="Roboto"/>
                <a:ea typeface="Roboto"/>
                <a:cs typeface="Roboto"/>
                <a:sym typeface="Roboto"/>
              </a:rPr>
              <a:t>model definitions</a:t>
            </a:r>
            <a:r>
              <a:rPr lang="de">
                <a:latin typeface="Roboto"/>
                <a:ea typeface="Roboto"/>
                <a:cs typeface="Roboto"/>
                <a:sym typeface="Roboto"/>
              </a:rPr>
              <a:t> and </a:t>
            </a:r>
            <a:r>
              <a:rPr b="1" lang="de">
                <a:latin typeface="Roboto"/>
                <a:ea typeface="Roboto"/>
                <a:cs typeface="Roboto"/>
                <a:sym typeface="Roboto"/>
              </a:rPr>
              <a:t>pre-trained weights</a:t>
            </a:r>
            <a:r>
              <a:rPr lang="de">
                <a:latin typeface="Roboto"/>
                <a:ea typeface="Roboto"/>
                <a:cs typeface="Roboto"/>
                <a:sym typeface="Roboto"/>
              </a:rPr>
              <a:t> can be shared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❏"/>
            </a:pPr>
            <a:r>
              <a:rPr lang="de">
                <a:latin typeface="Roboto"/>
                <a:ea typeface="Roboto"/>
                <a:cs typeface="Roboto"/>
                <a:sym typeface="Roboto"/>
              </a:rPr>
              <a:t>More details: </a:t>
            </a:r>
            <a:r>
              <a:rPr lang="de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https://pytorch.org/hub</a:t>
            </a:r>
            <a:r>
              <a:rPr lang="de">
                <a:latin typeface="Roboto"/>
                <a:ea typeface="Roboto"/>
                <a:cs typeface="Roboto"/>
                <a:sym typeface="Roboto"/>
              </a:rPr>
              <a:t> and </a:t>
            </a:r>
            <a:r>
              <a:rPr lang="de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5"/>
              </a:rPr>
              <a:t>https://pytorch.org/docs/stable/hub.html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70" name="Google Shape;2870;p238"/>
          <p:cNvSpPr txBox="1"/>
          <p:nvPr/>
        </p:nvSpPr>
        <p:spPr>
          <a:xfrm>
            <a:off x="445580" y="2259117"/>
            <a:ext cx="80646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Roboto"/>
                <a:ea typeface="Roboto"/>
                <a:cs typeface="Roboto"/>
                <a:sym typeface="Roboto"/>
              </a:rPr>
              <a:t>In our case, to use</a:t>
            </a:r>
            <a:r>
              <a:rPr lang="de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i="1" lang="de">
                <a:latin typeface="Roboto"/>
                <a:ea typeface="Roboto"/>
                <a:cs typeface="Roboto"/>
                <a:sym typeface="Roboto"/>
              </a:rPr>
              <a:t>torch.hub</a:t>
            </a:r>
            <a:r>
              <a:rPr lang="de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de">
                <a:latin typeface="Roboto"/>
                <a:ea typeface="Roboto"/>
                <a:cs typeface="Roboto"/>
                <a:sym typeface="Roboto"/>
              </a:rPr>
              <a:t>instead of </a:t>
            </a:r>
            <a:r>
              <a:rPr i="1" lang="de">
                <a:latin typeface="Roboto"/>
                <a:ea typeface="Roboto"/>
                <a:cs typeface="Roboto"/>
                <a:sym typeface="Roboto"/>
              </a:rPr>
              <a:t>pytorch-pretrained-bert</a:t>
            </a:r>
            <a:r>
              <a:rPr lang="de"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lang="d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we can simply call </a:t>
            </a:r>
            <a:r>
              <a:rPr i="1" lang="d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torch.hub.load</a:t>
            </a:r>
            <a:r>
              <a:rPr lang="d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with the path to </a:t>
            </a:r>
            <a:r>
              <a:rPr i="1" lang="d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pytorch-pretrained-bert</a:t>
            </a:r>
            <a:r>
              <a:rPr lang="d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GitHub repository: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871" name="Google Shape;2871;p2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86275" y="2864226"/>
            <a:ext cx="6428051" cy="648575"/>
          </a:xfrm>
          <a:prstGeom prst="rect">
            <a:avLst/>
          </a:prstGeom>
          <a:noFill/>
          <a:ln>
            <a:noFill/>
          </a:ln>
        </p:spPr>
      </p:pic>
      <p:sp>
        <p:nvSpPr>
          <p:cNvPr id="2872" name="Google Shape;2872;p238"/>
          <p:cNvSpPr txBox="1"/>
          <p:nvPr/>
        </p:nvSpPr>
        <p:spPr>
          <a:xfrm>
            <a:off x="452975" y="3496595"/>
            <a:ext cx="79077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PyTorch Hub will fetch the model from the </a:t>
            </a:r>
            <a:r>
              <a:rPr i="1" lang="d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master branch </a:t>
            </a:r>
            <a:r>
              <a:rPr lang="d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on</a:t>
            </a:r>
            <a:r>
              <a:rPr i="1" lang="d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GitHub</a:t>
            </a:r>
            <a:r>
              <a:rPr lang="d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 This means that you don’t need to package your model (</a:t>
            </a:r>
            <a:r>
              <a:rPr i="1" lang="d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pip</a:t>
            </a:r>
            <a:r>
              <a:rPr lang="d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) &amp; users will always access the most recent version (</a:t>
            </a:r>
            <a:r>
              <a:rPr i="1" lang="d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master</a:t>
            </a:r>
            <a:r>
              <a:rPr lang="d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).</a:t>
            </a:r>
            <a:endParaRPr/>
          </a:p>
        </p:txBody>
      </p:sp>
      <p:sp>
        <p:nvSpPr>
          <p:cNvPr id="2873" name="Google Shape;2873;p2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6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6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6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6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6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77" name="Shape 2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8" name="Google Shape;2878;p239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Agenda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879" name="Google Shape;2879;p239"/>
          <p:cNvCxnSpPr>
            <a:stCxn id="2880" idx="3"/>
            <a:endCxn id="2881" idx="1"/>
          </p:cNvCxnSpPr>
          <p:nvPr/>
        </p:nvCxnSpPr>
        <p:spPr>
          <a:xfrm>
            <a:off x="4317525" y="1231850"/>
            <a:ext cx="5388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2882" name="Google Shape;2882;p239"/>
          <p:cNvGrpSpPr/>
          <p:nvPr/>
        </p:nvGrpSpPr>
        <p:grpSpPr>
          <a:xfrm>
            <a:off x="2564625" y="714200"/>
            <a:ext cx="1752900" cy="1035300"/>
            <a:chOff x="2656325" y="1083188"/>
            <a:chExt cx="1752900" cy="1035300"/>
          </a:xfrm>
        </p:grpSpPr>
        <p:sp>
          <p:nvSpPr>
            <p:cNvPr id="2880" name="Google Shape;2880;p239"/>
            <p:cNvSpPr/>
            <p:nvPr/>
          </p:nvSpPr>
          <p:spPr>
            <a:xfrm>
              <a:off x="2656325" y="1083188"/>
              <a:ext cx="1752900" cy="1035300"/>
            </a:xfrm>
            <a:prstGeom prst="roundRect">
              <a:avLst>
                <a:gd fmla="val 16667" name="adj"/>
              </a:avLst>
            </a:prstGeom>
            <a:solidFill>
              <a:srgbClr val="1C4587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>
                  <a:solidFill>
                    <a:schemeClr val="lt1"/>
                  </a:solidFill>
                </a:rPr>
                <a:t>[2] </a:t>
              </a:r>
              <a:r>
                <a:rPr lang="de" u="sng">
                  <a:solidFill>
                    <a:schemeClr val="lt1"/>
                  </a:solidFill>
                  <a:hlinkClick action="ppaction://hlinksldjump" r:id="rId3"/>
                </a:rPr>
                <a:t>Pretraining</a:t>
              </a:r>
              <a:endParaRPr>
                <a:solidFill>
                  <a:schemeClr val="lt1"/>
                </a:solidFill>
              </a:endParaRPr>
            </a:p>
          </p:txBody>
        </p:sp>
        <p:pic>
          <p:nvPicPr>
            <p:cNvPr id="2883" name="Google Shape;2883;p239"/>
            <p:cNvPicPr preferRelativeResize="0"/>
            <p:nvPr/>
          </p:nvPicPr>
          <p:blipFill rotWithShape="1">
            <a:blip r:embed="rId4">
              <a:alphaModFix/>
            </a:blip>
            <a:srcRect b="28164" l="0" r="0" t="15383"/>
            <a:stretch/>
          </p:blipFill>
          <p:spPr>
            <a:xfrm>
              <a:off x="3197979" y="1156588"/>
              <a:ext cx="669601" cy="378000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2884" name="Google Shape;2884;p239"/>
          <p:cNvCxnSpPr>
            <a:stCxn id="2880" idx="2"/>
            <a:endCxn id="2885" idx="0"/>
          </p:cNvCxnSpPr>
          <p:nvPr/>
        </p:nvCxnSpPr>
        <p:spPr>
          <a:xfrm>
            <a:off x="3441075" y="1749500"/>
            <a:ext cx="0" cy="7491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881" name="Google Shape;2881;p239"/>
          <p:cNvSpPr/>
          <p:nvPr/>
        </p:nvSpPr>
        <p:spPr>
          <a:xfrm>
            <a:off x="4856388" y="714213"/>
            <a:ext cx="1752900" cy="1035300"/>
          </a:xfrm>
          <a:prstGeom prst="roundRect">
            <a:avLst>
              <a:gd fmla="val 16667" name="adj"/>
            </a:avLst>
          </a:prstGeom>
          <a:solidFill>
            <a:srgbClr val="1C4587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</a:rPr>
              <a:t>[4] </a:t>
            </a:r>
            <a:r>
              <a:rPr lang="de" u="sng">
                <a:solidFill>
                  <a:schemeClr val="lt1"/>
                </a:solidFill>
                <a:hlinkClick action="ppaction://hlinksldjump" r:id="rId5"/>
              </a:rPr>
              <a:t>Adaptation</a:t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2886" name="Google Shape;2886;p239"/>
          <p:cNvGrpSpPr/>
          <p:nvPr/>
        </p:nvGrpSpPr>
        <p:grpSpPr>
          <a:xfrm>
            <a:off x="7118250" y="2498638"/>
            <a:ext cx="1752900" cy="1035300"/>
            <a:chOff x="6333625" y="4010025"/>
            <a:chExt cx="1752900" cy="1035300"/>
          </a:xfrm>
        </p:grpSpPr>
        <p:sp>
          <p:nvSpPr>
            <p:cNvPr id="2887" name="Google Shape;2887;p239"/>
            <p:cNvSpPr/>
            <p:nvPr/>
          </p:nvSpPr>
          <p:spPr>
            <a:xfrm>
              <a:off x="6333625" y="4010025"/>
              <a:ext cx="1752900" cy="1035300"/>
            </a:xfrm>
            <a:prstGeom prst="roundRect">
              <a:avLst>
                <a:gd fmla="val 16667" name="adj"/>
              </a:avLst>
            </a:prstGeom>
            <a:solidFill>
              <a:srgbClr val="1C4587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>
                  <a:solidFill>
                    <a:schemeClr val="lt1"/>
                  </a:solidFill>
                </a:rPr>
                <a:t>[6] </a:t>
              </a:r>
              <a:endParaRPr>
                <a:solidFill>
                  <a:schemeClr val="lt1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u="sng">
                  <a:solidFill>
                    <a:schemeClr val="lt1"/>
                  </a:solidFill>
                  <a:hlinkClick action="ppaction://hlinksldjump" r:id="rId6"/>
                </a:rPr>
                <a:t>Open Problems</a:t>
              </a:r>
              <a:endParaRPr>
                <a:solidFill>
                  <a:schemeClr val="lt1"/>
                </a:solidFill>
              </a:endParaRPr>
            </a:p>
          </p:txBody>
        </p:sp>
        <p:pic>
          <p:nvPicPr>
            <p:cNvPr id="2888" name="Google Shape;2888;p239"/>
            <p:cNvPicPr preferRelativeResize="0"/>
            <p:nvPr/>
          </p:nvPicPr>
          <p:blipFill rotWithShape="1">
            <a:blip r:embed="rId7">
              <a:alphaModFix/>
            </a:blip>
            <a:srcRect b="15419" l="14796" r="16607" t="0"/>
            <a:stretch/>
          </p:blipFill>
          <p:spPr>
            <a:xfrm>
              <a:off x="7056805" y="4064451"/>
              <a:ext cx="306549" cy="378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889" name="Google Shape;2889;p239"/>
          <p:cNvGrpSpPr/>
          <p:nvPr/>
        </p:nvGrpSpPr>
        <p:grpSpPr>
          <a:xfrm>
            <a:off x="7118250" y="695163"/>
            <a:ext cx="1752900" cy="1035300"/>
            <a:chOff x="6333625" y="2518325"/>
            <a:chExt cx="1752900" cy="1035300"/>
          </a:xfrm>
        </p:grpSpPr>
        <p:sp>
          <p:nvSpPr>
            <p:cNvPr id="2890" name="Google Shape;2890;p239"/>
            <p:cNvSpPr/>
            <p:nvPr/>
          </p:nvSpPr>
          <p:spPr>
            <a:xfrm>
              <a:off x="6333625" y="2518325"/>
              <a:ext cx="1752900" cy="1035300"/>
            </a:xfrm>
            <a:prstGeom prst="roundRect">
              <a:avLst>
                <a:gd fmla="val 16667" name="adj"/>
              </a:avLst>
            </a:prstGeom>
            <a:solidFill>
              <a:srgbClr val="1C4587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>
                  <a:solidFill>
                    <a:schemeClr val="lt1"/>
                  </a:solidFill>
                </a:rPr>
                <a:t>[5] </a:t>
              </a:r>
              <a:r>
                <a:rPr lang="de" u="sng">
                  <a:solidFill>
                    <a:schemeClr val="lt1"/>
                  </a:solidFill>
                  <a:hlinkClick action="ppaction://hlinksldjump" r:id="rId8"/>
                </a:rPr>
                <a:t>Downstream</a:t>
              </a:r>
              <a:endParaRPr>
                <a:solidFill>
                  <a:schemeClr val="lt1"/>
                </a:solidFill>
              </a:endParaRPr>
            </a:p>
          </p:txBody>
        </p:sp>
        <p:pic>
          <p:nvPicPr>
            <p:cNvPr id="2891" name="Google Shape;2891;p239"/>
            <p:cNvPicPr preferRelativeResize="0"/>
            <p:nvPr/>
          </p:nvPicPr>
          <p:blipFill rotWithShape="1">
            <a:blip r:embed="rId9">
              <a:alphaModFix/>
            </a:blip>
            <a:srcRect b="25126" l="0" r="0" t="12953"/>
            <a:stretch/>
          </p:blipFill>
          <p:spPr>
            <a:xfrm>
              <a:off x="6809275" y="2575288"/>
              <a:ext cx="801575" cy="4963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892" name="Google Shape;2892;p239"/>
          <p:cNvGrpSpPr/>
          <p:nvPr/>
        </p:nvGrpSpPr>
        <p:grpSpPr>
          <a:xfrm>
            <a:off x="2564625" y="2498638"/>
            <a:ext cx="1752900" cy="1035300"/>
            <a:chOff x="3907225" y="2628975"/>
            <a:chExt cx="1752900" cy="1035300"/>
          </a:xfrm>
        </p:grpSpPr>
        <p:sp>
          <p:nvSpPr>
            <p:cNvPr id="2885" name="Google Shape;2885;p239"/>
            <p:cNvSpPr/>
            <p:nvPr/>
          </p:nvSpPr>
          <p:spPr>
            <a:xfrm>
              <a:off x="3907225" y="2628975"/>
              <a:ext cx="1752900" cy="1035300"/>
            </a:xfrm>
            <a:prstGeom prst="roundRect">
              <a:avLst>
                <a:gd fmla="val 16667" name="adj"/>
              </a:avLst>
            </a:prstGeom>
            <a:solidFill>
              <a:srgbClr val="1C4587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>
                  <a:solidFill>
                    <a:schemeClr val="lt1"/>
                  </a:solidFill>
                </a:rPr>
                <a:t>[3] </a:t>
              </a:r>
              <a:r>
                <a:rPr lang="de" u="sng">
                  <a:solidFill>
                    <a:schemeClr val="lt1"/>
                  </a:solidFill>
                  <a:hlinkClick action="ppaction://hlinksldjump" r:id="rId10"/>
                </a:rPr>
                <a:t>What’s in a representation?</a:t>
              </a:r>
              <a:endParaRPr>
                <a:solidFill>
                  <a:schemeClr val="lt1"/>
                </a:solidFill>
              </a:endParaRPr>
            </a:p>
          </p:txBody>
        </p:sp>
        <p:pic>
          <p:nvPicPr>
            <p:cNvPr id="2893" name="Google Shape;2893;p239"/>
            <p:cNvPicPr preferRelativeResize="0"/>
            <p:nvPr/>
          </p:nvPicPr>
          <p:blipFill rotWithShape="1">
            <a:blip r:embed="rId11">
              <a:alphaModFix/>
            </a:blip>
            <a:srcRect b="14207" l="0" r="0" t="0"/>
            <a:stretch/>
          </p:blipFill>
          <p:spPr>
            <a:xfrm>
              <a:off x="4528149" y="2686575"/>
              <a:ext cx="511200" cy="438574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2894" name="Google Shape;2894;p239"/>
          <p:cNvCxnSpPr>
            <a:stCxn id="2881" idx="3"/>
            <a:endCxn id="2890" idx="1"/>
          </p:cNvCxnSpPr>
          <p:nvPr/>
        </p:nvCxnSpPr>
        <p:spPr>
          <a:xfrm flipH="1" rot="10800000">
            <a:off x="6609288" y="1212663"/>
            <a:ext cx="509100" cy="192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95" name="Google Shape;2895;p239"/>
          <p:cNvCxnSpPr>
            <a:stCxn id="2890" idx="2"/>
            <a:endCxn id="2896" idx="0"/>
          </p:cNvCxnSpPr>
          <p:nvPr/>
        </p:nvCxnSpPr>
        <p:spPr>
          <a:xfrm>
            <a:off x="7994700" y="1730463"/>
            <a:ext cx="0" cy="6459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2897" name="Google Shape;2897;p239"/>
          <p:cNvGrpSpPr/>
          <p:nvPr/>
        </p:nvGrpSpPr>
        <p:grpSpPr>
          <a:xfrm>
            <a:off x="272850" y="714213"/>
            <a:ext cx="1752900" cy="1035300"/>
            <a:chOff x="2142125" y="1108925"/>
            <a:chExt cx="1752900" cy="1035300"/>
          </a:xfrm>
        </p:grpSpPr>
        <p:sp>
          <p:nvSpPr>
            <p:cNvPr id="2898" name="Google Shape;2898;p239"/>
            <p:cNvSpPr/>
            <p:nvPr/>
          </p:nvSpPr>
          <p:spPr>
            <a:xfrm>
              <a:off x="2142125" y="1108925"/>
              <a:ext cx="1752900" cy="1035300"/>
            </a:xfrm>
            <a:prstGeom prst="roundRect">
              <a:avLst>
                <a:gd fmla="val 16667" name="adj"/>
              </a:avLst>
            </a:prstGeom>
            <a:solidFill>
              <a:srgbClr val="1C4587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>
                  <a:solidFill>
                    <a:schemeClr val="lt1"/>
                  </a:solidFill>
                </a:rPr>
                <a:t>[1] </a:t>
              </a:r>
              <a:r>
                <a:rPr lang="de" u="sng">
                  <a:solidFill>
                    <a:schemeClr val="lt1"/>
                  </a:solidFill>
                  <a:hlinkClick action="ppaction://hlinksldjump" r:id="rId12"/>
                </a:rPr>
                <a:t>Introduction</a:t>
              </a:r>
              <a:endParaRPr>
                <a:solidFill>
                  <a:schemeClr val="lt1"/>
                </a:solidFill>
              </a:endParaRPr>
            </a:p>
          </p:txBody>
        </p:sp>
        <p:pic>
          <p:nvPicPr>
            <p:cNvPr id="2899" name="Google Shape;2899;p239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2762965" y="1128325"/>
              <a:ext cx="511200" cy="511200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2900" name="Google Shape;2900;p239"/>
          <p:cNvCxnSpPr>
            <a:stCxn id="2898" idx="3"/>
            <a:endCxn id="2880" idx="1"/>
          </p:cNvCxnSpPr>
          <p:nvPr/>
        </p:nvCxnSpPr>
        <p:spPr>
          <a:xfrm>
            <a:off x="2025750" y="1231863"/>
            <a:ext cx="5388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896" name="Google Shape;2896;p239"/>
          <p:cNvSpPr/>
          <p:nvPr/>
        </p:nvSpPr>
        <p:spPr>
          <a:xfrm>
            <a:off x="7061550" y="2376250"/>
            <a:ext cx="1866300" cy="1280100"/>
          </a:xfrm>
          <a:prstGeom prst="roundRect">
            <a:avLst>
              <a:gd fmla="val 16667" name="adj"/>
            </a:avLst>
          </a:prstGeom>
          <a:noFill/>
          <a:ln cap="flat" cmpd="sng" w="1143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01" name="Google Shape;2901;p239"/>
          <p:cNvPicPr preferRelativeResize="0"/>
          <p:nvPr/>
        </p:nvPicPr>
        <p:blipFill rotWithShape="1">
          <a:blip r:embed="rId14">
            <a:alphaModFix/>
          </a:blip>
          <a:srcRect b="15239" l="0" r="0" t="0"/>
          <a:stretch/>
        </p:blipFill>
        <p:spPr>
          <a:xfrm>
            <a:off x="5422000" y="770400"/>
            <a:ext cx="621625" cy="526874"/>
          </a:xfrm>
          <a:prstGeom prst="rect">
            <a:avLst/>
          </a:prstGeom>
          <a:noFill/>
          <a:ln>
            <a:noFill/>
          </a:ln>
        </p:spPr>
      </p:pic>
      <p:sp>
        <p:nvSpPr>
          <p:cNvPr id="2902" name="Google Shape;2902;p2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06" name="Shape 2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7" name="Google Shape;2907;p240"/>
          <p:cNvSpPr txBox="1"/>
          <p:nvPr>
            <p:ph type="title"/>
          </p:nvPr>
        </p:nvSpPr>
        <p:spPr>
          <a:xfrm>
            <a:off x="311700" y="644375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6</a:t>
            </a:r>
            <a:r>
              <a:rPr lang="de"/>
              <a:t>. Open problems and future directions</a:t>
            </a:r>
            <a:endParaRPr/>
          </a:p>
        </p:txBody>
      </p:sp>
      <p:pic>
        <p:nvPicPr>
          <p:cNvPr id="2908" name="Google Shape;2908;p240"/>
          <p:cNvPicPr preferRelativeResize="0"/>
          <p:nvPr/>
        </p:nvPicPr>
        <p:blipFill rotWithShape="1">
          <a:blip r:embed="rId3">
            <a:alphaModFix/>
          </a:blip>
          <a:srcRect b="15419" l="14796" r="16607" t="0"/>
          <a:stretch/>
        </p:blipFill>
        <p:spPr>
          <a:xfrm>
            <a:off x="3938863" y="1486175"/>
            <a:ext cx="1266275" cy="1561425"/>
          </a:xfrm>
          <a:prstGeom prst="rect">
            <a:avLst/>
          </a:prstGeom>
          <a:noFill/>
          <a:ln>
            <a:noFill/>
          </a:ln>
        </p:spPr>
      </p:pic>
      <p:sp>
        <p:nvSpPr>
          <p:cNvPr id="2909" name="Google Shape;2909;p240"/>
          <p:cNvSpPr txBox="1"/>
          <p:nvPr/>
        </p:nvSpPr>
        <p:spPr>
          <a:xfrm>
            <a:off x="7646400" y="4852025"/>
            <a:ext cx="14976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Image credit: Yazmin Alanis</a:t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10" name="Google Shape;2910;p2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14" name="Shape 2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5" name="Google Shape;2915;p241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Arial"/>
                <a:ea typeface="Arial"/>
                <a:cs typeface="Arial"/>
                <a:sym typeface="Arial"/>
              </a:rPr>
              <a:t>6. Open problems and future directions</a:t>
            </a:r>
            <a:endParaRPr/>
          </a:p>
        </p:txBody>
      </p:sp>
      <p:sp>
        <p:nvSpPr>
          <p:cNvPr id="2916" name="Google Shape;2916;p241"/>
          <p:cNvSpPr txBox="1"/>
          <p:nvPr>
            <p:ph idx="1" type="body"/>
          </p:nvPr>
        </p:nvSpPr>
        <p:spPr>
          <a:xfrm>
            <a:off x="311700" y="847675"/>
            <a:ext cx="8520600" cy="369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lphaUcPeriod"/>
            </a:pPr>
            <a:r>
              <a:rPr lang="de"/>
              <a:t>Shortcomings of pretrained language models</a:t>
            </a:r>
            <a:br>
              <a:rPr lang="de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lphaUcPeriod"/>
            </a:pPr>
            <a:r>
              <a:rPr lang="de"/>
              <a:t>Pretraining tasks</a:t>
            </a:r>
            <a:br>
              <a:rPr lang="de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lphaUcPeriod"/>
            </a:pPr>
            <a:r>
              <a:rPr lang="de"/>
              <a:t>Tasks and task similarity</a:t>
            </a:r>
            <a:br>
              <a:rPr lang="de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lphaUcPeriod"/>
            </a:pPr>
            <a:r>
              <a:rPr lang="de"/>
              <a:t>Continual learning and meta-learning</a:t>
            </a:r>
            <a:br>
              <a:rPr lang="de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lphaUcPeriod"/>
            </a:pPr>
            <a:r>
              <a:rPr lang="de"/>
              <a:t>Bias</a:t>
            </a:r>
            <a:endParaRPr/>
          </a:p>
        </p:txBody>
      </p:sp>
      <p:pic>
        <p:nvPicPr>
          <p:cNvPr id="2917" name="Google Shape;2917;p241"/>
          <p:cNvPicPr preferRelativeResize="0"/>
          <p:nvPr/>
        </p:nvPicPr>
        <p:blipFill rotWithShape="1">
          <a:blip r:embed="rId3">
            <a:alphaModFix/>
          </a:blip>
          <a:srcRect b="15419" l="14796" r="16607" t="0"/>
          <a:stretch/>
        </p:blipFill>
        <p:spPr>
          <a:xfrm>
            <a:off x="8026372" y="133975"/>
            <a:ext cx="901175" cy="1111226"/>
          </a:xfrm>
          <a:prstGeom prst="rect">
            <a:avLst/>
          </a:prstGeom>
          <a:noFill/>
          <a:ln>
            <a:noFill/>
          </a:ln>
        </p:spPr>
      </p:pic>
      <p:sp>
        <p:nvSpPr>
          <p:cNvPr id="2918" name="Google Shape;2918;p241"/>
          <p:cNvSpPr txBox="1"/>
          <p:nvPr/>
        </p:nvSpPr>
        <p:spPr>
          <a:xfrm>
            <a:off x="7646400" y="4852025"/>
            <a:ext cx="14976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Image credit: Yazmin Alanis</a:t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19" name="Google Shape;2919;p2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242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Shortcomings of pretrained language models</a:t>
            </a:r>
            <a:endParaRPr/>
          </a:p>
        </p:txBody>
      </p:sp>
      <p:sp>
        <p:nvSpPr>
          <p:cNvPr id="2925" name="Google Shape;2925;p242"/>
          <p:cNvSpPr txBox="1"/>
          <p:nvPr>
            <p:ph idx="1" type="body"/>
          </p:nvPr>
        </p:nvSpPr>
        <p:spPr>
          <a:xfrm>
            <a:off x="311700" y="6190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Ubuntu"/>
              <a:buChar char="❏"/>
            </a:pPr>
            <a:r>
              <a:rPr lang="de"/>
              <a:t>Recap: LM can be seen as a general pretraining task; with enough data, compute, and capacity a LM can learn a lot.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Ubuntu"/>
              <a:buChar char="❏"/>
            </a:pPr>
            <a:r>
              <a:rPr lang="de"/>
              <a:t>In practice, many things that are less represented in text are harder to learn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Ubuntu"/>
              <a:buChar char="❏"/>
            </a:pPr>
            <a:r>
              <a:rPr lang="de"/>
              <a:t>Pretrained language models are bad at</a:t>
            </a:r>
            <a:endParaRPr/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Ubuntu"/>
              <a:buChar char="❏"/>
            </a:pPr>
            <a:r>
              <a:rPr lang="de"/>
              <a:t>fine-grained linguistic tasks (</a:t>
            </a:r>
            <a:r>
              <a:rPr lang="de" u="sng">
                <a:solidFill>
                  <a:schemeClr val="hlink"/>
                </a:solidFill>
                <a:hlinkClick r:id="rId3"/>
              </a:rPr>
              <a:t>Nelson et al., NAACL 2019</a:t>
            </a:r>
            <a:r>
              <a:rPr lang="de"/>
              <a:t>)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lang="de"/>
              <a:t>common sense (when you actually make it difficult; </a:t>
            </a:r>
            <a:r>
              <a:rPr lang="de" u="sng">
                <a:solidFill>
                  <a:schemeClr val="hlink"/>
                </a:solidFill>
                <a:hlinkClick r:id="rId4"/>
              </a:rPr>
              <a:t>Zellers et al., ACL 2019</a:t>
            </a:r>
            <a:r>
              <a:rPr lang="de"/>
              <a:t>); natural language generation (maintaining long-term dependencies, relations, coherence, etc.)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lang="de"/>
              <a:t>tend to overfit to surface form information when fine-tuned; </a:t>
            </a:r>
            <a:r>
              <a:rPr lang="de"/>
              <a:t>‘rapid surface learners’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lang="de"/>
              <a:t>...</a:t>
            </a:r>
            <a:endParaRPr/>
          </a:p>
        </p:txBody>
      </p:sp>
      <p:sp>
        <p:nvSpPr>
          <p:cNvPr id="2926" name="Google Shape;2926;p2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30" name="Shape 2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1" name="Google Shape;2931;p243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Shortcomings of pretrained language models</a:t>
            </a:r>
            <a:endParaRPr/>
          </a:p>
        </p:txBody>
      </p:sp>
      <p:sp>
        <p:nvSpPr>
          <p:cNvPr id="2932" name="Google Shape;2932;p243"/>
          <p:cNvSpPr txBox="1"/>
          <p:nvPr>
            <p:ph idx="1" type="body"/>
          </p:nvPr>
        </p:nvSpPr>
        <p:spPr>
          <a:xfrm>
            <a:off x="311700" y="771475"/>
            <a:ext cx="8604900" cy="343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Large, pretrained language models can be difficult to optimize.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Ubuntu"/>
              <a:buChar char="❏"/>
            </a:pPr>
            <a:r>
              <a:rPr lang="de"/>
              <a:t>Fine-tuning is often </a:t>
            </a:r>
            <a:r>
              <a:rPr b="1" lang="de"/>
              <a:t>unstable</a:t>
            </a:r>
            <a:r>
              <a:rPr lang="de"/>
              <a:t> and has a </a:t>
            </a:r>
            <a:r>
              <a:rPr b="1" lang="de"/>
              <a:t>high variance</a:t>
            </a:r>
            <a:r>
              <a:rPr lang="de"/>
              <a:t>, particularly if the target datasets are very small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de" u="sng">
                <a:solidFill>
                  <a:schemeClr val="hlink"/>
                </a:solidFill>
                <a:hlinkClick r:id="rId3"/>
              </a:rPr>
              <a:t>Devlin et al. (NAACL 2019)</a:t>
            </a:r>
            <a:r>
              <a:rPr lang="de"/>
              <a:t> note that large (24-layer) version of BERT is particularly prone to degenerate performance; multiple random restarts are sometimes necessary </a:t>
            </a:r>
            <a:r>
              <a:rPr lang="de"/>
              <a:t>as also investigated in detail in (</a:t>
            </a:r>
            <a:r>
              <a:rPr lang="de" u="sng">
                <a:solidFill>
                  <a:schemeClr val="hlink"/>
                </a:solidFill>
                <a:hlinkClick r:id="rId4"/>
              </a:rPr>
              <a:t>Phang et al., 2018</a:t>
            </a:r>
            <a:r>
              <a:rPr lang="de"/>
              <a:t>)</a:t>
            </a:r>
            <a:endParaRPr/>
          </a:p>
        </p:txBody>
      </p:sp>
      <p:sp>
        <p:nvSpPr>
          <p:cNvPr id="2933" name="Google Shape;2933;p2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37" name="Shape 2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8" name="Google Shape;2938;p244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Shortcomings of pretrained language models</a:t>
            </a:r>
            <a:endParaRPr/>
          </a:p>
        </p:txBody>
      </p:sp>
      <p:sp>
        <p:nvSpPr>
          <p:cNvPr id="2939" name="Google Shape;2939;p244"/>
          <p:cNvSpPr txBox="1"/>
          <p:nvPr>
            <p:ph idx="1" type="body"/>
          </p:nvPr>
        </p:nvSpPr>
        <p:spPr>
          <a:xfrm>
            <a:off x="311700" y="695275"/>
            <a:ext cx="8520600" cy="343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Current pretrained language models are </a:t>
            </a:r>
            <a:r>
              <a:rPr b="1" lang="de"/>
              <a:t>very large</a:t>
            </a:r>
            <a:r>
              <a:rPr lang="de"/>
              <a:t>.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❏"/>
            </a:pPr>
            <a:r>
              <a:rPr lang="de"/>
              <a:t>Do we really need all these parameters?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de"/>
              <a:t>Recent work shows that only a few of the attention heads in BERT are required (</a:t>
            </a:r>
            <a:r>
              <a:rPr lang="de" u="sng">
                <a:solidFill>
                  <a:schemeClr val="hlink"/>
                </a:solidFill>
                <a:hlinkClick r:id="rId3"/>
              </a:rPr>
              <a:t>Voita et al., ACL 2019</a:t>
            </a:r>
            <a:r>
              <a:rPr lang="de"/>
              <a:t>).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de"/>
              <a:t>More work needed to understand model parameters.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de"/>
              <a:t>Pruning and distillation are two ways to deal with this.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de"/>
              <a:t>See also: the lottery ticket hypothesis (</a:t>
            </a:r>
            <a:r>
              <a:rPr lang="de" u="sng">
                <a:solidFill>
                  <a:schemeClr val="hlink"/>
                </a:solidFill>
                <a:hlinkClick r:id="rId4"/>
              </a:rPr>
              <a:t>Frankle et al., ICLR 2019</a:t>
            </a:r>
            <a:r>
              <a:rPr lang="de"/>
              <a:t>)</a:t>
            </a:r>
            <a:r>
              <a:rPr lang="de"/>
              <a:t>.</a:t>
            </a:r>
            <a:endParaRPr/>
          </a:p>
        </p:txBody>
      </p:sp>
      <p:sp>
        <p:nvSpPr>
          <p:cNvPr id="2940" name="Google Shape;2940;p2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44" name="Shape 2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5" name="Google Shape;2945;p245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Pretraining tasks</a:t>
            </a:r>
            <a:endParaRPr/>
          </a:p>
        </p:txBody>
      </p:sp>
      <p:sp>
        <p:nvSpPr>
          <p:cNvPr id="2946" name="Google Shape;2946;p245"/>
          <p:cNvSpPr txBox="1"/>
          <p:nvPr>
            <p:ph idx="1" type="body"/>
          </p:nvPr>
        </p:nvSpPr>
        <p:spPr>
          <a:xfrm>
            <a:off x="311700" y="521300"/>
            <a:ext cx="8520600" cy="340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Shortcomings of the language modeling objective: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Char char="❏"/>
            </a:pPr>
            <a:r>
              <a:rPr lang="de"/>
              <a:t>N</a:t>
            </a:r>
            <a:r>
              <a:rPr lang="de"/>
              <a:t>ot appropriate for all models</a:t>
            </a:r>
            <a:endParaRPr/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Char char="❏"/>
            </a:pPr>
            <a:r>
              <a:rPr lang="de"/>
              <a:t>If we condition on more inputs, need to pretrain those parts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lang="de"/>
              <a:t>E.g. the decoder in sequence-to-sequence learning (</a:t>
            </a:r>
            <a:r>
              <a:rPr lang="de" u="sng">
                <a:solidFill>
                  <a:schemeClr val="hlink"/>
                </a:solidFill>
                <a:hlinkClick r:id="rId3"/>
              </a:rPr>
              <a:t>Song et al., ICML 2019</a:t>
            </a:r>
            <a:r>
              <a:rPr lang="de"/>
              <a:t>)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de"/>
              <a:t>Left-to-right bias not always be best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lang="de"/>
              <a:t>Objectives that take into account more context (such as masking) seem useful (less sample-efficient)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lang="de"/>
              <a:t>Possible to combine different LM variants (</a:t>
            </a:r>
            <a:r>
              <a:rPr lang="de" u="sng">
                <a:solidFill>
                  <a:schemeClr val="hlink"/>
                </a:solidFill>
                <a:hlinkClick r:id="rId4"/>
              </a:rPr>
              <a:t>Dong et al., 2019</a:t>
            </a:r>
            <a:r>
              <a:rPr lang="de"/>
              <a:t>)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de"/>
              <a:t>Weak signal for semantics and long-term context vs. strong signal for syntax and short-term word co-occurrences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lang="de"/>
              <a:t>Need incentives that promote encoding what we care about, e.g. semantics</a:t>
            </a:r>
            <a:endParaRPr/>
          </a:p>
        </p:txBody>
      </p:sp>
      <p:sp>
        <p:nvSpPr>
          <p:cNvPr id="2947" name="Google Shape;2947;p2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57"/>
          <p:cNvSpPr/>
          <p:nvPr/>
        </p:nvSpPr>
        <p:spPr>
          <a:xfrm>
            <a:off x="2442025" y="810825"/>
            <a:ext cx="2006400" cy="1280100"/>
          </a:xfrm>
          <a:prstGeom prst="roundRect">
            <a:avLst>
              <a:gd fmla="val 16667" name="adj"/>
            </a:avLst>
          </a:prstGeom>
          <a:noFill/>
          <a:ln cap="flat" cmpd="sng" w="1143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p57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Agenda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91" name="Google Shape;391;p57"/>
          <p:cNvCxnSpPr>
            <a:stCxn id="389" idx="3"/>
            <a:endCxn id="392" idx="1"/>
          </p:cNvCxnSpPr>
          <p:nvPr/>
        </p:nvCxnSpPr>
        <p:spPr>
          <a:xfrm>
            <a:off x="4448425" y="1450875"/>
            <a:ext cx="408000" cy="96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393" name="Google Shape;393;p57"/>
          <p:cNvGrpSpPr/>
          <p:nvPr/>
        </p:nvGrpSpPr>
        <p:grpSpPr>
          <a:xfrm>
            <a:off x="2564625" y="942800"/>
            <a:ext cx="1752900" cy="1035300"/>
            <a:chOff x="2656325" y="1083188"/>
            <a:chExt cx="1752900" cy="1035300"/>
          </a:xfrm>
        </p:grpSpPr>
        <p:sp>
          <p:nvSpPr>
            <p:cNvPr id="394" name="Google Shape;394;p57"/>
            <p:cNvSpPr/>
            <p:nvPr/>
          </p:nvSpPr>
          <p:spPr>
            <a:xfrm>
              <a:off x="2656325" y="1083188"/>
              <a:ext cx="1752900" cy="1035300"/>
            </a:xfrm>
            <a:prstGeom prst="roundRect">
              <a:avLst>
                <a:gd fmla="val 16667" name="adj"/>
              </a:avLst>
            </a:prstGeom>
            <a:solidFill>
              <a:srgbClr val="1C4587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>
                  <a:solidFill>
                    <a:schemeClr val="lt1"/>
                  </a:solidFill>
                </a:rPr>
                <a:t>[2] </a:t>
              </a:r>
              <a:r>
                <a:rPr lang="de" u="sng">
                  <a:solidFill>
                    <a:schemeClr val="lt1"/>
                  </a:solidFill>
                  <a:hlinkClick action="ppaction://hlinksldjump" r:id="rId3"/>
                </a:rPr>
                <a:t>Pretraining</a:t>
              </a:r>
              <a:endParaRPr>
                <a:solidFill>
                  <a:schemeClr val="lt1"/>
                </a:solidFill>
              </a:endParaRPr>
            </a:p>
          </p:txBody>
        </p:sp>
        <p:pic>
          <p:nvPicPr>
            <p:cNvPr id="395" name="Google Shape;395;p57"/>
            <p:cNvPicPr preferRelativeResize="0"/>
            <p:nvPr/>
          </p:nvPicPr>
          <p:blipFill rotWithShape="1">
            <a:blip r:embed="rId4">
              <a:alphaModFix/>
            </a:blip>
            <a:srcRect b="28164" l="0" r="0" t="15383"/>
            <a:stretch/>
          </p:blipFill>
          <p:spPr>
            <a:xfrm>
              <a:off x="3197979" y="1156588"/>
              <a:ext cx="669601" cy="378000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396" name="Google Shape;396;p57"/>
          <p:cNvCxnSpPr>
            <a:stCxn id="389" idx="2"/>
            <a:endCxn id="397" idx="0"/>
          </p:cNvCxnSpPr>
          <p:nvPr/>
        </p:nvCxnSpPr>
        <p:spPr>
          <a:xfrm flipH="1">
            <a:off x="3441025" y="2090925"/>
            <a:ext cx="4200" cy="6363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92" name="Google Shape;392;p57"/>
          <p:cNvSpPr/>
          <p:nvPr/>
        </p:nvSpPr>
        <p:spPr>
          <a:xfrm>
            <a:off x="4856388" y="942813"/>
            <a:ext cx="1752900" cy="1035300"/>
          </a:xfrm>
          <a:prstGeom prst="roundRect">
            <a:avLst>
              <a:gd fmla="val 16667" name="adj"/>
            </a:avLst>
          </a:prstGeom>
          <a:solidFill>
            <a:srgbClr val="1C4587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</a:rPr>
              <a:t>[4] </a:t>
            </a:r>
            <a:r>
              <a:rPr lang="de" u="sng">
                <a:solidFill>
                  <a:schemeClr val="lt1"/>
                </a:solidFill>
                <a:hlinkClick action="ppaction://hlinksldjump" r:id="rId5"/>
              </a:rPr>
              <a:t>Adaptation</a:t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398" name="Google Shape;398;p57"/>
          <p:cNvGrpSpPr/>
          <p:nvPr/>
        </p:nvGrpSpPr>
        <p:grpSpPr>
          <a:xfrm>
            <a:off x="7118250" y="2727238"/>
            <a:ext cx="1752900" cy="1035300"/>
            <a:chOff x="6333625" y="4010025"/>
            <a:chExt cx="1752900" cy="1035300"/>
          </a:xfrm>
        </p:grpSpPr>
        <p:sp>
          <p:nvSpPr>
            <p:cNvPr id="399" name="Google Shape;399;p57"/>
            <p:cNvSpPr/>
            <p:nvPr/>
          </p:nvSpPr>
          <p:spPr>
            <a:xfrm>
              <a:off x="6333625" y="4010025"/>
              <a:ext cx="1752900" cy="1035300"/>
            </a:xfrm>
            <a:prstGeom prst="roundRect">
              <a:avLst>
                <a:gd fmla="val 16667" name="adj"/>
              </a:avLst>
            </a:prstGeom>
            <a:solidFill>
              <a:srgbClr val="1C4587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>
                  <a:solidFill>
                    <a:schemeClr val="lt1"/>
                  </a:solidFill>
                </a:rPr>
                <a:t>[6] </a:t>
              </a:r>
              <a:endParaRPr>
                <a:solidFill>
                  <a:schemeClr val="lt1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u="sng">
                  <a:solidFill>
                    <a:schemeClr val="lt1"/>
                  </a:solidFill>
                  <a:hlinkClick action="ppaction://hlinksldjump" r:id="rId6"/>
                </a:rPr>
                <a:t>Open Problems</a:t>
              </a:r>
              <a:endParaRPr>
                <a:solidFill>
                  <a:schemeClr val="lt1"/>
                </a:solidFill>
              </a:endParaRPr>
            </a:p>
          </p:txBody>
        </p:sp>
        <p:pic>
          <p:nvPicPr>
            <p:cNvPr id="400" name="Google Shape;400;p57"/>
            <p:cNvPicPr preferRelativeResize="0"/>
            <p:nvPr/>
          </p:nvPicPr>
          <p:blipFill rotWithShape="1">
            <a:blip r:embed="rId7">
              <a:alphaModFix/>
            </a:blip>
            <a:srcRect b="15419" l="14796" r="16607" t="0"/>
            <a:stretch/>
          </p:blipFill>
          <p:spPr>
            <a:xfrm>
              <a:off x="7056805" y="4064451"/>
              <a:ext cx="306549" cy="378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01" name="Google Shape;401;p57"/>
          <p:cNvGrpSpPr/>
          <p:nvPr/>
        </p:nvGrpSpPr>
        <p:grpSpPr>
          <a:xfrm>
            <a:off x="7118250" y="923763"/>
            <a:ext cx="1752900" cy="1035300"/>
            <a:chOff x="6333625" y="2518325"/>
            <a:chExt cx="1752900" cy="1035300"/>
          </a:xfrm>
        </p:grpSpPr>
        <p:sp>
          <p:nvSpPr>
            <p:cNvPr id="402" name="Google Shape;402;p57"/>
            <p:cNvSpPr/>
            <p:nvPr/>
          </p:nvSpPr>
          <p:spPr>
            <a:xfrm>
              <a:off x="6333625" y="2518325"/>
              <a:ext cx="1752900" cy="1035300"/>
            </a:xfrm>
            <a:prstGeom prst="roundRect">
              <a:avLst>
                <a:gd fmla="val 16667" name="adj"/>
              </a:avLst>
            </a:prstGeom>
            <a:solidFill>
              <a:srgbClr val="1C4587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>
                  <a:solidFill>
                    <a:schemeClr val="lt1"/>
                  </a:solidFill>
                </a:rPr>
                <a:t>[5] </a:t>
              </a:r>
              <a:r>
                <a:rPr lang="de" u="sng">
                  <a:solidFill>
                    <a:schemeClr val="lt1"/>
                  </a:solidFill>
                  <a:hlinkClick action="ppaction://hlinksldjump" r:id="rId8"/>
                </a:rPr>
                <a:t>Downstream</a:t>
              </a:r>
              <a:endParaRPr>
                <a:solidFill>
                  <a:schemeClr val="lt1"/>
                </a:solidFill>
              </a:endParaRPr>
            </a:p>
          </p:txBody>
        </p:sp>
        <p:pic>
          <p:nvPicPr>
            <p:cNvPr id="403" name="Google Shape;403;p57"/>
            <p:cNvPicPr preferRelativeResize="0"/>
            <p:nvPr/>
          </p:nvPicPr>
          <p:blipFill rotWithShape="1">
            <a:blip r:embed="rId9">
              <a:alphaModFix/>
            </a:blip>
            <a:srcRect b="25126" l="0" r="0" t="12953"/>
            <a:stretch/>
          </p:blipFill>
          <p:spPr>
            <a:xfrm>
              <a:off x="6809275" y="2575288"/>
              <a:ext cx="801575" cy="4963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04" name="Google Shape;404;p57"/>
          <p:cNvGrpSpPr/>
          <p:nvPr/>
        </p:nvGrpSpPr>
        <p:grpSpPr>
          <a:xfrm>
            <a:off x="2564625" y="2727238"/>
            <a:ext cx="1752900" cy="1035300"/>
            <a:chOff x="3907225" y="2628975"/>
            <a:chExt cx="1752900" cy="1035300"/>
          </a:xfrm>
        </p:grpSpPr>
        <p:sp>
          <p:nvSpPr>
            <p:cNvPr id="397" name="Google Shape;397;p57"/>
            <p:cNvSpPr/>
            <p:nvPr/>
          </p:nvSpPr>
          <p:spPr>
            <a:xfrm>
              <a:off x="3907225" y="2628975"/>
              <a:ext cx="1752900" cy="1035300"/>
            </a:xfrm>
            <a:prstGeom prst="roundRect">
              <a:avLst>
                <a:gd fmla="val 16667" name="adj"/>
              </a:avLst>
            </a:prstGeom>
            <a:solidFill>
              <a:srgbClr val="1C4587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>
                  <a:solidFill>
                    <a:schemeClr val="lt1"/>
                  </a:solidFill>
                </a:rPr>
                <a:t>[3] </a:t>
              </a:r>
              <a:r>
                <a:rPr lang="de" u="sng">
                  <a:solidFill>
                    <a:schemeClr val="lt1"/>
                  </a:solidFill>
                  <a:hlinkClick action="ppaction://hlinksldjump" r:id="rId10"/>
                </a:rPr>
                <a:t>What’s in a representation?</a:t>
              </a:r>
              <a:endParaRPr>
                <a:solidFill>
                  <a:schemeClr val="lt1"/>
                </a:solidFill>
              </a:endParaRPr>
            </a:p>
          </p:txBody>
        </p:sp>
        <p:pic>
          <p:nvPicPr>
            <p:cNvPr id="405" name="Google Shape;405;p57"/>
            <p:cNvPicPr preferRelativeResize="0"/>
            <p:nvPr/>
          </p:nvPicPr>
          <p:blipFill rotWithShape="1">
            <a:blip r:embed="rId11">
              <a:alphaModFix/>
            </a:blip>
            <a:srcRect b="14207" l="0" r="0" t="0"/>
            <a:stretch/>
          </p:blipFill>
          <p:spPr>
            <a:xfrm>
              <a:off x="4528149" y="2686575"/>
              <a:ext cx="511200" cy="438574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406" name="Google Shape;406;p57"/>
          <p:cNvCxnSpPr>
            <a:stCxn id="392" idx="3"/>
            <a:endCxn id="402" idx="1"/>
          </p:cNvCxnSpPr>
          <p:nvPr/>
        </p:nvCxnSpPr>
        <p:spPr>
          <a:xfrm flipH="1" rot="10800000">
            <a:off x="6609288" y="1441263"/>
            <a:ext cx="509100" cy="192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07" name="Google Shape;407;p57"/>
          <p:cNvCxnSpPr>
            <a:stCxn id="402" idx="2"/>
            <a:endCxn id="399" idx="0"/>
          </p:cNvCxnSpPr>
          <p:nvPr/>
        </p:nvCxnSpPr>
        <p:spPr>
          <a:xfrm>
            <a:off x="7994700" y="1959063"/>
            <a:ext cx="0" cy="7683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408" name="Google Shape;408;p57"/>
          <p:cNvGrpSpPr/>
          <p:nvPr/>
        </p:nvGrpSpPr>
        <p:grpSpPr>
          <a:xfrm>
            <a:off x="272850" y="942813"/>
            <a:ext cx="1752900" cy="1035300"/>
            <a:chOff x="2142125" y="1108925"/>
            <a:chExt cx="1752900" cy="1035300"/>
          </a:xfrm>
        </p:grpSpPr>
        <p:sp>
          <p:nvSpPr>
            <p:cNvPr id="409" name="Google Shape;409;p57"/>
            <p:cNvSpPr/>
            <p:nvPr/>
          </p:nvSpPr>
          <p:spPr>
            <a:xfrm>
              <a:off x="2142125" y="1108925"/>
              <a:ext cx="1752900" cy="1035300"/>
            </a:xfrm>
            <a:prstGeom prst="roundRect">
              <a:avLst>
                <a:gd fmla="val 16667" name="adj"/>
              </a:avLst>
            </a:prstGeom>
            <a:solidFill>
              <a:srgbClr val="1C4587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>
                  <a:solidFill>
                    <a:schemeClr val="lt1"/>
                  </a:solidFill>
                </a:rPr>
                <a:t>[1] </a:t>
              </a:r>
              <a:r>
                <a:rPr lang="de" u="sng">
                  <a:solidFill>
                    <a:schemeClr val="lt1"/>
                  </a:solidFill>
                  <a:hlinkClick action="ppaction://hlinksldjump" r:id="rId12"/>
                </a:rPr>
                <a:t>Introduction</a:t>
              </a:r>
              <a:endParaRPr>
                <a:solidFill>
                  <a:schemeClr val="lt1"/>
                </a:solidFill>
              </a:endParaRPr>
            </a:p>
          </p:txBody>
        </p:sp>
        <p:pic>
          <p:nvPicPr>
            <p:cNvPr id="410" name="Google Shape;410;p57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2762965" y="1128325"/>
              <a:ext cx="511200" cy="511200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411" name="Google Shape;411;p57"/>
          <p:cNvCxnSpPr>
            <a:stCxn id="409" idx="3"/>
            <a:endCxn id="389" idx="1"/>
          </p:cNvCxnSpPr>
          <p:nvPr/>
        </p:nvCxnSpPr>
        <p:spPr>
          <a:xfrm flipH="1" rot="10800000">
            <a:off x="2025750" y="1450863"/>
            <a:ext cx="416400" cy="96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412" name="Google Shape;412;p57"/>
          <p:cNvPicPr preferRelativeResize="0"/>
          <p:nvPr/>
        </p:nvPicPr>
        <p:blipFill rotWithShape="1">
          <a:blip r:embed="rId14">
            <a:alphaModFix/>
          </a:blip>
          <a:srcRect b="15239" l="0" r="0" t="0"/>
          <a:stretch/>
        </p:blipFill>
        <p:spPr>
          <a:xfrm>
            <a:off x="5476838" y="984600"/>
            <a:ext cx="538800" cy="456669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51" name="Shape 2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2" name="Google Shape;2952;p2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2953" name="Google Shape;2953;p246"/>
          <p:cNvSpPr txBox="1"/>
          <p:nvPr>
            <p:ph idx="1" type="body"/>
          </p:nvPr>
        </p:nvSpPr>
        <p:spPr>
          <a:xfrm>
            <a:off x="0" y="15450"/>
            <a:ext cx="91440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Pretraining tasks</a:t>
            </a:r>
            <a:endParaRPr/>
          </a:p>
        </p:txBody>
      </p:sp>
      <p:pic>
        <p:nvPicPr>
          <p:cNvPr id="2954" name="Google Shape;2954;p246"/>
          <p:cNvPicPr preferRelativeResize="0"/>
          <p:nvPr/>
        </p:nvPicPr>
        <p:blipFill rotWithShape="1">
          <a:blip r:embed="rId3">
            <a:alphaModFix/>
          </a:blip>
          <a:srcRect b="40985" l="0" r="0" t="0"/>
          <a:stretch/>
        </p:blipFill>
        <p:spPr>
          <a:xfrm>
            <a:off x="4942850" y="674175"/>
            <a:ext cx="4013849" cy="1584483"/>
          </a:xfrm>
          <a:prstGeom prst="rect">
            <a:avLst/>
          </a:prstGeom>
          <a:noFill/>
          <a:ln>
            <a:noFill/>
          </a:ln>
        </p:spPr>
      </p:pic>
      <p:sp>
        <p:nvSpPr>
          <p:cNvPr id="2955" name="Google Shape;2955;p246"/>
          <p:cNvSpPr txBox="1"/>
          <p:nvPr>
            <p:ph idx="4294967295" type="title"/>
          </p:nvPr>
        </p:nvSpPr>
        <p:spPr>
          <a:xfrm>
            <a:off x="181350" y="686050"/>
            <a:ext cx="4813500" cy="11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rgbClr val="666666"/>
                </a:solidFill>
              </a:rPr>
              <a:t>More diverse self-supervised objectives</a:t>
            </a:r>
            <a:endParaRPr sz="18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666666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Char char="❏"/>
            </a:pPr>
            <a:r>
              <a:rPr lang="de" sz="1800">
                <a:solidFill>
                  <a:srgbClr val="666666"/>
                </a:solidFill>
              </a:rPr>
              <a:t>Taking inspiration from computer vision</a:t>
            </a:r>
            <a:endParaRPr sz="1800">
              <a:solidFill>
                <a:srgbClr val="666666"/>
              </a:solidFill>
            </a:endParaRPr>
          </a:p>
        </p:txBody>
      </p:sp>
      <p:sp>
        <p:nvSpPr>
          <p:cNvPr id="2956" name="Google Shape;2956;p246"/>
          <p:cNvSpPr txBox="1"/>
          <p:nvPr>
            <p:ph idx="4294967295" type="title"/>
          </p:nvPr>
        </p:nvSpPr>
        <p:spPr>
          <a:xfrm>
            <a:off x="4994850" y="2169000"/>
            <a:ext cx="4084200" cy="102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rgbClr val="666666"/>
                </a:solidFill>
              </a:rPr>
              <a:t>Sampling a patch and a neighbour and predicting their spatial configuration (</a:t>
            </a:r>
            <a:r>
              <a:rPr lang="de" sz="1800" u="sng">
                <a:solidFill>
                  <a:schemeClr val="hlink"/>
                </a:solidFill>
                <a:hlinkClick r:id="rId4"/>
              </a:rPr>
              <a:t>Doersch et al., ICCV 2015</a:t>
            </a:r>
            <a:r>
              <a:rPr lang="de" sz="1800">
                <a:solidFill>
                  <a:srgbClr val="666666"/>
                </a:solidFill>
              </a:rPr>
              <a:t>)</a:t>
            </a:r>
            <a:endParaRPr sz="1800">
              <a:solidFill>
                <a:srgbClr val="666666"/>
              </a:solidFill>
            </a:endParaRPr>
          </a:p>
        </p:txBody>
      </p:sp>
      <p:pic>
        <p:nvPicPr>
          <p:cNvPr id="2957" name="Google Shape;2957;p2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44726" y="3141975"/>
            <a:ext cx="3810074" cy="1328100"/>
          </a:xfrm>
          <a:prstGeom prst="rect">
            <a:avLst/>
          </a:prstGeom>
          <a:noFill/>
          <a:ln>
            <a:noFill/>
          </a:ln>
        </p:spPr>
      </p:pic>
      <p:sp>
        <p:nvSpPr>
          <p:cNvPr id="2958" name="Google Shape;2958;p246"/>
          <p:cNvSpPr txBox="1"/>
          <p:nvPr>
            <p:ph idx="4294967295" type="title"/>
          </p:nvPr>
        </p:nvSpPr>
        <p:spPr>
          <a:xfrm>
            <a:off x="5059800" y="4372075"/>
            <a:ext cx="3557400" cy="102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rgbClr val="666666"/>
                </a:solidFill>
              </a:rPr>
              <a:t>Image colorization (</a:t>
            </a:r>
            <a:r>
              <a:rPr lang="de" sz="1800" u="sng">
                <a:solidFill>
                  <a:schemeClr val="hlink"/>
                </a:solidFill>
                <a:hlinkClick r:id="rId6"/>
              </a:rPr>
              <a:t>Zhang et al., ECCV 2016</a:t>
            </a:r>
            <a:r>
              <a:rPr lang="de" sz="1800">
                <a:solidFill>
                  <a:srgbClr val="666666"/>
                </a:solidFill>
              </a:rPr>
              <a:t>)</a:t>
            </a:r>
            <a:endParaRPr sz="1800">
              <a:solidFill>
                <a:srgbClr val="666666"/>
              </a:solidFill>
            </a:endParaRPr>
          </a:p>
        </p:txBody>
      </p:sp>
      <p:sp>
        <p:nvSpPr>
          <p:cNvPr id="2959" name="Google Shape;2959;p246"/>
          <p:cNvSpPr txBox="1"/>
          <p:nvPr>
            <p:ph idx="4294967295" type="title"/>
          </p:nvPr>
        </p:nvSpPr>
        <p:spPr>
          <a:xfrm>
            <a:off x="181350" y="1603620"/>
            <a:ext cx="4813500" cy="32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Char char="❏"/>
            </a:pPr>
            <a:r>
              <a:rPr lang="de" sz="1800">
                <a:solidFill>
                  <a:srgbClr val="666666"/>
                </a:solidFill>
              </a:rPr>
              <a:t>Self-supervision in language mostly based on word co-occurrence (</a:t>
            </a:r>
            <a:r>
              <a:rPr lang="de" sz="1800" u="sng">
                <a:solidFill>
                  <a:schemeClr val="hlink"/>
                </a:solidFill>
                <a:hlinkClick r:id="rId7"/>
              </a:rPr>
              <a:t>Ando and Zhang, 2005</a:t>
            </a:r>
            <a:r>
              <a:rPr lang="de" sz="1800">
                <a:solidFill>
                  <a:srgbClr val="666666"/>
                </a:solidFill>
              </a:rPr>
              <a:t>)</a:t>
            </a:r>
            <a:br>
              <a:rPr lang="de" sz="1800">
                <a:solidFill>
                  <a:srgbClr val="666666"/>
                </a:solidFill>
              </a:rPr>
            </a:br>
            <a:endParaRPr sz="800">
              <a:solidFill>
                <a:srgbClr val="666666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Char char="❏"/>
            </a:pPr>
            <a:r>
              <a:rPr lang="de" sz="1800">
                <a:solidFill>
                  <a:srgbClr val="666666"/>
                </a:solidFill>
              </a:rPr>
              <a:t>Supervision on different levels of meaning</a:t>
            </a:r>
            <a:endParaRPr sz="1800">
              <a:solidFill>
                <a:srgbClr val="666666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Char char="❏"/>
            </a:pPr>
            <a:r>
              <a:rPr lang="de" sz="1800">
                <a:solidFill>
                  <a:srgbClr val="666666"/>
                </a:solidFill>
              </a:rPr>
              <a:t>Discourse, document, sentence, etc.</a:t>
            </a:r>
            <a:endParaRPr sz="1800">
              <a:solidFill>
                <a:srgbClr val="666666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Char char="❏"/>
            </a:pPr>
            <a:r>
              <a:rPr lang="de" sz="1800">
                <a:solidFill>
                  <a:srgbClr val="666666"/>
                </a:solidFill>
              </a:rPr>
              <a:t>Using other signals, e.g. meta-data</a:t>
            </a:r>
            <a:br>
              <a:rPr lang="de" sz="1800">
                <a:solidFill>
                  <a:srgbClr val="666666"/>
                </a:solidFill>
              </a:rPr>
            </a:br>
            <a:endParaRPr sz="800">
              <a:solidFill>
                <a:srgbClr val="666666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Char char="❏"/>
            </a:pPr>
            <a:r>
              <a:rPr lang="de" sz="1800">
                <a:solidFill>
                  <a:srgbClr val="666666"/>
                </a:solidFill>
              </a:rPr>
              <a:t>Emphasizing different qualities of language</a:t>
            </a:r>
            <a:endParaRPr sz="1800">
              <a:solidFill>
                <a:srgbClr val="666666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247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Pretraining tasks</a:t>
            </a:r>
            <a:endParaRPr/>
          </a:p>
        </p:txBody>
      </p:sp>
      <p:sp>
        <p:nvSpPr>
          <p:cNvPr id="2965" name="Google Shape;2965;p247"/>
          <p:cNvSpPr txBox="1"/>
          <p:nvPr>
            <p:ph idx="1" type="body"/>
          </p:nvPr>
        </p:nvSpPr>
        <p:spPr>
          <a:xfrm>
            <a:off x="311700" y="52129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Specialized pretraining tasks that teach what our model is missing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❏"/>
            </a:pPr>
            <a:r>
              <a:rPr lang="de"/>
              <a:t>Develop </a:t>
            </a:r>
            <a:r>
              <a:rPr b="1" lang="de"/>
              <a:t>specialized pretraining tasks</a:t>
            </a:r>
            <a:r>
              <a:rPr lang="de"/>
              <a:t> that explicitly learn such relationships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lang="de"/>
              <a:t>Word-pair relations that capture background knowledge (</a:t>
            </a:r>
            <a:r>
              <a:rPr lang="de" u="sng">
                <a:solidFill>
                  <a:schemeClr val="hlink"/>
                </a:solidFill>
                <a:hlinkClick r:id="rId3"/>
              </a:rPr>
              <a:t>Joshi et al., NAACL 2019</a:t>
            </a:r>
            <a:r>
              <a:rPr lang="de"/>
              <a:t>)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lang="de"/>
              <a:t>Span-level representations (</a:t>
            </a:r>
            <a:r>
              <a:rPr lang="de" u="sng">
                <a:solidFill>
                  <a:schemeClr val="hlink"/>
                </a:solidFill>
                <a:hlinkClick r:id="rId4"/>
              </a:rPr>
              <a:t>Swayamdipta et al., EMNLP 2018</a:t>
            </a:r>
            <a:r>
              <a:rPr lang="de"/>
              <a:t>)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lang="de"/>
              <a:t>Different pretrained word embeddings are helpful (</a:t>
            </a:r>
            <a:r>
              <a:rPr lang="de" u="sng">
                <a:solidFill>
                  <a:schemeClr val="hlink"/>
                </a:solidFill>
                <a:hlinkClick r:id="rId5"/>
              </a:rPr>
              <a:t>Kiela et al., EMNLP 2018</a:t>
            </a:r>
            <a:r>
              <a:rPr lang="de"/>
              <a:t>)</a:t>
            </a:r>
            <a:br>
              <a:rPr lang="de"/>
            </a:b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de"/>
              <a:t>Other pretraining tasks could explicitly learn </a:t>
            </a:r>
            <a:r>
              <a:rPr b="1" lang="de"/>
              <a:t>reasoning </a:t>
            </a:r>
            <a:r>
              <a:rPr lang="de"/>
              <a:t>or</a:t>
            </a:r>
            <a:r>
              <a:rPr b="1" lang="de"/>
              <a:t> understanding</a:t>
            </a:r>
            <a:endParaRPr b="1"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lang="de"/>
              <a:t>Arithmetic, temporal, causal, etc.; discourse, narrative, conversation, etc.</a:t>
            </a:r>
            <a:br>
              <a:rPr lang="de"/>
            </a:b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de"/>
              <a:t>Pretrained representations could be </a:t>
            </a:r>
            <a:r>
              <a:rPr b="1" lang="de"/>
              <a:t>connected in a sparse and modular way</a:t>
            </a:r>
            <a:endParaRPr b="1"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lang="de"/>
              <a:t>Based on linguistic substructures (</a:t>
            </a:r>
            <a:r>
              <a:rPr lang="de" u="sng">
                <a:solidFill>
                  <a:schemeClr val="hlink"/>
                </a:solidFill>
                <a:hlinkClick r:id="rId6"/>
              </a:rPr>
              <a:t>Andreas et al., NAACL 2016</a:t>
            </a:r>
            <a:r>
              <a:rPr lang="de"/>
              <a:t>) or experts (</a:t>
            </a:r>
            <a:r>
              <a:rPr lang="de" u="sng">
                <a:solidFill>
                  <a:schemeClr val="hlink"/>
                </a:solidFill>
                <a:hlinkClick r:id="rId7"/>
              </a:rPr>
              <a:t>Shazeer et al., ICLR 2017</a:t>
            </a:r>
            <a:r>
              <a:rPr lang="de"/>
              <a:t>)</a:t>
            </a:r>
            <a:endParaRPr/>
          </a:p>
        </p:txBody>
      </p:sp>
      <p:sp>
        <p:nvSpPr>
          <p:cNvPr id="2966" name="Google Shape;2966;p2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248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Pretraining tasks</a:t>
            </a:r>
            <a:endParaRPr/>
          </a:p>
        </p:txBody>
      </p:sp>
      <p:sp>
        <p:nvSpPr>
          <p:cNvPr id="2972" name="Google Shape;2972;p248"/>
          <p:cNvSpPr txBox="1"/>
          <p:nvPr>
            <p:ph idx="1" type="body"/>
          </p:nvPr>
        </p:nvSpPr>
        <p:spPr>
          <a:xfrm>
            <a:off x="311700" y="466675"/>
            <a:ext cx="8520600" cy="368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Need for grounded representations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❏"/>
            </a:pPr>
            <a:r>
              <a:rPr lang="de"/>
              <a:t>Limits of d</a:t>
            </a:r>
            <a:r>
              <a:rPr lang="de"/>
              <a:t>istributional hypothesis—difficult to learn certain types of information from raw text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lang="de"/>
              <a:t>Human reporting bias: not stating the obvious (</a:t>
            </a:r>
            <a:r>
              <a:rPr lang="de" u="sng">
                <a:solidFill>
                  <a:schemeClr val="accent5"/>
                </a:solidFill>
                <a:hlinkClick r:id="rId3"/>
              </a:rPr>
              <a:t>Gordon and Van Durme, AKBC 2013</a:t>
            </a:r>
            <a:r>
              <a:rPr lang="de"/>
              <a:t>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lang="de"/>
              <a:t>Common sense isn’t written down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lang="de"/>
              <a:t>Facts about named entities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lang="de"/>
              <a:t>No grounding to other modalities</a:t>
            </a:r>
            <a:br>
              <a:rPr lang="de"/>
            </a:br>
            <a:endParaRPr sz="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de"/>
              <a:t>Possible solutions: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lang="de"/>
              <a:t>Incorporate other structured knowledge (e.g. knowledge </a:t>
            </a:r>
            <a:r>
              <a:rPr lang="de"/>
              <a:t>bases like ERNIE, </a:t>
            </a:r>
            <a:r>
              <a:rPr lang="de" u="sng">
                <a:solidFill>
                  <a:schemeClr val="hlink"/>
                </a:solidFill>
                <a:hlinkClick r:id="rId4"/>
              </a:rPr>
              <a:t>Zhang et al 2019</a:t>
            </a:r>
            <a:r>
              <a:rPr lang="de"/>
              <a:t>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lang="de"/>
              <a:t>Multimodal learning (e.g. with visual representations like VideoBERT, </a:t>
            </a:r>
            <a:r>
              <a:rPr lang="de" u="sng">
                <a:solidFill>
                  <a:schemeClr val="accent5"/>
                </a:solidFill>
                <a:hlinkClick r:id="rId5"/>
              </a:rPr>
              <a:t>Sun et al. 2019</a:t>
            </a:r>
            <a:r>
              <a:rPr lang="de"/>
              <a:t>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lang="de"/>
              <a:t>Interactive/human-in-the-loop approaches (e.g. dialog, </a:t>
            </a:r>
            <a:r>
              <a:rPr lang="de" u="sng">
                <a:solidFill>
                  <a:schemeClr val="hlink"/>
                </a:solidFill>
                <a:hlinkClick r:id="rId6"/>
              </a:rPr>
              <a:t>Hancock et al. 2018</a:t>
            </a:r>
            <a:r>
              <a:rPr lang="de"/>
              <a:t>)</a:t>
            </a:r>
            <a:endParaRPr/>
          </a:p>
        </p:txBody>
      </p:sp>
      <p:sp>
        <p:nvSpPr>
          <p:cNvPr id="2973" name="Google Shape;2973;p2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2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77" name="Shape 2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8" name="Google Shape;2978;p249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Tasks and task similarity</a:t>
            </a:r>
            <a:endParaRPr/>
          </a:p>
        </p:txBody>
      </p:sp>
      <p:sp>
        <p:nvSpPr>
          <p:cNvPr id="2979" name="Google Shape;2979;p249"/>
          <p:cNvSpPr txBox="1"/>
          <p:nvPr>
            <p:ph idx="1" type="body"/>
          </p:nvPr>
        </p:nvSpPr>
        <p:spPr>
          <a:xfrm>
            <a:off x="311700" y="4666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Many tasks can be expressed as </a:t>
            </a:r>
            <a:r>
              <a:rPr b="1" lang="de"/>
              <a:t>variants of language modeling</a:t>
            </a:r>
            <a:endParaRPr b="1"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❏"/>
            </a:pPr>
            <a:r>
              <a:rPr lang="de"/>
              <a:t>L</a:t>
            </a:r>
            <a:r>
              <a:rPr lang="de"/>
              <a:t>anguage itself can directly be used to specify tasks, inputs, and outputs, e.g. by </a:t>
            </a:r>
            <a:r>
              <a:rPr b="1" lang="de"/>
              <a:t>framing as QA</a:t>
            </a:r>
            <a:r>
              <a:rPr lang="de"/>
              <a:t> (</a:t>
            </a:r>
            <a:r>
              <a:rPr lang="de" u="sng">
                <a:solidFill>
                  <a:schemeClr val="hlink"/>
                </a:solidFill>
                <a:hlinkClick r:id="rId3"/>
              </a:rPr>
              <a:t>McCann et al., 2018</a:t>
            </a:r>
            <a:r>
              <a:rPr lang="de"/>
              <a:t>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b="1" lang="de"/>
              <a:t>Dialog-based learning</a:t>
            </a:r>
            <a:r>
              <a:rPr lang="de"/>
              <a:t> without supervision by forward prediction</a:t>
            </a:r>
            <a:r>
              <a:rPr lang="de"/>
              <a:t> (</a:t>
            </a:r>
            <a:r>
              <a:rPr lang="de" u="sng">
                <a:solidFill>
                  <a:schemeClr val="hlink"/>
                </a:solidFill>
                <a:hlinkClick r:id="rId4"/>
              </a:rPr>
              <a:t>Weston, NIPS 2016</a:t>
            </a:r>
            <a:r>
              <a:rPr lang="de"/>
              <a:t>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de"/>
              <a:t>NLP tasks formulated as </a:t>
            </a:r>
            <a:r>
              <a:rPr b="1" lang="de"/>
              <a:t>cloze prediction objective</a:t>
            </a:r>
            <a:r>
              <a:rPr lang="de"/>
              <a:t> (Children Book Test, LAMBADA, Winograd, ...)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b="1" lang="de"/>
              <a:t>Triggering task behaviors via prompts</a:t>
            </a:r>
            <a:r>
              <a:rPr lang="de"/>
              <a:t> e.g. </a:t>
            </a:r>
            <a:r>
              <a:rPr i="1" lang="de"/>
              <a:t>TL; DR:, translation prompt</a:t>
            </a:r>
            <a:r>
              <a:rPr lang="de"/>
              <a:t> (</a:t>
            </a:r>
            <a:r>
              <a:rPr lang="de" u="sng">
                <a:solidFill>
                  <a:schemeClr val="hlink"/>
                </a:solidFill>
                <a:hlinkClick r:id="rId5"/>
              </a:rPr>
              <a:t>Radford, Wu et al. 2019</a:t>
            </a:r>
            <a:r>
              <a:rPr lang="de"/>
              <a:t>); enables zero-shot adaptation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de"/>
              <a:t>Questioning</a:t>
            </a:r>
            <a:r>
              <a:rPr lang="de"/>
              <a:t> the notion of a “task” in NLP</a:t>
            </a:r>
            <a:endParaRPr/>
          </a:p>
        </p:txBody>
      </p:sp>
      <p:sp>
        <p:nvSpPr>
          <p:cNvPr id="2980" name="Google Shape;2980;p2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250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Tasks and task similarity</a:t>
            </a:r>
            <a:endParaRPr/>
          </a:p>
        </p:txBody>
      </p:sp>
      <p:sp>
        <p:nvSpPr>
          <p:cNvPr id="2986" name="Google Shape;2986;p250"/>
          <p:cNvSpPr txBox="1"/>
          <p:nvPr>
            <p:ph idx="1" type="body"/>
          </p:nvPr>
        </p:nvSpPr>
        <p:spPr>
          <a:xfrm>
            <a:off x="311700" y="6190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de"/>
              <a:t>Intuitive </a:t>
            </a:r>
            <a:r>
              <a:rPr b="1" lang="de"/>
              <a:t>similarity of pretraining and target tasks</a:t>
            </a:r>
            <a:r>
              <a:rPr lang="de"/>
              <a:t> (NLI, classification) </a:t>
            </a:r>
            <a:r>
              <a:rPr b="1" lang="de"/>
              <a:t>correlates with better downstream performance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de"/>
              <a:t>Do not have a clear understanding of </a:t>
            </a:r>
            <a:r>
              <a:rPr b="1" lang="de"/>
              <a:t>when and how two tasks are similar and</a:t>
            </a:r>
            <a:r>
              <a:rPr lang="de"/>
              <a:t> </a:t>
            </a:r>
            <a:r>
              <a:rPr b="1" lang="de"/>
              <a:t>relate to each other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de"/>
              <a:t>One way to gain more understanding: </a:t>
            </a:r>
            <a:r>
              <a:rPr b="1" lang="de"/>
              <a:t>Large-scale empirical studies of transfer</a:t>
            </a:r>
            <a:r>
              <a:rPr lang="de"/>
              <a:t> such as Taskonomy (</a:t>
            </a:r>
            <a:r>
              <a:rPr lang="de" u="sng">
                <a:solidFill>
                  <a:schemeClr val="hlink"/>
                </a:solidFill>
                <a:hlinkClick r:id="rId3"/>
              </a:rPr>
              <a:t>Zamir et al., CVPR 2018</a:t>
            </a:r>
            <a:r>
              <a:rPr lang="de"/>
              <a:t>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de"/>
              <a:t>Should be helpful for designing better and specialized pretraining tasks</a:t>
            </a:r>
            <a:endParaRPr/>
          </a:p>
        </p:txBody>
      </p:sp>
      <p:sp>
        <p:nvSpPr>
          <p:cNvPr id="2987" name="Google Shape;2987;p2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91" name="Shape 2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2" name="Google Shape;2992;p251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Continual and meta-learning</a:t>
            </a:r>
            <a:endParaRPr/>
          </a:p>
        </p:txBody>
      </p:sp>
      <p:sp>
        <p:nvSpPr>
          <p:cNvPr id="2993" name="Google Shape;2993;p251"/>
          <p:cNvSpPr txBox="1"/>
          <p:nvPr>
            <p:ph idx="1" type="body"/>
          </p:nvPr>
        </p:nvSpPr>
        <p:spPr>
          <a:xfrm>
            <a:off x="311700" y="6190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de"/>
              <a:t>Current transfer learning </a:t>
            </a:r>
            <a:r>
              <a:rPr b="1" lang="de"/>
              <a:t>performs</a:t>
            </a:r>
            <a:r>
              <a:rPr lang="de"/>
              <a:t> </a:t>
            </a:r>
            <a:r>
              <a:rPr b="1" lang="de"/>
              <a:t>adaptation once</a:t>
            </a:r>
            <a:r>
              <a:rPr lang="de"/>
              <a:t>.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de"/>
              <a:t>Ultimately, we’d like to have models that continue to </a:t>
            </a:r>
            <a:r>
              <a:rPr b="1" lang="de"/>
              <a:t>retain and accumulate knowledge</a:t>
            </a:r>
            <a:r>
              <a:rPr lang="de"/>
              <a:t> across many tasks (</a:t>
            </a:r>
            <a:r>
              <a:rPr lang="de" u="sng">
                <a:solidFill>
                  <a:schemeClr val="hlink"/>
                </a:solidFill>
                <a:hlinkClick r:id="rId3"/>
              </a:rPr>
              <a:t>Yogatama et al., 2019</a:t>
            </a:r>
            <a:r>
              <a:rPr lang="de"/>
              <a:t>).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de"/>
              <a:t>No distinction between pretraining and adaptation; just </a:t>
            </a:r>
            <a:r>
              <a:rPr b="1" lang="de"/>
              <a:t>one stream of tasks</a:t>
            </a:r>
            <a:r>
              <a:rPr lang="de"/>
              <a:t>.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de"/>
              <a:t>Main challenge towards this: </a:t>
            </a:r>
            <a:r>
              <a:rPr b="1" lang="de"/>
              <a:t>Catastrophic forgetting</a:t>
            </a:r>
            <a:r>
              <a:rPr lang="de"/>
              <a:t>.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de"/>
              <a:t>Different approaches from the literature: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lang="de"/>
              <a:t>Memory, regularization, task-specific weights, etc. </a:t>
            </a:r>
            <a:endParaRPr/>
          </a:p>
        </p:txBody>
      </p:sp>
      <p:sp>
        <p:nvSpPr>
          <p:cNvPr id="2994" name="Google Shape;2994;p2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9" name="Google Shape;2999;p252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Continual and meta-learning</a:t>
            </a:r>
            <a:endParaRPr/>
          </a:p>
        </p:txBody>
      </p:sp>
      <p:sp>
        <p:nvSpPr>
          <p:cNvPr id="3000" name="Google Shape;3000;p252"/>
          <p:cNvSpPr txBox="1"/>
          <p:nvPr>
            <p:ph idx="1" type="body"/>
          </p:nvPr>
        </p:nvSpPr>
        <p:spPr>
          <a:xfrm>
            <a:off x="311700" y="5428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Ubuntu"/>
              <a:buChar char="❏"/>
            </a:pPr>
            <a:r>
              <a:rPr lang="de"/>
              <a:t>Objective of transfer learning: Learn a representation that is </a:t>
            </a:r>
            <a:r>
              <a:rPr b="1" lang="de"/>
              <a:t>general</a:t>
            </a:r>
            <a:r>
              <a:rPr lang="de"/>
              <a:t> and </a:t>
            </a:r>
            <a:r>
              <a:rPr b="1" lang="de"/>
              <a:t>useful</a:t>
            </a:r>
            <a:r>
              <a:rPr lang="de"/>
              <a:t> for many tasks.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de"/>
              <a:t>Objective </a:t>
            </a:r>
            <a:r>
              <a:rPr b="1" lang="de"/>
              <a:t>does not incentivize ease of adaptation</a:t>
            </a:r>
            <a:r>
              <a:rPr lang="de"/>
              <a:t> (often unstable); </a:t>
            </a:r>
            <a:r>
              <a:rPr b="1" lang="de"/>
              <a:t>does not learn how to adapt it</a:t>
            </a:r>
            <a:r>
              <a:rPr lang="de"/>
              <a:t>.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b="1" lang="de"/>
              <a:t>Meta-learning combined with transfer learning</a:t>
            </a:r>
            <a:r>
              <a:rPr lang="de"/>
              <a:t> could make this more feasible. 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de"/>
              <a:t>However, most existing approaches are </a:t>
            </a:r>
            <a:r>
              <a:rPr b="1" lang="de"/>
              <a:t>restricted to the few-shot setting</a:t>
            </a:r>
            <a:r>
              <a:rPr lang="de"/>
              <a:t> and only </a:t>
            </a:r>
            <a:r>
              <a:rPr b="1" lang="de"/>
              <a:t>learn a few steps of adaptation</a:t>
            </a:r>
            <a:r>
              <a:rPr lang="de"/>
              <a:t>.</a:t>
            </a:r>
            <a:endParaRPr/>
          </a:p>
        </p:txBody>
      </p:sp>
      <p:sp>
        <p:nvSpPr>
          <p:cNvPr id="3001" name="Google Shape;3001;p2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253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Bias</a:t>
            </a:r>
            <a:endParaRPr/>
          </a:p>
        </p:txBody>
      </p:sp>
      <p:sp>
        <p:nvSpPr>
          <p:cNvPr id="3007" name="Google Shape;3007;p253"/>
          <p:cNvSpPr txBox="1"/>
          <p:nvPr>
            <p:ph idx="1" type="body"/>
          </p:nvPr>
        </p:nvSpPr>
        <p:spPr>
          <a:xfrm>
            <a:off x="311700" y="6190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de"/>
              <a:t>Bias has been shown to be </a:t>
            </a:r>
            <a:r>
              <a:rPr b="1" lang="de"/>
              <a:t>pervasive in word embeddings and neural models</a:t>
            </a:r>
            <a:r>
              <a:rPr lang="de"/>
              <a:t> in general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de"/>
              <a:t>Large pretrained models </a:t>
            </a:r>
            <a:r>
              <a:rPr b="1" lang="de"/>
              <a:t>necessarily have their own sets of biases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de"/>
              <a:t>There is a blurry boundary between common-sense and bias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de"/>
              <a:t>We need </a:t>
            </a:r>
            <a:r>
              <a:rPr b="1" lang="de"/>
              <a:t>ways to remove such biases</a:t>
            </a:r>
            <a:r>
              <a:rPr lang="de"/>
              <a:t> during adaptation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de"/>
              <a:t>A small fine-tuned model should be harder to misuse</a:t>
            </a:r>
            <a:endParaRPr/>
          </a:p>
        </p:txBody>
      </p:sp>
      <p:sp>
        <p:nvSpPr>
          <p:cNvPr id="3008" name="Google Shape;3008;p2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254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Conclusion</a:t>
            </a:r>
            <a:endParaRPr/>
          </a:p>
        </p:txBody>
      </p:sp>
      <p:sp>
        <p:nvSpPr>
          <p:cNvPr id="3014" name="Google Shape;3014;p254"/>
          <p:cNvSpPr txBox="1"/>
          <p:nvPr>
            <p:ph idx="1" type="body"/>
          </p:nvPr>
        </p:nvSpPr>
        <p:spPr>
          <a:xfrm>
            <a:off x="311700" y="565475"/>
            <a:ext cx="6731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de"/>
              <a:t>Themes: words-in-context, LM pretraining, deep models</a:t>
            </a:r>
            <a:br>
              <a:rPr lang="de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de"/>
              <a:t>Pretraining gives better sample-efficiency, can be scaled up</a:t>
            </a:r>
            <a:br>
              <a:rPr lang="de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de"/>
              <a:t>Predictive of certain features—depends how you look at it</a:t>
            </a:r>
            <a:br>
              <a:rPr lang="de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de"/>
              <a:t>Performance trade-offs, from top-to-bottom</a:t>
            </a:r>
            <a:br>
              <a:rPr lang="de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de"/>
              <a:t>Transfer learning is simple to implement, practically useful</a:t>
            </a:r>
            <a:br>
              <a:rPr lang="de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de"/>
              <a:t>Still many shortcomings and open problems</a:t>
            </a:r>
            <a:endParaRPr/>
          </a:p>
        </p:txBody>
      </p:sp>
      <p:sp>
        <p:nvSpPr>
          <p:cNvPr id="3015" name="Google Shape;3015;p2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pic>
        <p:nvPicPr>
          <p:cNvPr id="3016" name="Google Shape;3016;p2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80290" y="542887"/>
            <a:ext cx="511200" cy="51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7" name="Google Shape;3017;p254"/>
          <p:cNvPicPr preferRelativeResize="0"/>
          <p:nvPr/>
        </p:nvPicPr>
        <p:blipFill rotWithShape="1">
          <a:blip r:embed="rId4">
            <a:alphaModFix/>
          </a:blip>
          <a:srcRect b="28164" l="0" r="0" t="15383"/>
          <a:stretch/>
        </p:blipFill>
        <p:spPr>
          <a:xfrm>
            <a:off x="7301104" y="1240300"/>
            <a:ext cx="669601" cy="37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8" name="Google Shape;3018;p254"/>
          <p:cNvPicPr preferRelativeResize="0"/>
          <p:nvPr/>
        </p:nvPicPr>
        <p:blipFill rotWithShape="1">
          <a:blip r:embed="rId5">
            <a:alphaModFix/>
          </a:blip>
          <a:srcRect b="14207" l="0" r="0" t="0"/>
          <a:stretch/>
        </p:blipFill>
        <p:spPr>
          <a:xfrm>
            <a:off x="7380299" y="1804513"/>
            <a:ext cx="511199" cy="438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9" name="Google Shape;3019;p254"/>
          <p:cNvPicPr preferRelativeResize="0"/>
          <p:nvPr/>
        </p:nvPicPr>
        <p:blipFill rotWithShape="1">
          <a:blip r:embed="rId6">
            <a:alphaModFix/>
          </a:blip>
          <a:srcRect b="15239" l="0" r="0" t="0"/>
          <a:stretch/>
        </p:blipFill>
        <p:spPr>
          <a:xfrm>
            <a:off x="7325088" y="2429300"/>
            <a:ext cx="621624" cy="526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0" name="Google Shape;3020;p254"/>
          <p:cNvPicPr preferRelativeResize="0"/>
          <p:nvPr/>
        </p:nvPicPr>
        <p:blipFill rotWithShape="1">
          <a:blip r:embed="rId7">
            <a:alphaModFix/>
          </a:blip>
          <a:srcRect b="25126" l="0" r="0" t="12953"/>
          <a:stretch/>
        </p:blipFill>
        <p:spPr>
          <a:xfrm>
            <a:off x="7235113" y="3142400"/>
            <a:ext cx="801575" cy="49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1" name="Google Shape;3021;p254"/>
          <p:cNvPicPr preferRelativeResize="0"/>
          <p:nvPr/>
        </p:nvPicPr>
        <p:blipFill rotWithShape="1">
          <a:blip r:embed="rId8">
            <a:alphaModFix/>
          </a:blip>
          <a:srcRect b="15419" l="14796" r="16607" t="0"/>
          <a:stretch/>
        </p:blipFill>
        <p:spPr>
          <a:xfrm>
            <a:off x="7482630" y="3767164"/>
            <a:ext cx="306549" cy="37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25" name="Shape 3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6" name="Google Shape;3026;p255"/>
          <p:cNvSpPr txBox="1"/>
          <p:nvPr>
            <p:ph idx="1" type="body"/>
          </p:nvPr>
        </p:nvSpPr>
        <p:spPr>
          <a:xfrm>
            <a:off x="311700" y="-49625"/>
            <a:ext cx="8520600" cy="9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de" sz="4800"/>
              <a:t>Questions?</a:t>
            </a:r>
            <a:endParaRPr sz="1200"/>
          </a:p>
        </p:txBody>
      </p:sp>
      <p:sp>
        <p:nvSpPr>
          <p:cNvPr id="3027" name="Google Shape;3027;p2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3028" name="Google Shape;3028;p255"/>
          <p:cNvSpPr txBox="1"/>
          <p:nvPr/>
        </p:nvSpPr>
        <p:spPr>
          <a:xfrm>
            <a:off x="6144000" y="3392700"/>
            <a:ext cx="3000000" cy="12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029" name="Google Shape;3029;p255"/>
          <p:cNvSpPr txBox="1"/>
          <p:nvPr>
            <p:ph idx="1" type="body"/>
          </p:nvPr>
        </p:nvSpPr>
        <p:spPr>
          <a:xfrm>
            <a:off x="326000" y="2262425"/>
            <a:ext cx="4944900" cy="15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de"/>
              <a:t>Slides: </a:t>
            </a:r>
            <a:r>
              <a:rPr lang="de" u="sng">
                <a:solidFill>
                  <a:schemeClr val="accent5"/>
                </a:solidFill>
                <a:hlinkClick r:id="rId3"/>
              </a:rPr>
              <a:t>http://tiny.cc/NAACLTransfer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de"/>
              <a:t>Colab: </a:t>
            </a:r>
            <a:r>
              <a:rPr lang="de" u="sng">
                <a:solidFill>
                  <a:schemeClr val="accent5"/>
                </a:solidFill>
                <a:hlinkClick r:id="rId4"/>
              </a:rPr>
              <a:t>http://tiny.cc/NAACLTransferColab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de"/>
              <a:t>Code: </a:t>
            </a:r>
            <a:r>
              <a:rPr lang="de" u="sng">
                <a:solidFill>
                  <a:schemeClr val="accent5"/>
                </a:solidFill>
                <a:hlinkClick r:id="rId5"/>
              </a:rPr>
              <a:t>http://tiny.cc/NAACLTransferCode</a:t>
            </a:r>
            <a:endParaRPr/>
          </a:p>
        </p:txBody>
      </p:sp>
      <p:sp>
        <p:nvSpPr>
          <p:cNvPr id="3030" name="Google Shape;3030;p255"/>
          <p:cNvSpPr txBox="1"/>
          <p:nvPr>
            <p:ph idx="1" type="body"/>
          </p:nvPr>
        </p:nvSpPr>
        <p:spPr>
          <a:xfrm>
            <a:off x="2260525" y="892650"/>
            <a:ext cx="4321800" cy="15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de"/>
              <a:t>Twitter: </a:t>
            </a:r>
            <a:r>
              <a:rPr i="1" lang="de"/>
              <a:t>#NAACLTransfer</a:t>
            </a:r>
            <a:endParaRPr i="1"/>
          </a:p>
          <a:p>
            <a:pPr indent="-342900" lvl="0" marL="457200" rtl="0" algn="l">
              <a:spcBef>
                <a:spcPts val="1600"/>
              </a:spcBef>
              <a:spcAft>
                <a:spcPts val="1600"/>
              </a:spcAft>
              <a:buSzPts val="1800"/>
              <a:buChar char="❏"/>
            </a:pPr>
            <a:r>
              <a:rPr lang="de"/>
              <a:t>Whova: </a:t>
            </a:r>
            <a:r>
              <a:rPr i="1" lang="de"/>
              <a:t>“Questions for the tutorial on Transfer Learning in NLP”</a:t>
            </a:r>
            <a:r>
              <a:rPr lang="de"/>
              <a:t> topic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58"/>
          <p:cNvSpPr txBox="1"/>
          <p:nvPr>
            <p:ph type="title"/>
          </p:nvPr>
        </p:nvSpPr>
        <p:spPr>
          <a:xfrm>
            <a:off x="32318" y="692403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2. Pretraining</a:t>
            </a:r>
            <a:endParaRPr/>
          </a:p>
        </p:txBody>
      </p:sp>
      <p:pic>
        <p:nvPicPr>
          <p:cNvPr id="419" name="Google Shape;419;p58"/>
          <p:cNvPicPr preferRelativeResize="0"/>
          <p:nvPr/>
        </p:nvPicPr>
        <p:blipFill rotWithShape="1">
          <a:blip r:embed="rId3">
            <a:alphaModFix/>
          </a:blip>
          <a:srcRect b="28164" l="0" r="0" t="15383"/>
          <a:stretch/>
        </p:blipFill>
        <p:spPr>
          <a:xfrm>
            <a:off x="3616093" y="1712802"/>
            <a:ext cx="1846050" cy="1042150"/>
          </a:xfrm>
          <a:prstGeom prst="rect">
            <a:avLst/>
          </a:prstGeom>
          <a:noFill/>
          <a:ln>
            <a:noFill/>
          </a:ln>
        </p:spPr>
      </p:pic>
      <p:sp>
        <p:nvSpPr>
          <p:cNvPr id="420" name="Google Shape;420;p58"/>
          <p:cNvSpPr txBox="1"/>
          <p:nvPr/>
        </p:nvSpPr>
        <p:spPr>
          <a:xfrm>
            <a:off x="7646400" y="4852025"/>
            <a:ext cx="14976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Image credit: Creative Stall</a:t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1" name="Google Shape;421;p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5" name="Google Shape;3035;p25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						Extra slides</a:t>
            </a:r>
            <a:endParaRPr/>
          </a:p>
        </p:txBody>
      </p:sp>
      <p:sp>
        <p:nvSpPr>
          <p:cNvPr id="3036" name="Google Shape;3036;p2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bg>
      <p:bgPr>
        <a:noFill/>
      </p:bgPr>
    </p:bg>
    <p:spTree>
      <p:nvGrpSpPr>
        <p:cNvPr id="3040" name="Shape 3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1" name="Google Shape;3041;p257"/>
          <p:cNvSpPr txBox="1"/>
          <p:nvPr/>
        </p:nvSpPr>
        <p:spPr>
          <a:xfrm>
            <a:off x="4502475" y="4700875"/>
            <a:ext cx="4524600" cy="44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de" sz="1100" u="sng">
                <a:solidFill>
                  <a:schemeClr val="hlink"/>
                </a:solidFill>
                <a:hlinkClick r:id="rId3"/>
              </a:rPr>
              <a:t>https://paperswithcode.com/sota/question-answering-on-squad20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042" name="Google Shape;3042;p2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8675" y="1170125"/>
            <a:ext cx="7826649" cy="3087774"/>
          </a:xfrm>
          <a:prstGeom prst="rect">
            <a:avLst/>
          </a:prstGeom>
          <a:noFill/>
          <a:ln>
            <a:noFill/>
          </a:ln>
        </p:spPr>
      </p:pic>
      <p:sp>
        <p:nvSpPr>
          <p:cNvPr id="3043" name="Google Shape;3043;p257"/>
          <p:cNvSpPr/>
          <p:nvPr/>
        </p:nvSpPr>
        <p:spPr>
          <a:xfrm>
            <a:off x="7033525" y="1758375"/>
            <a:ext cx="1353900" cy="9027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4" name="Google Shape;3044;p257"/>
          <p:cNvSpPr txBox="1"/>
          <p:nvPr/>
        </p:nvSpPr>
        <p:spPr>
          <a:xfrm>
            <a:off x="7128650" y="1811900"/>
            <a:ext cx="657000" cy="3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latin typeface="Roboto"/>
                <a:ea typeface="Roboto"/>
                <a:cs typeface="Roboto"/>
                <a:sym typeface="Roboto"/>
              </a:rPr>
              <a:t>BERT + X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45" name="Google Shape;3045;p257"/>
          <p:cNvSpPr txBox="1"/>
          <p:nvPr>
            <p:ph idx="1" type="body"/>
          </p:nvPr>
        </p:nvSpPr>
        <p:spPr>
          <a:xfrm>
            <a:off x="-50" y="15450"/>
            <a:ext cx="91440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Why transfer learning in NLP? (Empirically)</a:t>
            </a:r>
            <a:endParaRPr/>
          </a:p>
        </p:txBody>
      </p:sp>
      <p:sp>
        <p:nvSpPr>
          <p:cNvPr id="3046" name="Google Shape;3046;p2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bg>
      <p:bgPr>
        <a:noFill/>
      </p:bgPr>
    </p:bg>
    <p:spTree>
      <p:nvGrpSpPr>
        <p:cNvPr id="3050" name="Shape 3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1" name="Google Shape;3051;p258"/>
          <p:cNvPicPr preferRelativeResize="0"/>
          <p:nvPr/>
        </p:nvPicPr>
        <p:blipFill rotWithShape="1">
          <a:blip r:embed="rId3">
            <a:alphaModFix/>
          </a:blip>
          <a:srcRect b="24998" l="0" r="0" t="0"/>
          <a:stretch/>
        </p:blipFill>
        <p:spPr>
          <a:xfrm>
            <a:off x="1583863" y="1117550"/>
            <a:ext cx="5976273" cy="3544975"/>
          </a:xfrm>
          <a:prstGeom prst="rect">
            <a:avLst/>
          </a:prstGeom>
          <a:noFill/>
          <a:ln>
            <a:noFill/>
          </a:ln>
        </p:spPr>
      </p:pic>
      <p:sp>
        <p:nvSpPr>
          <p:cNvPr id="3052" name="Google Shape;3052;p258"/>
          <p:cNvSpPr txBox="1"/>
          <p:nvPr/>
        </p:nvSpPr>
        <p:spPr>
          <a:xfrm>
            <a:off x="7449200" y="3813525"/>
            <a:ext cx="1762800" cy="84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*</a:t>
            </a:r>
            <a:r>
              <a:rPr lang="de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General Language Understanding Evaluation (GLUE; </a:t>
            </a:r>
            <a:r>
              <a:rPr lang="de" sz="12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Wang et al., 2019</a:t>
            </a:r>
            <a:r>
              <a:rPr lang="de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):</a:t>
            </a:r>
            <a:br>
              <a:rPr lang="de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de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includes 11 diverse NLP tasks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53" name="Google Shape;3053;p258"/>
          <p:cNvSpPr txBox="1"/>
          <p:nvPr>
            <p:ph idx="1" type="body"/>
          </p:nvPr>
        </p:nvSpPr>
        <p:spPr>
          <a:xfrm>
            <a:off x="0" y="15450"/>
            <a:ext cx="91440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GLUE* performance over time</a:t>
            </a:r>
            <a:endParaRPr/>
          </a:p>
        </p:txBody>
      </p:sp>
      <p:sp>
        <p:nvSpPr>
          <p:cNvPr id="3054" name="Google Shape;3054;p258"/>
          <p:cNvSpPr txBox="1"/>
          <p:nvPr/>
        </p:nvSpPr>
        <p:spPr>
          <a:xfrm>
            <a:off x="7211600" y="1251600"/>
            <a:ext cx="1794900" cy="15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55" name="Google Shape;3055;p2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259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LM pretraining</a:t>
            </a:r>
            <a:endParaRPr/>
          </a:p>
        </p:txBody>
      </p:sp>
      <p:sp>
        <p:nvSpPr>
          <p:cNvPr id="3061" name="Google Shape;3061;p259"/>
          <p:cNvSpPr txBox="1"/>
          <p:nvPr>
            <p:ph idx="1" type="body"/>
          </p:nvPr>
        </p:nvSpPr>
        <p:spPr>
          <a:xfrm>
            <a:off x="311700" y="8635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de"/>
              <a:t>Order independent models → word vectors (</a:t>
            </a:r>
            <a:r>
              <a:rPr lang="de" sz="1400" u="sng">
                <a:solidFill>
                  <a:schemeClr val="hlink"/>
                </a:solidFill>
                <a:hlinkClick r:id="rId3"/>
              </a:rPr>
              <a:t>Mikolov et .al. 2013</a:t>
            </a:r>
            <a:r>
              <a:rPr lang="de"/>
              <a:t>).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de"/>
              <a:t>Generative language models: </a:t>
            </a:r>
            <a:r>
              <a:rPr i="1" lang="de"/>
              <a:t>P(</a:t>
            </a:r>
            <a:r>
              <a:rPr b="1" i="1" lang="de"/>
              <a:t>x</a:t>
            </a:r>
            <a:r>
              <a:rPr i="1" lang="de"/>
              <a:t>) = P(x</a:t>
            </a:r>
            <a:r>
              <a:rPr baseline="-25000" i="1" lang="de"/>
              <a:t>t</a:t>
            </a:r>
            <a:r>
              <a:rPr i="1" lang="de"/>
              <a:t> | x</a:t>
            </a:r>
            <a:r>
              <a:rPr baseline="-25000" i="1" lang="de"/>
              <a:t>t-1</a:t>
            </a:r>
            <a:r>
              <a:rPr i="1" lang="de"/>
              <a:t>, x</a:t>
            </a:r>
            <a:r>
              <a:rPr baseline="-25000" i="1" lang="de"/>
              <a:t>t-2</a:t>
            </a:r>
            <a:r>
              <a:rPr i="1" lang="de"/>
              <a:t>, …, x</a:t>
            </a:r>
            <a:r>
              <a:rPr baseline="-25000" i="1" lang="de"/>
              <a:t>1</a:t>
            </a:r>
            <a:r>
              <a:rPr i="1" lang="de"/>
              <a:t>)</a:t>
            </a:r>
            <a:endParaRPr i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lang="de"/>
              <a:t>Sentence representations (</a:t>
            </a:r>
            <a:r>
              <a:rPr lang="de" u="sng">
                <a:solidFill>
                  <a:schemeClr val="hlink"/>
                </a:solidFill>
                <a:hlinkClick r:id="rId4"/>
              </a:rPr>
              <a:t>Dai &amp; Le 2015</a:t>
            </a:r>
            <a:r>
              <a:rPr lang="de"/>
              <a:t>, </a:t>
            </a:r>
            <a:r>
              <a:rPr lang="de" u="sng">
                <a:solidFill>
                  <a:schemeClr val="hlink"/>
                </a:solidFill>
                <a:hlinkClick r:id="rId5"/>
              </a:rPr>
              <a:t>Howard &amp; Ruder 2018</a:t>
            </a:r>
            <a:r>
              <a:rPr lang="de"/>
              <a:t> </a:t>
            </a:r>
            <a:r>
              <a:rPr lang="de" u="sng">
                <a:solidFill>
                  <a:schemeClr val="hlink"/>
                </a:solidFill>
                <a:hlinkClick r:id="rId6"/>
              </a:rPr>
              <a:t>Radford </a:t>
            </a:r>
            <a:r>
              <a:rPr lang="de" u="sng">
                <a:solidFill>
                  <a:schemeClr val="hlink"/>
                </a:solidFill>
                <a:hlinkClick r:id="rId7"/>
              </a:rPr>
              <a:t>et al.</a:t>
            </a:r>
            <a:r>
              <a:rPr lang="de" u="sng">
                <a:solidFill>
                  <a:schemeClr val="hlink"/>
                </a:solidFill>
                <a:hlinkClick r:id="rId8"/>
              </a:rPr>
              <a:t> 2018</a:t>
            </a:r>
            <a:r>
              <a:rPr lang="de"/>
              <a:t>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lang="de"/>
              <a:t>Contextual word representations (</a:t>
            </a:r>
            <a:r>
              <a:rPr lang="de" u="sng">
                <a:solidFill>
                  <a:schemeClr val="hlink"/>
                </a:solidFill>
                <a:hlinkClick r:id="rId9"/>
              </a:rPr>
              <a:t>Peters </a:t>
            </a:r>
            <a:r>
              <a:rPr lang="de" u="sng">
                <a:solidFill>
                  <a:schemeClr val="hlink"/>
                </a:solidFill>
                <a:hlinkClick r:id="rId10"/>
              </a:rPr>
              <a:t>et al.</a:t>
            </a:r>
            <a:r>
              <a:rPr lang="de" u="sng">
                <a:solidFill>
                  <a:schemeClr val="hlink"/>
                </a:solidFill>
                <a:hlinkClick r:id="rId11"/>
              </a:rPr>
              <a:t> 2018</a:t>
            </a:r>
            <a:r>
              <a:rPr lang="de"/>
              <a:t>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de"/>
              <a:t>Conditional language models: </a:t>
            </a:r>
            <a:r>
              <a:rPr i="1" lang="de"/>
              <a:t>P(</a:t>
            </a:r>
            <a:r>
              <a:rPr b="1" i="1" lang="de"/>
              <a:t>x</a:t>
            </a:r>
            <a:r>
              <a:rPr i="1" lang="de"/>
              <a:t> | </a:t>
            </a:r>
            <a:r>
              <a:rPr b="1" i="1" lang="de"/>
              <a:t>x’</a:t>
            </a:r>
            <a:r>
              <a:rPr i="1" lang="de"/>
              <a:t>)</a:t>
            </a:r>
            <a:endParaRPr i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lang="de"/>
              <a:t>seq2seq: </a:t>
            </a:r>
            <a:r>
              <a:rPr i="1" lang="de"/>
              <a:t>P(</a:t>
            </a:r>
            <a:r>
              <a:rPr b="1" i="1" lang="de"/>
              <a:t>x</a:t>
            </a:r>
            <a:r>
              <a:rPr i="1" lang="de"/>
              <a:t> | </a:t>
            </a:r>
            <a:r>
              <a:rPr b="1" i="1" lang="de"/>
              <a:t>previous sentence</a:t>
            </a:r>
            <a:r>
              <a:rPr i="1" lang="de"/>
              <a:t>) = P(x</a:t>
            </a:r>
            <a:r>
              <a:rPr baseline="-25000" i="1" lang="de"/>
              <a:t>t</a:t>
            </a:r>
            <a:r>
              <a:rPr i="1" lang="de"/>
              <a:t> | x</a:t>
            </a:r>
            <a:r>
              <a:rPr baseline="-25000" i="1" lang="de"/>
              <a:t>t-1</a:t>
            </a:r>
            <a:r>
              <a:rPr i="1" lang="de"/>
              <a:t>, x</a:t>
            </a:r>
            <a:r>
              <a:rPr baseline="-25000" i="1" lang="de"/>
              <a:t>t-2</a:t>
            </a:r>
            <a:r>
              <a:rPr i="1" lang="de"/>
              <a:t>, …, x</a:t>
            </a:r>
            <a:r>
              <a:rPr baseline="-25000" i="1" lang="de"/>
              <a:t>1, </a:t>
            </a:r>
            <a:r>
              <a:rPr i="1" lang="de"/>
              <a:t>previous sentence)</a:t>
            </a:r>
            <a:r>
              <a:rPr lang="de"/>
              <a:t> (</a:t>
            </a:r>
            <a:r>
              <a:rPr lang="de" u="sng">
                <a:solidFill>
                  <a:schemeClr val="hlink"/>
                </a:solidFill>
                <a:hlinkClick r:id="rId12"/>
              </a:rPr>
              <a:t>Kiros </a:t>
            </a:r>
            <a:r>
              <a:rPr lang="de" u="sng">
                <a:solidFill>
                  <a:schemeClr val="hlink"/>
                </a:solidFill>
                <a:hlinkClick r:id="rId13"/>
              </a:rPr>
              <a:t>et al.</a:t>
            </a:r>
            <a:r>
              <a:rPr lang="de" u="sng">
                <a:solidFill>
                  <a:schemeClr val="hlink"/>
                </a:solidFill>
                <a:hlinkClick r:id="rId14"/>
              </a:rPr>
              <a:t> 2015</a:t>
            </a:r>
            <a:r>
              <a:rPr lang="de"/>
              <a:t>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lang="de"/>
              <a:t>Denoising auto encoder: </a:t>
            </a:r>
            <a:r>
              <a:rPr i="1" lang="de"/>
              <a:t>P(</a:t>
            </a:r>
            <a:r>
              <a:rPr b="1" i="1" lang="de"/>
              <a:t>x</a:t>
            </a:r>
            <a:r>
              <a:rPr i="1" lang="de"/>
              <a:t> | </a:t>
            </a:r>
            <a:r>
              <a:rPr b="1" i="1" lang="de"/>
              <a:t>noisy x</a:t>
            </a:r>
            <a:r>
              <a:rPr i="1" lang="de"/>
              <a:t>) = P(x</a:t>
            </a:r>
            <a:r>
              <a:rPr baseline="-25000" i="1" lang="de"/>
              <a:t>t</a:t>
            </a:r>
            <a:r>
              <a:rPr i="1" lang="de"/>
              <a:t> | x</a:t>
            </a:r>
            <a:r>
              <a:rPr baseline="-25000" i="1" lang="de"/>
              <a:t>t-1</a:t>
            </a:r>
            <a:r>
              <a:rPr i="1" lang="de"/>
              <a:t>, x</a:t>
            </a:r>
            <a:r>
              <a:rPr baseline="-25000" i="1" lang="de"/>
              <a:t>t-2</a:t>
            </a:r>
            <a:r>
              <a:rPr i="1" lang="de"/>
              <a:t>, …, x</a:t>
            </a:r>
            <a:r>
              <a:rPr baseline="-25000" i="1" lang="de"/>
              <a:t>1, </a:t>
            </a:r>
            <a:r>
              <a:rPr b="1" i="1" lang="de"/>
              <a:t>noisy </a:t>
            </a:r>
            <a:r>
              <a:rPr b="1" i="1" lang="de"/>
              <a:t>x</a:t>
            </a:r>
            <a:r>
              <a:rPr i="1" lang="de"/>
              <a:t>)</a:t>
            </a:r>
            <a:r>
              <a:rPr lang="de"/>
              <a:t> (</a:t>
            </a:r>
            <a:r>
              <a:rPr lang="de" u="sng">
                <a:solidFill>
                  <a:schemeClr val="hlink"/>
                </a:solidFill>
                <a:hlinkClick r:id="rId15"/>
              </a:rPr>
              <a:t>Hill </a:t>
            </a:r>
            <a:r>
              <a:rPr lang="de" u="sng">
                <a:solidFill>
                  <a:schemeClr val="hlink"/>
                </a:solidFill>
                <a:hlinkClick r:id="rId16"/>
              </a:rPr>
              <a:t>et al.</a:t>
            </a:r>
            <a:r>
              <a:rPr lang="de" u="sng">
                <a:solidFill>
                  <a:schemeClr val="hlink"/>
                </a:solidFill>
                <a:hlinkClick r:id="rId17"/>
              </a:rPr>
              <a:t> 2016</a:t>
            </a:r>
            <a:r>
              <a:rPr lang="de"/>
              <a:t>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de"/>
              <a:t>Cloze language models: </a:t>
            </a:r>
            <a:r>
              <a:rPr i="1" lang="de" sz="1400"/>
              <a:t>P(x</a:t>
            </a:r>
            <a:r>
              <a:rPr baseline="-25000" i="1" lang="de" sz="1400"/>
              <a:t>t</a:t>
            </a:r>
            <a:r>
              <a:rPr i="1" lang="de" sz="1400"/>
              <a:t> | x</a:t>
            </a:r>
            <a:r>
              <a:rPr baseline="-25000" i="1" lang="de" sz="1400"/>
              <a:t>t-1</a:t>
            </a:r>
            <a:r>
              <a:rPr i="1" lang="de" sz="1400"/>
              <a:t>, x</a:t>
            </a:r>
            <a:r>
              <a:rPr baseline="-25000" i="1" lang="de" sz="1400"/>
              <a:t>t-2</a:t>
            </a:r>
            <a:r>
              <a:rPr i="1" lang="de" sz="1400"/>
              <a:t>, …, x</a:t>
            </a:r>
            <a:r>
              <a:rPr baseline="-25000" i="1" lang="de" sz="1400"/>
              <a:t>1, </a:t>
            </a:r>
            <a:r>
              <a:rPr i="1" lang="de" sz="1400"/>
              <a:t>x</a:t>
            </a:r>
            <a:r>
              <a:rPr baseline="-25000" i="1" lang="de" sz="1400"/>
              <a:t>t+1</a:t>
            </a:r>
            <a:r>
              <a:rPr i="1" lang="de" sz="1400"/>
              <a:t>, x</a:t>
            </a:r>
            <a:r>
              <a:rPr baseline="-25000" i="1" lang="de" sz="1400"/>
              <a:t>t+2</a:t>
            </a:r>
            <a:r>
              <a:rPr i="1" lang="de" sz="1400"/>
              <a:t>, …, x</a:t>
            </a:r>
            <a:r>
              <a:rPr baseline="-25000" i="1" lang="de" sz="1400"/>
              <a:t>N,</a:t>
            </a:r>
            <a:r>
              <a:rPr i="1" lang="de" sz="1400"/>
              <a:t>)</a:t>
            </a:r>
            <a:r>
              <a:rPr lang="de" sz="1400"/>
              <a:t> (</a:t>
            </a:r>
            <a:r>
              <a:rPr lang="de" sz="1400" u="sng">
                <a:solidFill>
                  <a:schemeClr val="hlink"/>
                </a:solidFill>
                <a:hlinkClick r:id="rId18"/>
              </a:rPr>
              <a:t>Devlin et al 2019</a:t>
            </a:r>
            <a:r>
              <a:rPr lang="de" sz="1400"/>
              <a:t>).</a:t>
            </a:r>
            <a:endParaRPr sz="1400"/>
          </a:p>
        </p:txBody>
      </p:sp>
      <p:sp>
        <p:nvSpPr>
          <p:cNvPr id="3062" name="Google Shape;3062;p2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06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06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06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06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06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06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06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06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7" name="Google Shape;3067;p260" title="Points scored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3788" y="1331075"/>
            <a:ext cx="5816424" cy="3596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68" name="Google Shape;3068;p260"/>
          <p:cNvSpPr txBox="1"/>
          <p:nvPr>
            <p:ph idx="1" type="body"/>
          </p:nvPr>
        </p:nvSpPr>
        <p:spPr>
          <a:xfrm>
            <a:off x="0" y="15450"/>
            <a:ext cx="91440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Pretrained Language Models: More </a:t>
            </a:r>
            <a:r>
              <a:rPr lang="de"/>
              <a:t>Parameters</a:t>
            </a:r>
            <a:endParaRPr/>
          </a:p>
        </p:txBody>
      </p:sp>
      <p:sp>
        <p:nvSpPr>
          <p:cNvPr id="3069" name="Google Shape;3069;p2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261"/>
          <p:cNvSpPr txBox="1"/>
          <p:nvPr>
            <p:ph idx="1" type="body"/>
          </p:nvPr>
        </p:nvSpPr>
        <p:spPr>
          <a:xfrm>
            <a:off x="0" y="15450"/>
            <a:ext cx="91440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More word vectors</a:t>
            </a:r>
            <a:endParaRPr/>
          </a:p>
        </p:txBody>
      </p:sp>
      <p:sp>
        <p:nvSpPr>
          <p:cNvPr id="3075" name="Google Shape;3075;p261"/>
          <p:cNvSpPr txBox="1"/>
          <p:nvPr/>
        </p:nvSpPr>
        <p:spPr>
          <a:xfrm>
            <a:off x="652051" y="1600513"/>
            <a:ext cx="4163700" cy="11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de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GLoVe</a:t>
            </a:r>
            <a:r>
              <a:rPr lang="de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: very large scale (840B</a:t>
            </a:r>
            <a:r>
              <a:rPr lang="de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de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tokens), co-occurrence base</a:t>
            </a:r>
            <a:r>
              <a:rPr lang="de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d. Learns linear relationships (SOTA word analogy) </a:t>
            </a:r>
            <a:r>
              <a:rPr lang="de" u="sng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(Pennington et al., 2014)</a:t>
            </a:r>
            <a:endParaRPr/>
          </a:p>
        </p:txBody>
      </p:sp>
      <p:pic>
        <p:nvPicPr>
          <p:cNvPr id="3076" name="Google Shape;3076;p2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4175" y="664650"/>
            <a:ext cx="3675875" cy="28561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77" name="Google Shape;3077;p261"/>
          <p:cNvCxnSpPr/>
          <p:nvPr/>
        </p:nvCxnSpPr>
        <p:spPr>
          <a:xfrm flipH="1">
            <a:off x="815125" y="3687163"/>
            <a:ext cx="6403800" cy="30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78" name="Google Shape;3078;p261"/>
          <p:cNvSpPr txBox="1"/>
          <p:nvPr/>
        </p:nvSpPr>
        <p:spPr>
          <a:xfrm>
            <a:off x="139750" y="3919500"/>
            <a:ext cx="2646900" cy="9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❏"/>
            </a:pPr>
            <a:r>
              <a:rPr b="1" lang="de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fastText</a:t>
            </a:r>
            <a:r>
              <a:rPr lang="de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: incorporates subword information </a:t>
            </a:r>
            <a:r>
              <a:rPr lang="de" u="sng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  <a:hlinkClick r:id="rId5"/>
              </a:rPr>
              <a:t>(Bojanowski et al., 2017)</a:t>
            </a:r>
            <a:endParaRPr/>
          </a:p>
        </p:txBody>
      </p:sp>
      <p:pic>
        <p:nvPicPr>
          <p:cNvPr id="3079" name="Google Shape;3079;p26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18250" y="3814825"/>
            <a:ext cx="5811801" cy="1191875"/>
          </a:xfrm>
          <a:prstGeom prst="rect">
            <a:avLst/>
          </a:prstGeom>
          <a:noFill/>
          <a:ln>
            <a:noFill/>
          </a:ln>
        </p:spPr>
      </p:pic>
      <p:sp>
        <p:nvSpPr>
          <p:cNvPr id="3080" name="Google Shape;3080;p261"/>
          <p:cNvSpPr txBox="1"/>
          <p:nvPr/>
        </p:nvSpPr>
        <p:spPr>
          <a:xfrm>
            <a:off x="2730025" y="4180575"/>
            <a:ext cx="753300" cy="333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de"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fastText</a:t>
            </a:r>
            <a:endParaRPr sz="1200"/>
          </a:p>
        </p:txBody>
      </p:sp>
      <p:sp>
        <p:nvSpPr>
          <p:cNvPr id="3081" name="Google Shape;3081;p261"/>
          <p:cNvSpPr txBox="1"/>
          <p:nvPr/>
        </p:nvSpPr>
        <p:spPr>
          <a:xfrm>
            <a:off x="2697925" y="4568700"/>
            <a:ext cx="817500" cy="333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de"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skipgram</a:t>
            </a:r>
            <a:endParaRPr sz="1200"/>
          </a:p>
        </p:txBody>
      </p:sp>
      <p:sp>
        <p:nvSpPr>
          <p:cNvPr id="3082" name="Google Shape;3082;p2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bg>
      <p:bgPr>
        <a:noFill/>
      </p:bgPr>
    </p:bg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262"/>
          <p:cNvSpPr txBox="1"/>
          <p:nvPr>
            <p:ph idx="1" type="body"/>
          </p:nvPr>
        </p:nvSpPr>
        <p:spPr>
          <a:xfrm>
            <a:off x="0" y="15450"/>
            <a:ext cx="91440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2400"/>
              <a:t>Semi-supervised Sequence Modeling with Cross-View Training</a:t>
            </a:r>
            <a:endParaRPr sz="2400"/>
          </a:p>
        </p:txBody>
      </p:sp>
      <p:sp>
        <p:nvSpPr>
          <p:cNvPr id="3088" name="Google Shape;3088;p262"/>
          <p:cNvSpPr txBox="1"/>
          <p:nvPr>
            <p:ph idx="4294967295" type="title"/>
          </p:nvPr>
        </p:nvSpPr>
        <p:spPr>
          <a:xfrm>
            <a:off x="3629100" y="4500925"/>
            <a:ext cx="5355900" cy="4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u="sng">
                <a:solidFill>
                  <a:schemeClr val="hlink"/>
                </a:solidFill>
                <a:hlinkClick r:id="rId3"/>
              </a:rPr>
              <a:t>(Clark et al. EMNLP 2018)</a:t>
            </a:r>
            <a:endParaRPr sz="1200">
              <a:solidFill>
                <a:srgbClr val="666666"/>
              </a:solidFill>
            </a:endParaRPr>
          </a:p>
        </p:txBody>
      </p:sp>
      <p:pic>
        <p:nvPicPr>
          <p:cNvPr id="3089" name="Google Shape;3089;p2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3350" y="702075"/>
            <a:ext cx="3994476" cy="435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0" name="Google Shape;3090;p2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85474" y="796850"/>
            <a:ext cx="4941426" cy="3058413"/>
          </a:xfrm>
          <a:prstGeom prst="rect">
            <a:avLst/>
          </a:prstGeom>
          <a:noFill/>
          <a:ln>
            <a:noFill/>
          </a:ln>
        </p:spPr>
      </p:pic>
      <p:sp>
        <p:nvSpPr>
          <p:cNvPr id="3091" name="Google Shape;3091;p262"/>
          <p:cNvSpPr txBox="1"/>
          <p:nvPr>
            <p:ph idx="4294967295" type="title"/>
          </p:nvPr>
        </p:nvSpPr>
        <p:spPr>
          <a:xfrm>
            <a:off x="4085475" y="4248700"/>
            <a:ext cx="3569700" cy="33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1400">
                <a:solidFill>
                  <a:srgbClr val="666666"/>
                </a:solidFill>
              </a:rPr>
              <a:t>SOTA sequence modeling results</a:t>
            </a:r>
            <a:endParaRPr sz="1400">
              <a:solidFill>
                <a:srgbClr val="666666"/>
              </a:solidFill>
            </a:endParaRPr>
          </a:p>
        </p:txBody>
      </p:sp>
      <p:cxnSp>
        <p:nvCxnSpPr>
          <p:cNvPr id="3092" name="Google Shape;3092;p262"/>
          <p:cNvCxnSpPr/>
          <p:nvPr/>
        </p:nvCxnSpPr>
        <p:spPr>
          <a:xfrm flipH="1" rot="10800000">
            <a:off x="6227300" y="3838650"/>
            <a:ext cx="586500" cy="402300"/>
          </a:xfrm>
          <a:prstGeom prst="straightConnector1">
            <a:avLst/>
          </a:prstGeom>
          <a:noFill/>
          <a:ln cap="flat" cmpd="sng" w="19050">
            <a:solidFill>
              <a:srgbClr val="3D85C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093" name="Google Shape;3093;p262"/>
          <p:cNvSpPr/>
          <p:nvPr/>
        </p:nvSpPr>
        <p:spPr>
          <a:xfrm>
            <a:off x="6093200" y="3587200"/>
            <a:ext cx="2346900" cy="251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4" name="Google Shape;3094;p2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bg>
      <p:bgPr>
        <a:noFill/>
      </p:bgPr>
    </p:bg>
    <p:spTree>
      <p:nvGrpSpPr>
        <p:cNvPr id="3098" name="Shape 3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9" name="Google Shape;3099;p2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025" y="1671350"/>
            <a:ext cx="4542850" cy="2729200"/>
          </a:xfrm>
          <a:prstGeom prst="rect">
            <a:avLst/>
          </a:prstGeom>
          <a:noFill/>
          <a:ln>
            <a:noFill/>
          </a:ln>
        </p:spPr>
      </p:pic>
      <p:sp>
        <p:nvSpPr>
          <p:cNvPr id="3100" name="Google Shape;3100;p263"/>
          <p:cNvSpPr txBox="1"/>
          <p:nvPr>
            <p:ph idx="4294967295" type="title"/>
          </p:nvPr>
        </p:nvSpPr>
        <p:spPr>
          <a:xfrm>
            <a:off x="327575" y="1003825"/>
            <a:ext cx="4200600" cy="60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1400">
                <a:solidFill>
                  <a:srgbClr val="666666"/>
                </a:solidFill>
              </a:rPr>
              <a:t>Pretrain bidirectional character level model, extract embeddings from first/last character</a:t>
            </a:r>
            <a:endParaRPr sz="1400">
              <a:solidFill>
                <a:srgbClr val="666666"/>
              </a:solidFill>
            </a:endParaRPr>
          </a:p>
        </p:txBody>
      </p:sp>
      <p:pic>
        <p:nvPicPr>
          <p:cNvPr id="3101" name="Google Shape;3101;p2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61275" y="2039050"/>
            <a:ext cx="4052326" cy="2072274"/>
          </a:xfrm>
          <a:prstGeom prst="rect">
            <a:avLst/>
          </a:prstGeom>
          <a:noFill/>
          <a:ln>
            <a:noFill/>
          </a:ln>
        </p:spPr>
      </p:pic>
      <p:sp>
        <p:nvSpPr>
          <p:cNvPr id="3102" name="Google Shape;3102;p263"/>
          <p:cNvSpPr txBox="1"/>
          <p:nvPr>
            <p:ph idx="4294967295" type="title"/>
          </p:nvPr>
        </p:nvSpPr>
        <p:spPr>
          <a:xfrm>
            <a:off x="5298988" y="1082300"/>
            <a:ext cx="2634900" cy="60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1400">
                <a:solidFill>
                  <a:srgbClr val="666666"/>
                </a:solidFill>
              </a:rPr>
              <a:t>SOTA CoNLL 2003 NER results</a:t>
            </a:r>
            <a:endParaRPr sz="1400">
              <a:solidFill>
                <a:srgbClr val="666666"/>
              </a:solidFill>
            </a:endParaRPr>
          </a:p>
        </p:txBody>
      </p:sp>
      <p:sp>
        <p:nvSpPr>
          <p:cNvPr id="3103" name="Google Shape;3103;p263"/>
          <p:cNvSpPr txBox="1"/>
          <p:nvPr>
            <p:ph idx="1" type="body"/>
          </p:nvPr>
        </p:nvSpPr>
        <p:spPr>
          <a:xfrm>
            <a:off x="0" y="15450"/>
            <a:ext cx="91440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Contextual String Embeddings</a:t>
            </a:r>
            <a:endParaRPr/>
          </a:p>
        </p:txBody>
      </p:sp>
      <p:sp>
        <p:nvSpPr>
          <p:cNvPr id="3104" name="Google Shape;3104;p263"/>
          <p:cNvSpPr txBox="1"/>
          <p:nvPr>
            <p:ph idx="4294967295" type="title"/>
          </p:nvPr>
        </p:nvSpPr>
        <p:spPr>
          <a:xfrm>
            <a:off x="3629100" y="4500925"/>
            <a:ext cx="5355900" cy="4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u="sng">
                <a:solidFill>
                  <a:schemeClr val="hlink"/>
                </a:solidFill>
                <a:hlinkClick r:id="rId5"/>
              </a:rPr>
              <a:t>(Akbik et al., COLING 2018)</a:t>
            </a:r>
            <a:r>
              <a:rPr lang="de" sz="1200">
                <a:solidFill>
                  <a:srgbClr val="666666"/>
                </a:solidFill>
              </a:rPr>
              <a:t> (see also </a:t>
            </a:r>
            <a:r>
              <a:rPr lang="de" sz="1200" u="sng">
                <a:solidFill>
                  <a:schemeClr val="hlink"/>
                </a:solidFill>
                <a:hlinkClick r:id="rId6"/>
              </a:rPr>
              <a:t>Akbik et al., NAACL 2019</a:t>
            </a:r>
            <a:r>
              <a:rPr lang="de" sz="1200">
                <a:solidFill>
                  <a:srgbClr val="666666"/>
                </a:solidFill>
              </a:rPr>
              <a:t>)</a:t>
            </a:r>
            <a:endParaRPr sz="1200">
              <a:solidFill>
                <a:srgbClr val="666666"/>
              </a:solidFill>
            </a:endParaRPr>
          </a:p>
        </p:txBody>
      </p:sp>
      <p:sp>
        <p:nvSpPr>
          <p:cNvPr id="3105" name="Google Shape;3105;p2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bg>
      <p:bgPr>
        <a:noFill/>
      </p:bgPr>
    </p:bg>
    <p:spTree>
      <p:nvGrpSpPr>
        <p:cNvPr id="3109" name="Shape 3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0" name="Google Shape;3110;p264"/>
          <p:cNvSpPr txBox="1"/>
          <p:nvPr>
            <p:ph idx="1" type="body"/>
          </p:nvPr>
        </p:nvSpPr>
        <p:spPr>
          <a:xfrm>
            <a:off x="0" y="15450"/>
            <a:ext cx="91440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Cloze-driven Pretraining of Self-attention Networks</a:t>
            </a:r>
            <a:endParaRPr/>
          </a:p>
        </p:txBody>
      </p:sp>
      <p:pic>
        <p:nvPicPr>
          <p:cNvPr id="3111" name="Google Shape;3111;p2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050" y="907050"/>
            <a:ext cx="3290574" cy="261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2" name="Google Shape;3112;p2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59950" y="814850"/>
            <a:ext cx="2468025" cy="3011875"/>
          </a:xfrm>
          <a:prstGeom prst="rect">
            <a:avLst/>
          </a:prstGeom>
          <a:noFill/>
          <a:ln>
            <a:noFill/>
          </a:ln>
        </p:spPr>
      </p:pic>
      <p:sp>
        <p:nvSpPr>
          <p:cNvPr id="3113" name="Google Shape;3113;p264"/>
          <p:cNvSpPr txBox="1"/>
          <p:nvPr/>
        </p:nvSpPr>
        <p:spPr>
          <a:xfrm>
            <a:off x="921925" y="3739650"/>
            <a:ext cx="1273800" cy="4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Pretraining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14" name="Google Shape;3114;p264"/>
          <p:cNvSpPr txBox="1"/>
          <p:nvPr/>
        </p:nvSpPr>
        <p:spPr>
          <a:xfrm>
            <a:off x="4493900" y="3942325"/>
            <a:ext cx="1273800" cy="4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Fine-tuning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15" name="Google Shape;3115;p264"/>
          <p:cNvSpPr txBox="1"/>
          <p:nvPr/>
        </p:nvSpPr>
        <p:spPr>
          <a:xfrm>
            <a:off x="6787550" y="1316688"/>
            <a:ext cx="1987800" cy="20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SOTA NER and PTB constituency parsing, ~3.3% less than BERT-large for GLUE  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16" name="Google Shape;3116;p264"/>
          <p:cNvSpPr txBox="1"/>
          <p:nvPr/>
        </p:nvSpPr>
        <p:spPr>
          <a:xfrm>
            <a:off x="6768275" y="4270850"/>
            <a:ext cx="2124300" cy="46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de" sz="12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5"/>
              </a:rPr>
              <a:t>Baevski et al. (2019)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17" name="Google Shape;3117;p2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bg>
      <p:bgPr>
        <a:noFill/>
      </p:bgPr>
    </p:bg>
    <p:spTree>
      <p:nvGrpSpPr>
        <p:cNvPr id="3121" name="Shape 3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2" name="Google Shape;3122;p265"/>
          <p:cNvSpPr txBox="1"/>
          <p:nvPr>
            <p:ph idx="1" type="body"/>
          </p:nvPr>
        </p:nvSpPr>
        <p:spPr>
          <a:xfrm>
            <a:off x="0" y="15450"/>
            <a:ext cx="91440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UniLM - Dong et al., 2019</a:t>
            </a:r>
            <a:endParaRPr/>
          </a:p>
        </p:txBody>
      </p:sp>
      <p:pic>
        <p:nvPicPr>
          <p:cNvPr id="3123" name="Google Shape;3123;p2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575" y="828975"/>
            <a:ext cx="5908402" cy="4218150"/>
          </a:xfrm>
          <a:prstGeom prst="rect">
            <a:avLst/>
          </a:prstGeom>
          <a:noFill/>
          <a:ln>
            <a:noFill/>
          </a:ln>
        </p:spPr>
      </p:pic>
      <p:sp>
        <p:nvSpPr>
          <p:cNvPr id="3124" name="Google Shape;3124;p265"/>
          <p:cNvSpPr txBox="1"/>
          <p:nvPr>
            <p:ph idx="4294967295" type="title"/>
          </p:nvPr>
        </p:nvSpPr>
        <p:spPr>
          <a:xfrm>
            <a:off x="6375175" y="1019475"/>
            <a:ext cx="2533500" cy="101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1400">
                <a:solidFill>
                  <a:srgbClr val="666666"/>
                </a:solidFill>
              </a:rPr>
              <a:t>Model is jointly pretrained on three variants of LM (bidirectional, left-to-right, seq-to-seq)</a:t>
            </a:r>
            <a:endParaRPr sz="1400">
              <a:solidFill>
                <a:srgbClr val="666666"/>
              </a:solidFill>
            </a:endParaRPr>
          </a:p>
        </p:txBody>
      </p:sp>
      <p:sp>
        <p:nvSpPr>
          <p:cNvPr id="3125" name="Google Shape;3125;p265"/>
          <p:cNvSpPr txBox="1"/>
          <p:nvPr>
            <p:ph idx="4294967295" type="title"/>
          </p:nvPr>
        </p:nvSpPr>
        <p:spPr>
          <a:xfrm>
            <a:off x="6375175" y="3036600"/>
            <a:ext cx="2533500" cy="101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1400">
                <a:solidFill>
                  <a:srgbClr val="666666"/>
                </a:solidFill>
              </a:rPr>
              <a:t>SOTA on three natural language generation tasks</a:t>
            </a:r>
            <a:endParaRPr sz="1400">
              <a:solidFill>
                <a:srgbClr val="666666"/>
              </a:solidFill>
            </a:endParaRPr>
          </a:p>
        </p:txBody>
      </p:sp>
      <p:sp>
        <p:nvSpPr>
          <p:cNvPr id="3126" name="Google Shape;3126;p2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59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Overview</a:t>
            </a:r>
            <a:endParaRPr/>
          </a:p>
        </p:txBody>
      </p:sp>
      <p:sp>
        <p:nvSpPr>
          <p:cNvPr id="427" name="Google Shape;427;p59"/>
          <p:cNvSpPr txBox="1"/>
          <p:nvPr>
            <p:ph idx="1" type="body"/>
          </p:nvPr>
        </p:nvSpPr>
        <p:spPr>
          <a:xfrm>
            <a:off x="311700" y="634950"/>
            <a:ext cx="8520600" cy="399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de"/>
              <a:t>Language model pretraining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de"/>
              <a:t>Word vectors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de"/>
              <a:t>Sentence and document vectors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de"/>
              <a:t>Contextual word vectors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de"/>
              <a:t>Interesting properties of pretraining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de"/>
              <a:t>Cross-lingual pretraining </a:t>
            </a:r>
            <a:endParaRPr/>
          </a:p>
        </p:txBody>
      </p:sp>
      <p:sp>
        <p:nvSpPr>
          <p:cNvPr id="428" name="Google Shape;428;p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bg>
      <p:bgPr>
        <a:noFill/>
      </p:bgPr>
    </p:bg>
    <p:spTree>
      <p:nvGrpSpPr>
        <p:cNvPr id="3130" name="Shape 3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1" name="Google Shape;3131;p266"/>
          <p:cNvSpPr txBox="1"/>
          <p:nvPr>
            <p:ph idx="1" type="body"/>
          </p:nvPr>
        </p:nvSpPr>
        <p:spPr>
          <a:xfrm>
            <a:off x="0" y="15450"/>
            <a:ext cx="91440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Masked Sequence to Sequence Pretraining (MASS)</a:t>
            </a:r>
            <a:endParaRPr/>
          </a:p>
        </p:txBody>
      </p:sp>
      <p:sp>
        <p:nvSpPr>
          <p:cNvPr id="3132" name="Google Shape;3132;p266"/>
          <p:cNvSpPr txBox="1"/>
          <p:nvPr>
            <p:ph idx="4294967295" type="title"/>
          </p:nvPr>
        </p:nvSpPr>
        <p:spPr>
          <a:xfrm>
            <a:off x="6865675" y="4708975"/>
            <a:ext cx="2265600" cy="4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666666"/>
                </a:solidFill>
              </a:rPr>
              <a:t>(</a:t>
            </a:r>
            <a:r>
              <a:rPr lang="de" sz="1200" u="sng">
                <a:solidFill>
                  <a:schemeClr val="hlink"/>
                </a:solidFill>
                <a:hlinkClick r:id="rId3"/>
              </a:rPr>
              <a:t>Song et al., ICML 2019</a:t>
            </a:r>
            <a:r>
              <a:rPr lang="de" sz="1200">
                <a:solidFill>
                  <a:srgbClr val="666666"/>
                </a:solidFill>
              </a:rPr>
              <a:t>)</a:t>
            </a:r>
            <a:endParaRPr sz="1200">
              <a:solidFill>
                <a:srgbClr val="666666"/>
              </a:solidFill>
            </a:endParaRPr>
          </a:p>
        </p:txBody>
      </p:sp>
      <p:pic>
        <p:nvPicPr>
          <p:cNvPr id="3133" name="Google Shape;3133;p2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071700"/>
            <a:ext cx="8839198" cy="1887166"/>
          </a:xfrm>
          <a:prstGeom prst="rect">
            <a:avLst/>
          </a:prstGeom>
          <a:noFill/>
          <a:ln>
            <a:noFill/>
          </a:ln>
        </p:spPr>
      </p:pic>
      <p:sp>
        <p:nvSpPr>
          <p:cNvPr id="3134" name="Google Shape;3134;p266"/>
          <p:cNvSpPr txBox="1"/>
          <p:nvPr>
            <p:ph idx="4294967295" type="title"/>
          </p:nvPr>
        </p:nvSpPr>
        <p:spPr>
          <a:xfrm>
            <a:off x="3305250" y="1243075"/>
            <a:ext cx="2533500" cy="101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1400">
                <a:solidFill>
                  <a:srgbClr val="666666"/>
                </a:solidFill>
              </a:rPr>
              <a:t>Pretrain encoder-decoder</a:t>
            </a:r>
            <a:endParaRPr sz="1400">
              <a:solidFill>
                <a:srgbClr val="666666"/>
              </a:solidFill>
            </a:endParaRPr>
          </a:p>
        </p:txBody>
      </p:sp>
      <p:sp>
        <p:nvSpPr>
          <p:cNvPr id="3135" name="Google Shape;3135;p2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3139" name="Shape 3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0" name="Google Shape;3140;p267"/>
          <p:cNvSpPr txBox="1"/>
          <p:nvPr>
            <p:ph idx="1" type="body"/>
          </p:nvPr>
        </p:nvSpPr>
        <p:spPr>
          <a:xfrm>
            <a:off x="470100" y="1016000"/>
            <a:ext cx="7900500" cy="371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1C4587"/>
                </a:solidFill>
              </a:rPr>
              <a:t>Probing tasks for sentential features:</a:t>
            </a:r>
            <a:endParaRPr>
              <a:solidFill>
                <a:srgbClr val="1C4587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C4587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800"/>
              <a:buChar char="❏"/>
            </a:pPr>
            <a:r>
              <a:rPr lang="de">
                <a:solidFill>
                  <a:srgbClr val="1C4587"/>
                </a:solidFill>
              </a:rPr>
              <a:t>Bag-of-Vectors is surprisingly good at capturing sentence-level proper- ties,  thanks  to  redundancies  in  natural  linguistic input.  </a:t>
            </a:r>
            <a:endParaRPr>
              <a:solidFill>
                <a:srgbClr val="1C4587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800"/>
              <a:buChar char="❏"/>
            </a:pPr>
            <a:r>
              <a:rPr lang="de">
                <a:solidFill>
                  <a:srgbClr val="1C4587"/>
                </a:solidFill>
              </a:rPr>
              <a:t>BiLSTM-based models are better than CNN-based models at capturing interesting linguistic knowledge, with same objective</a:t>
            </a:r>
            <a:endParaRPr>
              <a:solidFill>
                <a:srgbClr val="1C4587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800"/>
              <a:buChar char="❏"/>
            </a:pPr>
            <a:r>
              <a:rPr lang="de">
                <a:solidFill>
                  <a:srgbClr val="1C4587"/>
                </a:solidFill>
              </a:rPr>
              <a:t>Objective matters - training on NLI is bad. Most tasks are structured so a seq 2 tree objective works best.</a:t>
            </a:r>
            <a:endParaRPr>
              <a:solidFill>
                <a:srgbClr val="1C4587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800"/>
              <a:buChar char="❏"/>
            </a:pPr>
            <a:r>
              <a:rPr lang="de">
                <a:solidFill>
                  <a:srgbClr val="1C4587"/>
                </a:solidFill>
              </a:rPr>
              <a:t>Supervised objectives for sentence embeddings do better than unsupervised, like SkipThought (Kiros </a:t>
            </a:r>
            <a:r>
              <a:rPr lang="de">
                <a:solidFill>
                  <a:srgbClr val="1C4587"/>
                </a:solidFill>
              </a:rPr>
              <a:t>et al.</a:t>
            </a:r>
            <a:r>
              <a:rPr lang="de">
                <a:solidFill>
                  <a:srgbClr val="1C4587"/>
                </a:solidFill>
              </a:rPr>
              <a:t>)</a:t>
            </a:r>
            <a:endParaRPr>
              <a:solidFill>
                <a:srgbClr val="1C4587"/>
              </a:solidFill>
            </a:endParaRPr>
          </a:p>
        </p:txBody>
      </p:sp>
      <p:sp>
        <p:nvSpPr>
          <p:cNvPr id="3141" name="Google Shape;3141;p267"/>
          <p:cNvSpPr txBox="1"/>
          <p:nvPr>
            <p:ph type="title"/>
          </p:nvPr>
        </p:nvSpPr>
        <p:spPr>
          <a:xfrm>
            <a:off x="0" y="0"/>
            <a:ext cx="9144000" cy="59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What matters: Pretraining Objective, Encoder</a:t>
            </a:r>
            <a:endParaRPr/>
          </a:p>
        </p:txBody>
      </p:sp>
      <p:sp>
        <p:nvSpPr>
          <p:cNvPr id="3142" name="Google Shape;3142;p2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3146" name="Shape 3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7" name="Google Shape;3147;p268"/>
          <p:cNvSpPr txBox="1"/>
          <p:nvPr>
            <p:ph idx="1" type="body"/>
          </p:nvPr>
        </p:nvSpPr>
        <p:spPr>
          <a:xfrm>
            <a:off x="470100" y="3550700"/>
            <a:ext cx="7900500" cy="118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br>
              <a:rPr lang="de"/>
            </a:br>
            <a:r>
              <a:rPr lang="de"/>
              <a:t>From </a:t>
            </a:r>
            <a:r>
              <a:rPr b="1" lang="de"/>
              <a:t>lower to higher layers</a:t>
            </a:r>
            <a:r>
              <a:rPr lang="de"/>
              <a:t>, information goes from </a:t>
            </a:r>
            <a:r>
              <a:rPr b="1" lang="de"/>
              <a:t>general to task-specific</a:t>
            </a:r>
            <a:r>
              <a:rPr lang="de"/>
              <a:t>.</a:t>
            </a:r>
            <a:endParaRPr/>
          </a:p>
        </p:txBody>
      </p:sp>
      <p:pic>
        <p:nvPicPr>
          <p:cNvPr id="3148" name="Google Shape;3148;p2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875" y="870400"/>
            <a:ext cx="8599549" cy="2624036"/>
          </a:xfrm>
          <a:prstGeom prst="rect">
            <a:avLst/>
          </a:prstGeom>
          <a:noFill/>
          <a:ln>
            <a:noFill/>
          </a:ln>
        </p:spPr>
      </p:pic>
      <p:sp>
        <p:nvSpPr>
          <p:cNvPr id="3149" name="Google Shape;3149;p268"/>
          <p:cNvSpPr txBox="1"/>
          <p:nvPr/>
        </p:nvSpPr>
        <p:spPr>
          <a:xfrm>
            <a:off x="6235525" y="4796600"/>
            <a:ext cx="2814000" cy="4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 sz="1200">
                <a:solidFill>
                  <a:srgbClr val="0B5394"/>
                </a:solidFill>
                <a:latin typeface="Roboto"/>
                <a:ea typeface="Roboto"/>
                <a:cs typeface="Roboto"/>
                <a:sym typeface="Roboto"/>
              </a:rPr>
              <a:t>Image credit: </a:t>
            </a:r>
            <a:r>
              <a:rPr lang="de" sz="12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Distill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50" name="Google Shape;3150;p268"/>
          <p:cNvSpPr txBox="1"/>
          <p:nvPr>
            <p:ph type="title"/>
          </p:nvPr>
        </p:nvSpPr>
        <p:spPr>
          <a:xfrm>
            <a:off x="0" y="0"/>
            <a:ext cx="9144000" cy="59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An inspiration from Computer Vision</a:t>
            </a:r>
            <a:endParaRPr/>
          </a:p>
        </p:txBody>
      </p:sp>
      <p:sp>
        <p:nvSpPr>
          <p:cNvPr id="3151" name="Google Shape;3151;p26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3155" name="Shape 3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6" name="Google Shape;3156;p269"/>
          <p:cNvSpPr txBox="1"/>
          <p:nvPr>
            <p:ph idx="4294967295" type="body"/>
          </p:nvPr>
        </p:nvSpPr>
        <p:spPr>
          <a:xfrm>
            <a:off x="0" y="0"/>
            <a:ext cx="9144000" cy="6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de"/>
              <a:t>Other	analyses</a:t>
            </a:r>
            <a:endParaRPr/>
          </a:p>
        </p:txBody>
      </p:sp>
      <p:sp>
        <p:nvSpPr>
          <p:cNvPr id="3157" name="Google Shape;3157;p269"/>
          <p:cNvSpPr txBox="1"/>
          <p:nvPr>
            <p:ph idx="1" type="body"/>
          </p:nvPr>
        </p:nvSpPr>
        <p:spPr>
          <a:xfrm>
            <a:off x="470100" y="1016000"/>
            <a:ext cx="7016100" cy="371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de"/>
              <a:t>Textual omission and multi-modal: </a:t>
            </a:r>
            <a:r>
              <a:rPr lang="de" u="sng">
                <a:solidFill>
                  <a:schemeClr val="hlink"/>
                </a:solidFill>
                <a:hlinkClick r:id="rId3"/>
              </a:rPr>
              <a:t>Kadar </a:t>
            </a:r>
            <a:r>
              <a:rPr lang="de" u="sng">
                <a:solidFill>
                  <a:schemeClr val="hlink"/>
                </a:solidFill>
                <a:hlinkClick r:id="rId4"/>
              </a:rPr>
              <a:t>et al.</a:t>
            </a:r>
            <a:r>
              <a:rPr lang="de" u="sng">
                <a:solidFill>
                  <a:schemeClr val="hlink"/>
                </a:solidFill>
                <a:hlinkClick r:id="rId5"/>
              </a:rPr>
              <a:t> , 16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de"/>
              <a:t>Adversarial Approaches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b="1" lang="de" sz="1800"/>
              <a:t>Adversary</a:t>
            </a:r>
            <a:r>
              <a:rPr lang="de" sz="1800"/>
              <a:t>: input which differs from original just enough to change the desired prediction </a:t>
            </a:r>
            <a:endParaRPr sz="1800"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lang="de"/>
              <a:t>SQuAD: Jia &amp; Liang, 2017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lang="de"/>
              <a:t>NLI: </a:t>
            </a:r>
            <a:r>
              <a:rPr lang="de"/>
              <a:t>Glockner</a:t>
            </a:r>
            <a:r>
              <a:rPr lang="de"/>
              <a:t> </a:t>
            </a:r>
            <a:r>
              <a:rPr lang="de"/>
              <a:t>et al.</a:t>
            </a:r>
            <a:r>
              <a:rPr lang="de"/>
              <a:t>, 2018; </a:t>
            </a:r>
            <a:r>
              <a:rPr lang="de" u="sng">
                <a:solidFill>
                  <a:schemeClr val="hlink"/>
                </a:solidFill>
                <a:hlinkClick r:id="rId6"/>
              </a:rPr>
              <a:t>Minervini &amp; Riedel, 2018</a:t>
            </a:r>
            <a:endParaRPr/>
          </a:p>
          <a:p>
            <a:pPr indent="-317500" lvl="2" marL="13716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lang="de"/>
              <a:t>Machine Translation: Belinkov &amp; Bisk, 2018</a:t>
            </a:r>
            <a:endParaRPr/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de" sz="1800"/>
              <a:t>Requires </a:t>
            </a:r>
            <a:r>
              <a:rPr b="1" lang="de" sz="1800"/>
              <a:t>identification</a:t>
            </a:r>
            <a:r>
              <a:rPr lang="de" sz="1800"/>
              <a:t> (manual or automatic) of inputs to modify.</a:t>
            </a:r>
            <a:endParaRPr/>
          </a:p>
        </p:txBody>
      </p:sp>
      <p:sp>
        <p:nvSpPr>
          <p:cNvPr id="3158" name="Google Shape;3158;p269"/>
          <p:cNvSpPr txBox="1"/>
          <p:nvPr>
            <p:ph type="title"/>
          </p:nvPr>
        </p:nvSpPr>
        <p:spPr>
          <a:xfrm>
            <a:off x="0" y="0"/>
            <a:ext cx="9144000" cy="59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Other methods for analysis</a:t>
            </a:r>
            <a:endParaRPr/>
          </a:p>
        </p:txBody>
      </p:sp>
      <p:grpSp>
        <p:nvGrpSpPr>
          <p:cNvPr id="3159" name="Google Shape;3159;p269"/>
          <p:cNvGrpSpPr/>
          <p:nvPr/>
        </p:nvGrpSpPr>
        <p:grpSpPr>
          <a:xfrm>
            <a:off x="7412246" y="2277879"/>
            <a:ext cx="1498444" cy="1497381"/>
            <a:chOff x="5804150" y="3133900"/>
            <a:chExt cx="1518950" cy="1518950"/>
          </a:xfrm>
        </p:grpSpPr>
        <p:pic>
          <p:nvPicPr>
            <p:cNvPr id="3160" name="Google Shape;3160;p269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5804150" y="3133900"/>
              <a:ext cx="1518950" cy="15189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61" name="Google Shape;3161;p269"/>
            <p:cNvSpPr txBox="1"/>
            <p:nvPr/>
          </p:nvSpPr>
          <p:spPr>
            <a:xfrm>
              <a:off x="5859360" y="3526370"/>
              <a:ext cx="14085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Adversarial methods</a:t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3162" name="Google Shape;3162;p26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3166" name="Shape 3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7" name="Google Shape;3167;p270"/>
          <p:cNvSpPr txBox="1"/>
          <p:nvPr>
            <p:ph type="title"/>
          </p:nvPr>
        </p:nvSpPr>
        <p:spPr>
          <a:xfrm>
            <a:off x="0" y="0"/>
            <a:ext cx="9144000" cy="59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Analysis: Inputs and Outputs</a:t>
            </a:r>
            <a:endParaRPr/>
          </a:p>
        </p:txBody>
      </p:sp>
      <p:sp>
        <p:nvSpPr>
          <p:cNvPr id="3168" name="Google Shape;3168;p270"/>
          <p:cNvSpPr txBox="1"/>
          <p:nvPr>
            <p:ph idx="4294967295" type="body"/>
          </p:nvPr>
        </p:nvSpPr>
        <p:spPr>
          <a:xfrm>
            <a:off x="658075" y="1152475"/>
            <a:ext cx="3175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1C4587"/>
                </a:solidFill>
              </a:rPr>
              <a:t>What to analyze?</a:t>
            </a:r>
            <a:endParaRPr>
              <a:solidFill>
                <a:srgbClr val="1C4587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C4587"/>
              </a:buClr>
              <a:buSzPts val="1800"/>
              <a:buChar char="❏"/>
            </a:pPr>
            <a:r>
              <a:rPr lang="de">
                <a:solidFill>
                  <a:srgbClr val="1C4587"/>
                </a:solidFill>
              </a:rPr>
              <a:t>Embeddings </a:t>
            </a:r>
            <a:endParaRPr>
              <a:solidFill>
                <a:srgbClr val="1C4587"/>
              </a:solidFill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400"/>
              <a:buChar char="❏"/>
            </a:pPr>
            <a:r>
              <a:rPr lang="de">
                <a:solidFill>
                  <a:srgbClr val="1C4587"/>
                </a:solidFill>
              </a:rPr>
              <a:t>Word types and tokens</a:t>
            </a:r>
            <a:endParaRPr>
              <a:solidFill>
                <a:srgbClr val="1C4587"/>
              </a:solidFill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400"/>
              <a:buChar char="❏"/>
            </a:pPr>
            <a:r>
              <a:rPr lang="de">
                <a:solidFill>
                  <a:srgbClr val="1C4587"/>
                </a:solidFill>
              </a:rPr>
              <a:t>Sentence</a:t>
            </a:r>
            <a:endParaRPr>
              <a:solidFill>
                <a:srgbClr val="1C4587"/>
              </a:solidFill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400"/>
              <a:buChar char="❏"/>
            </a:pPr>
            <a:r>
              <a:rPr lang="de">
                <a:solidFill>
                  <a:srgbClr val="1C4587"/>
                </a:solidFill>
              </a:rPr>
              <a:t>Document</a:t>
            </a:r>
            <a:endParaRPr>
              <a:solidFill>
                <a:srgbClr val="1C4587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800"/>
              <a:buChar char="❏"/>
            </a:pPr>
            <a:r>
              <a:rPr lang="de">
                <a:solidFill>
                  <a:srgbClr val="1C4587"/>
                </a:solidFill>
              </a:rPr>
              <a:t>Network Activations </a:t>
            </a:r>
            <a:endParaRPr>
              <a:solidFill>
                <a:srgbClr val="1C4587"/>
              </a:solidFill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400"/>
              <a:buChar char="❏"/>
            </a:pPr>
            <a:r>
              <a:rPr lang="de">
                <a:solidFill>
                  <a:srgbClr val="1C4587"/>
                </a:solidFill>
              </a:rPr>
              <a:t>RNNs</a:t>
            </a:r>
            <a:endParaRPr>
              <a:solidFill>
                <a:srgbClr val="1C4587"/>
              </a:solidFill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400"/>
              <a:buChar char="❏"/>
            </a:pPr>
            <a:r>
              <a:rPr lang="de">
                <a:solidFill>
                  <a:srgbClr val="1C4587"/>
                </a:solidFill>
              </a:rPr>
              <a:t>CNNs</a:t>
            </a:r>
            <a:endParaRPr>
              <a:solidFill>
                <a:srgbClr val="1C4587"/>
              </a:solidFill>
            </a:endParaRPr>
          </a:p>
          <a:p>
            <a:pPr indent="-3175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400"/>
              <a:buChar char="❏"/>
            </a:pPr>
            <a:r>
              <a:rPr lang="de">
                <a:solidFill>
                  <a:srgbClr val="1C4587"/>
                </a:solidFill>
              </a:rPr>
              <a:t>Feed-forward nets</a:t>
            </a:r>
            <a:endParaRPr>
              <a:solidFill>
                <a:srgbClr val="1C4587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800"/>
              <a:buChar char="❏"/>
            </a:pPr>
            <a:r>
              <a:rPr lang="de">
                <a:solidFill>
                  <a:srgbClr val="1C4587"/>
                </a:solidFill>
              </a:rPr>
              <a:t>Layers</a:t>
            </a:r>
            <a:endParaRPr>
              <a:solidFill>
                <a:srgbClr val="1C4587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800"/>
              <a:buChar char="❏"/>
            </a:pPr>
            <a:r>
              <a:rPr lang="de">
                <a:solidFill>
                  <a:srgbClr val="1C4587"/>
                </a:solidFill>
              </a:rPr>
              <a:t>Pretraining Objectives</a:t>
            </a:r>
            <a:endParaRPr>
              <a:solidFill>
                <a:srgbClr val="1C4587"/>
              </a:solidFill>
            </a:endParaRPr>
          </a:p>
        </p:txBody>
      </p:sp>
      <p:sp>
        <p:nvSpPr>
          <p:cNvPr id="3169" name="Google Shape;3169;p270"/>
          <p:cNvSpPr txBox="1"/>
          <p:nvPr>
            <p:ph idx="4294967295" type="body"/>
          </p:nvPr>
        </p:nvSpPr>
        <p:spPr>
          <a:xfrm>
            <a:off x="4836050" y="1152475"/>
            <a:ext cx="3887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1C4587"/>
                </a:solidFill>
              </a:rPr>
              <a:t>What to look for?</a:t>
            </a:r>
            <a:endParaRPr>
              <a:solidFill>
                <a:srgbClr val="1C4587"/>
              </a:solidFill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1C4587"/>
              </a:buClr>
              <a:buSzPts val="1800"/>
              <a:buChar char="❏"/>
            </a:pPr>
            <a:r>
              <a:rPr lang="de">
                <a:solidFill>
                  <a:srgbClr val="1C4587"/>
                </a:solidFill>
              </a:rPr>
              <a:t>Surface-level features</a:t>
            </a:r>
            <a:endParaRPr>
              <a:solidFill>
                <a:srgbClr val="1C4587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800"/>
              <a:buChar char="❏"/>
            </a:pPr>
            <a:r>
              <a:rPr lang="de">
                <a:solidFill>
                  <a:srgbClr val="1C4587"/>
                </a:solidFill>
              </a:rPr>
              <a:t>Lexical features</a:t>
            </a:r>
            <a:endParaRPr>
              <a:solidFill>
                <a:srgbClr val="1C4587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400"/>
              <a:buChar char="❏"/>
            </a:pPr>
            <a:r>
              <a:rPr lang="de">
                <a:solidFill>
                  <a:srgbClr val="1C4587"/>
                </a:solidFill>
              </a:rPr>
              <a:t>E.g. POS tags</a:t>
            </a:r>
            <a:endParaRPr>
              <a:solidFill>
                <a:srgbClr val="1C4587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800"/>
              <a:buChar char="❏"/>
            </a:pPr>
            <a:r>
              <a:rPr lang="de">
                <a:solidFill>
                  <a:srgbClr val="1C4587"/>
                </a:solidFill>
              </a:rPr>
              <a:t>Morphology</a:t>
            </a:r>
            <a:endParaRPr>
              <a:solidFill>
                <a:srgbClr val="1C4587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800"/>
              <a:buChar char="❏"/>
            </a:pPr>
            <a:r>
              <a:rPr lang="de">
                <a:solidFill>
                  <a:srgbClr val="1C4587"/>
                </a:solidFill>
              </a:rPr>
              <a:t>Syntactic Structure</a:t>
            </a:r>
            <a:endParaRPr>
              <a:solidFill>
                <a:srgbClr val="1C4587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400"/>
              <a:buChar char="❏"/>
            </a:pPr>
            <a:r>
              <a:rPr lang="de">
                <a:solidFill>
                  <a:srgbClr val="1C4587"/>
                </a:solidFill>
              </a:rPr>
              <a:t>Word-level</a:t>
            </a:r>
            <a:endParaRPr>
              <a:solidFill>
                <a:srgbClr val="1C4587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400"/>
              <a:buChar char="❏"/>
            </a:pPr>
            <a:r>
              <a:rPr lang="de">
                <a:solidFill>
                  <a:srgbClr val="1C4587"/>
                </a:solidFill>
              </a:rPr>
              <a:t>Sentence-level</a:t>
            </a:r>
            <a:endParaRPr>
              <a:solidFill>
                <a:srgbClr val="1C4587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800"/>
              <a:buChar char="❏"/>
            </a:pPr>
            <a:r>
              <a:rPr lang="de">
                <a:solidFill>
                  <a:srgbClr val="1C4587"/>
                </a:solidFill>
              </a:rPr>
              <a:t>Semantic Structure</a:t>
            </a:r>
            <a:endParaRPr>
              <a:solidFill>
                <a:srgbClr val="1C4587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400"/>
              <a:buChar char="❏"/>
            </a:pPr>
            <a:r>
              <a:rPr lang="de">
                <a:solidFill>
                  <a:srgbClr val="1C4587"/>
                </a:solidFill>
              </a:rPr>
              <a:t>E.g. Roles,  Coreference</a:t>
            </a:r>
            <a:endParaRPr>
              <a:solidFill>
                <a:srgbClr val="1C4587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1C4587"/>
              </a:solidFill>
            </a:endParaRPr>
          </a:p>
        </p:txBody>
      </p:sp>
      <p:pic>
        <p:nvPicPr>
          <p:cNvPr id="3170" name="Google Shape;3170;p2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8174575" y="87050"/>
            <a:ext cx="657725" cy="9007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71" name="Google Shape;3171;p270"/>
          <p:cNvCxnSpPr/>
          <p:nvPr/>
        </p:nvCxnSpPr>
        <p:spPr>
          <a:xfrm flipH="1">
            <a:off x="4569900" y="1402775"/>
            <a:ext cx="4200" cy="2730000"/>
          </a:xfrm>
          <a:prstGeom prst="straightConnector1">
            <a:avLst/>
          </a:prstGeom>
          <a:noFill/>
          <a:ln cap="flat" cmpd="sng" w="19050">
            <a:solidFill>
              <a:srgbClr val="1C458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72" name="Google Shape;3172;p270"/>
          <p:cNvSpPr txBox="1"/>
          <p:nvPr/>
        </p:nvSpPr>
        <p:spPr>
          <a:xfrm>
            <a:off x="4726700" y="4695625"/>
            <a:ext cx="4105800" cy="32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de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Belinkov </a:t>
            </a:r>
            <a:r>
              <a:rPr lang="de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5"/>
              </a:rPr>
              <a:t>et al.</a:t>
            </a:r>
            <a:r>
              <a:rPr lang="de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6"/>
              </a:rPr>
              <a:t> (2019)</a:t>
            </a:r>
            <a:r>
              <a:rPr lang="de">
                <a:solidFill>
                  <a:srgbClr val="1C4587"/>
                </a:solidFill>
                <a:latin typeface="Roboto"/>
                <a:ea typeface="Roboto"/>
                <a:cs typeface="Roboto"/>
                <a:sym typeface="Roboto"/>
              </a:rPr>
              <a:t>—More details in </a:t>
            </a:r>
            <a:r>
              <a:rPr lang="de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7"/>
              </a:rPr>
              <a:t>Table 1</a:t>
            </a:r>
            <a:r>
              <a:rPr lang="d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173" name="Google Shape;3173;p27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049972" y="2502980"/>
            <a:ext cx="837624" cy="7153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74" name="Google Shape;3174;p270"/>
          <p:cNvCxnSpPr/>
          <p:nvPr/>
        </p:nvCxnSpPr>
        <p:spPr>
          <a:xfrm>
            <a:off x="1014950" y="3617250"/>
            <a:ext cx="2113800" cy="15300"/>
          </a:xfrm>
          <a:prstGeom prst="straightConnector1">
            <a:avLst/>
          </a:prstGeom>
          <a:noFill/>
          <a:ln cap="flat" cmpd="sng" w="19050">
            <a:solidFill>
              <a:srgbClr val="1C458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75" name="Google Shape;3175;p27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3179" name="Shape 3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0" name="Google Shape;3180;p271"/>
          <p:cNvSpPr txBox="1"/>
          <p:nvPr>
            <p:ph type="title"/>
          </p:nvPr>
        </p:nvSpPr>
        <p:spPr>
          <a:xfrm>
            <a:off x="0" y="0"/>
            <a:ext cx="9144000" cy="59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Analysis: Methods</a:t>
            </a:r>
            <a:endParaRPr/>
          </a:p>
        </p:txBody>
      </p:sp>
      <p:sp>
        <p:nvSpPr>
          <p:cNvPr id="3181" name="Google Shape;3181;p271"/>
          <p:cNvSpPr txBox="1"/>
          <p:nvPr>
            <p:ph idx="1" type="body"/>
          </p:nvPr>
        </p:nvSpPr>
        <p:spPr>
          <a:xfrm>
            <a:off x="470100" y="1016000"/>
            <a:ext cx="2911200" cy="114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800"/>
              <a:buChar char="❏"/>
            </a:pPr>
            <a:r>
              <a:rPr lang="de">
                <a:solidFill>
                  <a:srgbClr val="1C4587"/>
                </a:solidFill>
              </a:rPr>
              <a:t>Visualization:</a:t>
            </a:r>
            <a:endParaRPr>
              <a:solidFill>
                <a:srgbClr val="1C4587"/>
              </a:solidFill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400"/>
              <a:buChar char="❏"/>
            </a:pPr>
            <a:r>
              <a:rPr lang="de">
                <a:solidFill>
                  <a:srgbClr val="1C4587"/>
                </a:solidFill>
              </a:rPr>
              <a:t>2-D plots</a:t>
            </a:r>
            <a:endParaRPr>
              <a:solidFill>
                <a:srgbClr val="1C4587"/>
              </a:solidFill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400"/>
              <a:buChar char="❏"/>
            </a:pPr>
            <a:r>
              <a:rPr lang="de" sz="1400">
                <a:solidFill>
                  <a:srgbClr val="1C4587"/>
                </a:solidFill>
              </a:rPr>
              <a:t>Attention </a:t>
            </a:r>
            <a:r>
              <a:rPr lang="de">
                <a:solidFill>
                  <a:srgbClr val="1C4587"/>
                </a:solidFill>
              </a:rPr>
              <a:t>m</a:t>
            </a:r>
            <a:r>
              <a:rPr lang="de" sz="1400">
                <a:solidFill>
                  <a:srgbClr val="1C4587"/>
                </a:solidFill>
              </a:rPr>
              <a:t>echanisms</a:t>
            </a:r>
            <a:r>
              <a:rPr lang="de">
                <a:solidFill>
                  <a:srgbClr val="1C4587"/>
                </a:solidFill>
              </a:rPr>
              <a:t> </a:t>
            </a:r>
            <a:endParaRPr>
              <a:solidFill>
                <a:srgbClr val="1C4587"/>
              </a:solidFill>
            </a:endParaRPr>
          </a:p>
          <a:p>
            <a:pPr indent="-3175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400"/>
              <a:buChar char="❏"/>
            </a:pPr>
            <a:r>
              <a:rPr lang="de">
                <a:solidFill>
                  <a:srgbClr val="1C4587"/>
                </a:solidFill>
              </a:rPr>
              <a:t>Network activations</a:t>
            </a:r>
            <a:endParaRPr>
              <a:solidFill>
                <a:srgbClr val="1C4587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C4587"/>
              </a:solidFill>
            </a:endParaRPr>
          </a:p>
        </p:txBody>
      </p:sp>
      <p:grpSp>
        <p:nvGrpSpPr>
          <p:cNvPr id="3182" name="Google Shape;3182;p271"/>
          <p:cNvGrpSpPr/>
          <p:nvPr/>
        </p:nvGrpSpPr>
        <p:grpSpPr>
          <a:xfrm>
            <a:off x="5733197" y="3058950"/>
            <a:ext cx="2842811" cy="2084550"/>
            <a:chOff x="8024585" y="1969689"/>
            <a:chExt cx="2047102" cy="2047088"/>
          </a:xfrm>
        </p:grpSpPr>
        <p:pic>
          <p:nvPicPr>
            <p:cNvPr id="3183" name="Google Shape;3183;p27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024585" y="1969689"/>
              <a:ext cx="2047102" cy="204708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84" name="Google Shape;3184;p271"/>
            <p:cNvSpPr txBox="1"/>
            <p:nvPr/>
          </p:nvSpPr>
          <p:spPr>
            <a:xfrm>
              <a:off x="8382879" y="2704484"/>
              <a:ext cx="1330500" cy="74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de" sz="2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Model Alterations</a:t>
              </a:r>
              <a:endParaRPr b="1" sz="2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185" name="Google Shape;3185;p271"/>
          <p:cNvGrpSpPr/>
          <p:nvPr/>
        </p:nvGrpSpPr>
        <p:grpSpPr>
          <a:xfrm>
            <a:off x="5698991" y="653019"/>
            <a:ext cx="2911219" cy="2239083"/>
            <a:chOff x="351200" y="2952806"/>
            <a:chExt cx="1518950" cy="1572169"/>
          </a:xfrm>
        </p:grpSpPr>
        <p:pic>
          <p:nvPicPr>
            <p:cNvPr id="3186" name="Google Shape;3186;p27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51200" y="2952806"/>
              <a:ext cx="1518950" cy="157216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87" name="Google Shape;3187;p271"/>
            <p:cNvSpPr txBox="1"/>
            <p:nvPr/>
          </p:nvSpPr>
          <p:spPr>
            <a:xfrm>
              <a:off x="482925" y="3544100"/>
              <a:ext cx="12555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de" sz="24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Visualization</a:t>
              </a:r>
              <a:endParaRPr b="1"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3188" name="Google Shape;3188;p271"/>
          <p:cNvSpPr txBox="1"/>
          <p:nvPr>
            <p:ph idx="1" type="body"/>
          </p:nvPr>
        </p:nvSpPr>
        <p:spPr>
          <a:xfrm>
            <a:off x="470100" y="3675250"/>
            <a:ext cx="2751000" cy="110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800"/>
              <a:buChar char="❏"/>
            </a:pPr>
            <a:r>
              <a:rPr lang="de">
                <a:solidFill>
                  <a:srgbClr val="1C4587"/>
                </a:solidFill>
              </a:rPr>
              <a:t>Model Alterations:</a:t>
            </a:r>
            <a:endParaRPr>
              <a:solidFill>
                <a:srgbClr val="1C4587"/>
              </a:solidFill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400"/>
              <a:buChar char="❏"/>
            </a:pPr>
            <a:r>
              <a:rPr lang="de">
                <a:solidFill>
                  <a:srgbClr val="1C4587"/>
                </a:solidFill>
              </a:rPr>
              <a:t>Network Erasure</a:t>
            </a:r>
            <a:endParaRPr>
              <a:solidFill>
                <a:srgbClr val="1C4587"/>
              </a:solidFill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400"/>
              <a:buChar char="❏"/>
            </a:pPr>
            <a:r>
              <a:rPr lang="de">
                <a:solidFill>
                  <a:srgbClr val="1C4587"/>
                </a:solidFill>
              </a:rPr>
              <a:t>Perturbations</a:t>
            </a:r>
            <a:endParaRPr>
              <a:solidFill>
                <a:srgbClr val="1C4587"/>
              </a:solidFill>
            </a:endParaRPr>
          </a:p>
        </p:txBody>
      </p:sp>
      <p:sp>
        <p:nvSpPr>
          <p:cNvPr id="3189" name="Google Shape;3189;p271"/>
          <p:cNvSpPr txBox="1"/>
          <p:nvPr>
            <p:ph idx="1" type="body"/>
          </p:nvPr>
        </p:nvSpPr>
        <p:spPr>
          <a:xfrm>
            <a:off x="470100" y="2363925"/>
            <a:ext cx="2911200" cy="110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800"/>
              <a:buChar char="❏"/>
            </a:pPr>
            <a:r>
              <a:rPr lang="de">
                <a:solidFill>
                  <a:srgbClr val="1C4587"/>
                </a:solidFill>
              </a:rPr>
              <a:t>Model Probes:</a:t>
            </a:r>
            <a:endParaRPr>
              <a:solidFill>
                <a:srgbClr val="1C4587"/>
              </a:solidFill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400"/>
              <a:buChar char="❏"/>
            </a:pPr>
            <a:r>
              <a:rPr lang="de">
                <a:solidFill>
                  <a:srgbClr val="1C4587"/>
                </a:solidFill>
              </a:rPr>
              <a:t>Surface-level features</a:t>
            </a:r>
            <a:endParaRPr>
              <a:solidFill>
                <a:srgbClr val="1C4587"/>
              </a:solidFill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400"/>
              <a:buChar char="❏"/>
            </a:pPr>
            <a:r>
              <a:rPr lang="de">
                <a:solidFill>
                  <a:srgbClr val="1C4587"/>
                </a:solidFill>
              </a:rPr>
              <a:t>Syntactic features</a:t>
            </a:r>
            <a:endParaRPr>
              <a:solidFill>
                <a:srgbClr val="1C4587"/>
              </a:solidFill>
            </a:endParaRPr>
          </a:p>
          <a:p>
            <a:pPr indent="-3175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400"/>
              <a:buChar char="❏"/>
            </a:pPr>
            <a:r>
              <a:rPr lang="de">
                <a:solidFill>
                  <a:srgbClr val="1C4587"/>
                </a:solidFill>
              </a:rPr>
              <a:t>Semantic features</a:t>
            </a:r>
            <a:endParaRPr>
              <a:solidFill>
                <a:srgbClr val="1C4587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C4587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C4587"/>
              </a:solidFill>
            </a:endParaRPr>
          </a:p>
        </p:txBody>
      </p:sp>
      <p:grpSp>
        <p:nvGrpSpPr>
          <p:cNvPr id="3190" name="Google Shape;3190;p271"/>
          <p:cNvGrpSpPr/>
          <p:nvPr/>
        </p:nvGrpSpPr>
        <p:grpSpPr>
          <a:xfrm>
            <a:off x="5733164" y="1875879"/>
            <a:ext cx="2842870" cy="2084576"/>
            <a:chOff x="5733164" y="2613792"/>
            <a:chExt cx="2842870" cy="2084576"/>
          </a:xfrm>
        </p:grpSpPr>
        <p:pic>
          <p:nvPicPr>
            <p:cNvPr id="3191" name="Google Shape;3191;p27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733164" y="2613792"/>
              <a:ext cx="2842870" cy="20845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92" name="Google Shape;3192;p27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530149" y="3076166"/>
              <a:ext cx="1318203" cy="12381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93" name="Google Shape;3193;p271"/>
            <p:cNvSpPr txBox="1"/>
            <p:nvPr/>
          </p:nvSpPr>
          <p:spPr>
            <a:xfrm>
              <a:off x="6102500" y="3472425"/>
              <a:ext cx="2173500" cy="64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de" sz="24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Model Probes</a:t>
              </a:r>
              <a:endParaRPr b="1"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3194" name="Google Shape;3194;p271"/>
          <p:cNvSpPr txBox="1"/>
          <p:nvPr/>
        </p:nvSpPr>
        <p:spPr>
          <a:xfrm>
            <a:off x="436175" y="4748475"/>
            <a:ext cx="5546700" cy="2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1C4587"/>
                </a:solidFill>
                <a:latin typeface="Roboto"/>
                <a:ea typeface="Roboto"/>
                <a:cs typeface="Roboto"/>
                <a:sym typeface="Roboto"/>
              </a:rPr>
              <a:t>* </a:t>
            </a:r>
            <a:r>
              <a:rPr lang="de">
                <a:solidFill>
                  <a:srgbClr val="1C4587"/>
                </a:solidFill>
                <a:latin typeface="Roboto"/>
                <a:ea typeface="Roboto"/>
                <a:cs typeface="Roboto"/>
                <a:sym typeface="Roboto"/>
              </a:rPr>
              <a:t>Not hard and fast categories</a:t>
            </a:r>
            <a:endParaRPr>
              <a:solidFill>
                <a:srgbClr val="1C458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9" name="Google Shape;3199;p2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0850" y="791825"/>
            <a:ext cx="6262302" cy="3397748"/>
          </a:xfrm>
          <a:prstGeom prst="rect">
            <a:avLst/>
          </a:prstGeom>
          <a:noFill/>
          <a:ln>
            <a:noFill/>
          </a:ln>
        </p:spPr>
      </p:pic>
      <p:sp>
        <p:nvSpPr>
          <p:cNvPr id="3200" name="Google Shape;3200;p272"/>
          <p:cNvSpPr txBox="1"/>
          <p:nvPr>
            <p:ph idx="4294967295" type="body"/>
          </p:nvPr>
        </p:nvSpPr>
        <p:spPr>
          <a:xfrm>
            <a:off x="0" y="0"/>
            <a:ext cx="9144000" cy="6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de"/>
              <a:t>Adversarial Approaches</a:t>
            </a:r>
            <a:endParaRPr/>
          </a:p>
        </p:txBody>
      </p:sp>
      <p:sp>
        <p:nvSpPr>
          <p:cNvPr id="3201" name="Google Shape;3201;p272"/>
          <p:cNvSpPr txBox="1"/>
          <p:nvPr>
            <p:ph idx="1" type="body"/>
          </p:nvPr>
        </p:nvSpPr>
        <p:spPr>
          <a:xfrm>
            <a:off x="676200" y="4100925"/>
            <a:ext cx="7791600" cy="8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de"/>
              <a:t>How does this say what’s in a representation?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lang="de"/>
              <a:t>Roundabout: what’s wrong with a representation...</a:t>
            </a:r>
            <a:endParaRPr/>
          </a:p>
        </p:txBody>
      </p:sp>
      <p:sp>
        <p:nvSpPr>
          <p:cNvPr id="3202" name="Google Shape;3202;p272"/>
          <p:cNvSpPr txBox="1"/>
          <p:nvPr/>
        </p:nvSpPr>
        <p:spPr>
          <a:xfrm>
            <a:off x="4764950" y="4830775"/>
            <a:ext cx="4131300" cy="2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latin typeface="Roboto"/>
                <a:ea typeface="Roboto"/>
                <a:cs typeface="Roboto"/>
                <a:sym typeface="Roboto"/>
              </a:rPr>
              <a:t>Credits: Jia &amp; Liang (2017) and Percy Liang. AI Frontiers. 2018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03" name="Google Shape;3203;p272"/>
          <p:cNvSpPr txBox="1"/>
          <p:nvPr>
            <p:ph type="title"/>
          </p:nvPr>
        </p:nvSpPr>
        <p:spPr>
          <a:xfrm>
            <a:off x="-12" y="3000"/>
            <a:ext cx="9144000" cy="59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Analysis / Evaluation : Adversarial Methods</a:t>
            </a:r>
            <a:endParaRPr/>
          </a:p>
        </p:txBody>
      </p:sp>
      <p:sp>
        <p:nvSpPr>
          <p:cNvPr id="3204" name="Google Shape;3204;p27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p273"/>
          <p:cNvSpPr txBox="1"/>
          <p:nvPr>
            <p:ph idx="1" type="body"/>
          </p:nvPr>
        </p:nvSpPr>
        <p:spPr>
          <a:xfrm>
            <a:off x="3480975" y="4583525"/>
            <a:ext cx="2629800" cy="40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de">
                <a:solidFill>
                  <a:srgbClr val="1C4587"/>
                </a:solidFill>
              </a:rPr>
              <a:t>Liu </a:t>
            </a:r>
            <a:r>
              <a:rPr lang="de">
                <a:solidFill>
                  <a:srgbClr val="1C4587"/>
                </a:solidFill>
              </a:rPr>
              <a:t>et al.</a:t>
            </a:r>
            <a:r>
              <a:rPr lang="de">
                <a:solidFill>
                  <a:srgbClr val="1C4587"/>
                </a:solidFill>
              </a:rPr>
              <a:t>, NAACL 2019</a:t>
            </a:r>
            <a:endParaRPr>
              <a:solidFill>
                <a:srgbClr val="1C4587"/>
              </a:solidFill>
            </a:endParaRPr>
          </a:p>
        </p:txBody>
      </p:sp>
      <p:pic>
        <p:nvPicPr>
          <p:cNvPr id="3210" name="Google Shape;3210;p2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8625" y="980425"/>
            <a:ext cx="6926781" cy="3352601"/>
          </a:xfrm>
          <a:prstGeom prst="rect">
            <a:avLst/>
          </a:prstGeom>
          <a:noFill/>
          <a:ln>
            <a:noFill/>
          </a:ln>
        </p:spPr>
      </p:pic>
      <p:sp>
        <p:nvSpPr>
          <p:cNvPr id="3211" name="Google Shape;3211;p273"/>
          <p:cNvSpPr txBox="1"/>
          <p:nvPr>
            <p:ph type="title"/>
          </p:nvPr>
        </p:nvSpPr>
        <p:spPr>
          <a:xfrm>
            <a:off x="13" y="0"/>
            <a:ext cx="9144000" cy="59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Probes are simple linear / neural layers</a:t>
            </a:r>
            <a:endParaRPr/>
          </a:p>
        </p:txBody>
      </p:sp>
      <p:sp>
        <p:nvSpPr>
          <p:cNvPr id="3212" name="Google Shape;3212;p27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3216" name="Shape 3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7" name="Google Shape;3217;p274"/>
          <p:cNvSpPr txBox="1"/>
          <p:nvPr>
            <p:ph idx="1" type="body"/>
          </p:nvPr>
        </p:nvSpPr>
        <p:spPr>
          <a:xfrm>
            <a:off x="180100" y="1016000"/>
            <a:ext cx="4794600" cy="180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800"/>
              <a:buChar char="❏"/>
            </a:pPr>
            <a:r>
              <a:rPr b="1" lang="de"/>
              <a:t>Interpretability</a:t>
            </a:r>
            <a:r>
              <a:rPr lang="de"/>
              <a:t> is difficult  </a:t>
            </a:r>
            <a:r>
              <a:rPr lang="de" sz="1400" u="sng">
                <a:solidFill>
                  <a:schemeClr val="accent5"/>
                </a:solidFill>
                <a:hlinkClick r:id="rId3"/>
              </a:rPr>
              <a:t>Lipton et al., 2016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400"/>
              <a:buChar char="❏"/>
            </a:pPr>
            <a:r>
              <a:rPr lang="de">
                <a:solidFill>
                  <a:srgbClr val="1C4587"/>
                </a:solidFill>
              </a:rPr>
              <a:t>Many variables make synthesis challenging</a:t>
            </a:r>
            <a:endParaRPr>
              <a:solidFill>
                <a:srgbClr val="1C4587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400"/>
              <a:buChar char="❏"/>
            </a:pPr>
            <a:r>
              <a:rPr lang="de">
                <a:solidFill>
                  <a:srgbClr val="1C4587"/>
                </a:solidFill>
              </a:rPr>
              <a:t>Choice of model architecture, pretraining objective determines informativeness of representations</a:t>
            </a:r>
            <a:endParaRPr>
              <a:solidFill>
                <a:srgbClr val="1C4587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218" name="Google Shape;3218;p274"/>
          <p:cNvSpPr txBox="1"/>
          <p:nvPr>
            <p:ph type="title"/>
          </p:nvPr>
        </p:nvSpPr>
        <p:spPr>
          <a:xfrm>
            <a:off x="0" y="0"/>
            <a:ext cx="9144000" cy="59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What is still left unanswered?</a:t>
            </a:r>
            <a:endParaRPr/>
          </a:p>
        </p:txBody>
      </p:sp>
      <p:sp>
        <p:nvSpPr>
          <p:cNvPr id="3219" name="Google Shape;3219;p274"/>
          <p:cNvSpPr txBox="1"/>
          <p:nvPr>
            <p:ph idx="1" type="body"/>
          </p:nvPr>
        </p:nvSpPr>
        <p:spPr>
          <a:xfrm>
            <a:off x="6094950" y="3876000"/>
            <a:ext cx="1869600" cy="39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u="sng">
                <a:solidFill>
                  <a:schemeClr val="hlink"/>
                </a:solidFill>
                <a:hlinkClick r:id="rId4"/>
              </a:rPr>
              <a:t>Conneau et al., 2018</a:t>
            </a:r>
            <a:endParaRPr sz="1200">
              <a:solidFill>
                <a:srgbClr val="FFFFFF"/>
              </a:solidFill>
            </a:endParaRPr>
          </a:p>
        </p:txBody>
      </p:sp>
      <p:pic>
        <p:nvPicPr>
          <p:cNvPr id="3220" name="Google Shape;3220;p2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29650" y="1016000"/>
            <a:ext cx="3506524" cy="17029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221" name="Google Shape;3221;p274"/>
          <p:cNvSpPr txBox="1"/>
          <p:nvPr/>
        </p:nvSpPr>
        <p:spPr>
          <a:xfrm>
            <a:off x="5056900" y="4435500"/>
            <a:ext cx="38793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de" sz="1800">
                <a:solidFill>
                  <a:srgbClr val="0B5394"/>
                </a:solidFill>
                <a:latin typeface="Roboto"/>
                <a:ea typeface="Roboto"/>
                <a:cs typeface="Roboto"/>
                <a:sym typeface="Roboto"/>
              </a:rPr>
              <a:t>Transferability</a:t>
            </a:r>
            <a:r>
              <a:rPr lang="de" sz="1800">
                <a:solidFill>
                  <a:srgbClr val="0B5394"/>
                </a:solidFill>
                <a:latin typeface="Roboto"/>
                <a:ea typeface="Roboto"/>
                <a:cs typeface="Roboto"/>
                <a:sym typeface="Roboto"/>
              </a:rPr>
              <a:t> to downstream tasks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222" name="Google Shape;3222;p27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19350" y="1068725"/>
            <a:ext cx="3981051" cy="2746925"/>
          </a:xfrm>
          <a:prstGeom prst="rect">
            <a:avLst/>
          </a:prstGeom>
          <a:noFill/>
          <a:ln>
            <a:noFill/>
          </a:ln>
        </p:spPr>
      </p:pic>
      <p:sp>
        <p:nvSpPr>
          <p:cNvPr id="3223" name="Google Shape;3223;p274"/>
          <p:cNvSpPr txBox="1"/>
          <p:nvPr/>
        </p:nvSpPr>
        <p:spPr>
          <a:xfrm>
            <a:off x="277100" y="2732625"/>
            <a:ext cx="4697700" cy="197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rgbClr val="1C4587"/>
                </a:solidFill>
                <a:latin typeface="Roboto"/>
                <a:ea typeface="Roboto"/>
                <a:cs typeface="Roboto"/>
                <a:sym typeface="Roboto"/>
              </a:rPr>
              <a:t>Interpretability is important, but not enough on its own. </a:t>
            </a:r>
            <a:endParaRPr sz="1800">
              <a:solidFill>
                <a:srgbClr val="1C458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C458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C458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800">
                <a:solidFill>
                  <a:srgbClr val="1C4587"/>
                </a:solidFill>
                <a:latin typeface="Roboto"/>
                <a:ea typeface="Roboto"/>
                <a:cs typeface="Roboto"/>
                <a:sym typeface="Roboto"/>
              </a:rPr>
              <a:t>Interpretability + transferability</a:t>
            </a:r>
            <a:r>
              <a:rPr lang="de" sz="1800">
                <a:solidFill>
                  <a:srgbClr val="1C4587"/>
                </a:solidFill>
                <a:latin typeface="Roboto"/>
                <a:ea typeface="Roboto"/>
                <a:cs typeface="Roboto"/>
                <a:sym typeface="Roboto"/>
              </a:rPr>
              <a:t> to downstream tasks is key - that’s next!</a:t>
            </a:r>
            <a:endParaRPr sz="1800">
              <a:solidFill>
                <a:srgbClr val="1C458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22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22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22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22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60"/>
          <p:cNvSpPr txBox="1"/>
          <p:nvPr>
            <p:ph idx="4294967295"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Word Type Representation</a:t>
            </a:r>
            <a:endParaRPr/>
          </a:p>
        </p:txBody>
      </p:sp>
      <p:sp>
        <p:nvSpPr>
          <p:cNvPr id="434" name="Google Shape;434;p60"/>
          <p:cNvSpPr txBox="1"/>
          <p:nvPr>
            <p:ph idx="1" type="body"/>
          </p:nvPr>
        </p:nvSpPr>
        <p:spPr>
          <a:xfrm>
            <a:off x="0" y="-32400"/>
            <a:ext cx="91440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LM pretraining</a:t>
            </a:r>
            <a:endParaRPr/>
          </a:p>
        </p:txBody>
      </p:sp>
      <p:sp>
        <p:nvSpPr>
          <p:cNvPr id="435" name="Google Shape;435;p60"/>
          <p:cNvSpPr txBox="1"/>
          <p:nvPr>
            <p:ph idx="2" type="body"/>
          </p:nvPr>
        </p:nvSpPr>
        <p:spPr>
          <a:xfrm>
            <a:off x="423600" y="529102"/>
            <a:ext cx="32808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400">
                <a:solidFill>
                  <a:srgbClr val="666666"/>
                </a:solidFill>
              </a:rPr>
              <a:t>word2vec,</a:t>
            </a:r>
            <a:r>
              <a:rPr lang="de" sz="1400">
                <a:solidFill>
                  <a:srgbClr val="666666"/>
                </a:solidFill>
              </a:rPr>
              <a:t> </a:t>
            </a:r>
            <a:r>
              <a:rPr lang="de" sz="14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Mikolov et al (2013)</a:t>
            </a:r>
            <a:endParaRPr sz="14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>
              <a:solidFill>
                <a:srgbClr val="666666"/>
              </a:solidFill>
            </a:endParaRPr>
          </a:p>
        </p:txBody>
      </p:sp>
      <p:cxnSp>
        <p:nvCxnSpPr>
          <p:cNvPr id="436" name="Google Shape;436;p60"/>
          <p:cNvCxnSpPr/>
          <p:nvPr/>
        </p:nvCxnSpPr>
        <p:spPr>
          <a:xfrm>
            <a:off x="4426626" y="645817"/>
            <a:ext cx="0" cy="1905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37" name="Google Shape;437;p60"/>
          <p:cNvSpPr txBox="1"/>
          <p:nvPr>
            <p:ph idx="12" type="sldNum"/>
          </p:nvPr>
        </p:nvSpPr>
        <p:spPr>
          <a:xfrm>
            <a:off x="8379283" y="476916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438" name="Google Shape;438;p60"/>
          <p:cNvSpPr txBox="1"/>
          <p:nvPr>
            <p:ph idx="4294967295" type="title"/>
          </p:nvPr>
        </p:nvSpPr>
        <p:spPr>
          <a:xfrm>
            <a:off x="69126" y="2133442"/>
            <a:ext cx="435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rgbClr val="666666"/>
                </a:solidFill>
              </a:rPr>
              <a:t> </a:t>
            </a:r>
            <a:r>
              <a:rPr lang="de" sz="1800">
                <a:solidFill>
                  <a:srgbClr val="666666"/>
                </a:solidFill>
              </a:rPr>
              <a:t>We    [have   a   ???   and   three]   dogs</a:t>
            </a:r>
            <a:endParaRPr sz="1800">
              <a:solidFill>
                <a:srgbClr val="666666"/>
              </a:solidFill>
            </a:endParaRPr>
          </a:p>
        </p:txBody>
      </p:sp>
      <p:pic>
        <p:nvPicPr>
          <p:cNvPr id="439" name="Google Shape;439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259938" y="1688813"/>
            <a:ext cx="203050" cy="39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Google Shape;440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862125" y="1688813"/>
            <a:ext cx="203050" cy="39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" name="Google Shape;441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1317180" y="1688830"/>
            <a:ext cx="203050" cy="398291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Google Shape;442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2276313" y="1688813"/>
            <a:ext cx="203050" cy="39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3" name="Google Shape;443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2916538" y="1688813"/>
            <a:ext cx="203050" cy="39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4" name="Google Shape;444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3559541" y="1688817"/>
            <a:ext cx="203068" cy="3983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45" name="Google Shape;445;p60"/>
          <p:cNvCxnSpPr/>
          <p:nvPr/>
        </p:nvCxnSpPr>
        <p:spPr>
          <a:xfrm rot="10800000">
            <a:off x="408125" y="1989505"/>
            <a:ext cx="7500" cy="28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46" name="Google Shape;446;p60"/>
          <p:cNvCxnSpPr/>
          <p:nvPr/>
        </p:nvCxnSpPr>
        <p:spPr>
          <a:xfrm rot="10800000">
            <a:off x="991650" y="1991705"/>
            <a:ext cx="7500" cy="28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47" name="Google Shape;447;p60"/>
          <p:cNvCxnSpPr/>
          <p:nvPr/>
        </p:nvCxnSpPr>
        <p:spPr>
          <a:xfrm rot="10800000">
            <a:off x="1484400" y="1991705"/>
            <a:ext cx="7500" cy="28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48" name="Google Shape;448;p60"/>
          <p:cNvCxnSpPr/>
          <p:nvPr/>
        </p:nvCxnSpPr>
        <p:spPr>
          <a:xfrm rot="10800000">
            <a:off x="2344450" y="1989505"/>
            <a:ext cx="7500" cy="28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49" name="Google Shape;449;p60"/>
          <p:cNvCxnSpPr/>
          <p:nvPr/>
        </p:nvCxnSpPr>
        <p:spPr>
          <a:xfrm rot="10800000">
            <a:off x="3015700" y="1989505"/>
            <a:ext cx="7500" cy="28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50" name="Google Shape;450;p60"/>
          <p:cNvCxnSpPr/>
          <p:nvPr/>
        </p:nvCxnSpPr>
        <p:spPr>
          <a:xfrm rot="10800000">
            <a:off x="3654563" y="1989505"/>
            <a:ext cx="7500" cy="28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51" name="Google Shape;451;p60"/>
          <p:cNvSpPr txBox="1"/>
          <p:nvPr>
            <p:ph idx="4294967295" type="title"/>
          </p:nvPr>
        </p:nvSpPr>
        <p:spPr>
          <a:xfrm>
            <a:off x="5358588" y="2138592"/>
            <a:ext cx="240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rgbClr val="666666"/>
                </a:solidFill>
              </a:rPr>
              <a:t> We    have  a      ???</a:t>
            </a:r>
            <a:endParaRPr sz="1800">
              <a:solidFill>
                <a:srgbClr val="666666"/>
              </a:solidFill>
            </a:endParaRPr>
          </a:p>
        </p:txBody>
      </p:sp>
      <p:pic>
        <p:nvPicPr>
          <p:cNvPr id="452" name="Google Shape;452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5549400" y="1693951"/>
            <a:ext cx="203050" cy="39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3" name="Google Shape;453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6151588" y="1693951"/>
            <a:ext cx="203050" cy="39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4" name="Google Shape;454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6606642" y="1693968"/>
            <a:ext cx="203050" cy="39829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55" name="Google Shape;455;p60"/>
          <p:cNvCxnSpPr/>
          <p:nvPr/>
        </p:nvCxnSpPr>
        <p:spPr>
          <a:xfrm rot="10800000">
            <a:off x="5697588" y="1994642"/>
            <a:ext cx="7500" cy="28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56" name="Google Shape;456;p60"/>
          <p:cNvCxnSpPr/>
          <p:nvPr/>
        </p:nvCxnSpPr>
        <p:spPr>
          <a:xfrm rot="10800000">
            <a:off x="6281113" y="1996842"/>
            <a:ext cx="7500" cy="28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57" name="Google Shape;457;p60"/>
          <p:cNvCxnSpPr/>
          <p:nvPr/>
        </p:nvCxnSpPr>
        <p:spPr>
          <a:xfrm rot="10800000">
            <a:off x="6704413" y="1996842"/>
            <a:ext cx="7500" cy="28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58" name="Google Shape;458;p60"/>
          <p:cNvSpPr txBox="1"/>
          <p:nvPr>
            <p:ph idx="4294967295" type="title"/>
          </p:nvPr>
        </p:nvSpPr>
        <p:spPr>
          <a:xfrm>
            <a:off x="4663651" y="4284492"/>
            <a:ext cx="435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rgbClr val="666666"/>
                </a:solidFill>
              </a:rPr>
              <a:t> We    have  a MASK and   three   dogs</a:t>
            </a:r>
            <a:endParaRPr sz="1800">
              <a:solidFill>
                <a:srgbClr val="666666"/>
              </a:solidFill>
            </a:endParaRPr>
          </a:p>
        </p:txBody>
      </p:sp>
      <p:pic>
        <p:nvPicPr>
          <p:cNvPr id="459" name="Google Shape;459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4854463" y="3839863"/>
            <a:ext cx="203050" cy="39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" name="Google Shape;460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5456650" y="3839863"/>
            <a:ext cx="203050" cy="39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Google Shape;461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5911705" y="3839880"/>
            <a:ext cx="203050" cy="398291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6870838" y="3839863"/>
            <a:ext cx="203050" cy="39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7511063" y="3894234"/>
            <a:ext cx="203050" cy="39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4" name="Google Shape;464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8151266" y="3879962"/>
            <a:ext cx="203068" cy="3983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65" name="Google Shape;465;p60"/>
          <p:cNvCxnSpPr/>
          <p:nvPr/>
        </p:nvCxnSpPr>
        <p:spPr>
          <a:xfrm rot="10800000">
            <a:off x="5002650" y="4140555"/>
            <a:ext cx="7500" cy="28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66" name="Google Shape;466;p60"/>
          <p:cNvCxnSpPr/>
          <p:nvPr/>
        </p:nvCxnSpPr>
        <p:spPr>
          <a:xfrm rot="10800000">
            <a:off x="5586175" y="4142755"/>
            <a:ext cx="7500" cy="28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67" name="Google Shape;467;p60"/>
          <p:cNvCxnSpPr/>
          <p:nvPr/>
        </p:nvCxnSpPr>
        <p:spPr>
          <a:xfrm rot="10800000">
            <a:off x="6078925" y="4142755"/>
            <a:ext cx="7500" cy="28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68" name="Google Shape;468;p60"/>
          <p:cNvCxnSpPr/>
          <p:nvPr/>
        </p:nvCxnSpPr>
        <p:spPr>
          <a:xfrm rot="10800000">
            <a:off x="6968600" y="4142755"/>
            <a:ext cx="7500" cy="28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69" name="Google Shape;469;p60"/>
          <p:cNvCxnSpPr/>
          <p:nvPr/>
        </p:nvCxnSpPr>
        <p:spPr>
          <a:xfrm rot="10800000">
            <a:off x="7608838" y="4197126"/>
            <a:ext cx="7500" cy="28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70" name="Google Shape;470;p60"/>
          <p:cNvCxnSpPr/>
          <p:nvPr/>
        </p:nvCxnSpPr>
        <p:spPr>
          <a:xfrm rot="10800000">
            <a:off x="8249063" y="4197125"/>
            <a:ext cx="7500" cy="28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471" name="Google Shape;471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1791450" y="850313"/>
            <a:ext cx="203050" cy="3983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72" name="Google Shape;472;p60"/>
          <p:cNvCxnSpPr>
            <a:endCxn id="471" idx="3"/>
          </p:cNvCxnSpPr>
          <p:nvPr/>
        </p:nvCxnSpPr>
        <p:spPr>
          <a:xfrm rot="10800000">
            <a:off x="1892975" y="1151001"/>
            <a:ext cx="20100" cy="108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73" name="Google Shape;473;p60"/>
          <p:cNvCxnSpPr>
            <a:stCxn id="441" idx="1"/>
            <a:endCxn id="471" idx="3"/>
          </p:cNvCxnSpPr>
          <p:nvPr/>
        </p:nvCxnSpPr>
        <p:spPr>
          <a:xfrm flipH="1" rot="10800000">
            <a:off x="1418705" y="1151051"/>
            <a:ext cx="474300" cy="635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74" name="Google Shape;474;p60"/>
          <p:cNvCxnSpPr>
            <a:stCxn id="440" idx="1"/>
            <a:endCxn id="471" idx="3"/>
          </p:cNvCxnSpPr>
          <p:nvPr/>
        </p:nvCxnSpPr>
        <p:spPr>
          <a:xfrm flipH="1" rot="10800000">
            <a:off x="963650" y="1151051"/>
            <a:ext cx="929400" cy="635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75" name="Google Shape;475;p60"/>
          <p:cNvCxnSpPr>
            <a:endCxn id="471" idx="3"/>
          </p:cNvCxnSpPr>
          <p:nvPr/>
        </p:nvCxnSpPr>
        <p:spPr>
          <a:xfrm rot="10800000">
            <a:off x="1892975" y="1151001"/>
            <a:ext cx="459000" cy="635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76" name="Google Shape;476;p60"/>
          <p:cNvCxnSpPr>
            <a:stCxn id="443" idx="1"/>
            <a:endCxn id="471" idx="3"/>
          </p:cNvCxnSpPr>
          <p:nvPr/>
        </p:nvCxnSpPr>
        <p:spPr>
          <a:xfrm rot="10800000">
            <a:off x="1893063" y="1151051"/>
            <a:ext cx="1125000" cy="635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477" name="Google Shape;477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5549400" y="1205151"/>
            <a:ext cx="203050" cy="39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" name="Google Shape;478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6151588" y="1205151"/>
            <a:ext cx="203050" cy="39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9" name="Google Shape;479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6606642" y="1205168"/>
            <a:ext cx="203050" cy="39829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80" name="Google Shape;480;p60"/>
          <p:cNvCxnSpPr/>
          <p:nvPr/>
        </p:nvCxnSpPr>
        <p:spPr>
          <a:xfrm rot="10800000">
            <a:off x="5697588" y="1505842"/>
            <a:ext cx="7500" cy="28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81" name="Google Shape;481;p60"/>
          <p:cNvCxnSpPr/>
          <p:nvPr/>
        </p:nvCxnSpPr>
        <p:spPr>
          <a:xfrm rot="10800000">
            <a:off x="6281113" y="1508042"/>
            <a:ext cx="7500" cy="28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82" name="Google Shape;482;p60"/>
          <p:cNvCxnSpPr/>
          <p:nvPr/>
        </p:nvCxnSpPr>
        <p:spPr>
          <a:xfrm rot="10800000">
            <a:off x="6704413" y="1506967"/>
            <a:ext cx="7500" cy="28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83" name="Google Shape;483;p60"/>
          <p:cNvCxnSpPr>
            <a:stCxn id="477" idx="0"/>
            <a:endCxn id="478" idx="2"/>
          </p:cNvCxnSpPr>
          <p:nvPr/>
        </p:nvCxnSpPr>
        <p:spPr>
          <a:xfrm>
            <a:off x="5850088" y="1404313"/>
            <a:ext cx="204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84" name="Google Shape;484;p60"/>
          <p:cNvCxnSpPr>
            <a:endCxn id="479" idx="2"/>
          </p:cNvCxnSpPr>
          <p:nvPr/>
        </p:nvCxnSpPr>
        <p:spPr>
          <a:xfrm flipH="1" rot="10800000">
            <a:off x="6452322" y="1404313"/>
            <a:ext cx="56700" cy="4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485" name="Google Shape;485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7154855" y="1207568"/>
            <a:ext cx="203050" cy="39829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86" name="Google Shape;486;p60"/>
          <p:cNvCxnSpPr>
            <a:endCxn id="485" idx="3"/>
          </p:cNvCxnSpPr>
          <p:nvPr/>
        </p:nvCxnSpPr>
        <p:spPr>
          <a:xfrm rot="10800000">
            <a:off x="7256380" y="1508238"/>
            <a:ext cx="11400" cy="731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87" name="Google Shape;487;p60"/>
          <p:cNvCxnSpPr>
            <a:stCxn id="479" idx="1"/>
            <a:endCxn id="485" idx="1"/>
          </p:cNvCxnSpPr>
          <p:nvPr/>
        </p:nvCxnSpPr>
        <p:spPr>
          <a:xfrm flipH="1" rot="-5400000">
            <a:off x="6981017" y="1029938"/>
            <a:ext cx="2400" cy="548100"/>
          </a:xfrm>
          <a:prstGeom prst="curvedConnector3">
            <a:avLst>
              <a:gd fmla="val -9921875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88" name="Google Shape;488;p60"/>
          <p:cNvSpPr txBox="1"/>
          <p:nvPr/>
        </p:nvSpPr>
        <p:spPr>
          <a:xfrm>
            <a:off x="4663650" y="525077"/>
            <a:ext cx="416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ELMo, </a:t>
            </a:r>
            <a:r>
              <a:rPr lang="de" u="sng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  <a:hlinkClick r:id="rId5"/>
              </a:rPr>
              <a:t>Peters et al. 2018</a:t>
            </a:r>
            <a:r>
              <a:rPr lang="de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lang="de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ULMFiT</a:t>
            </a:r>
            <a:r>
              <a:rPr lang="de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 (</a:t>
            </a:r>
            <a:r>
              <a:rPr lang="de" u="sng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  <a:hlinkClick r:id="rId6"/>
              </a:rPr>
              <a:t>Howard &amp; Ruder 2018</a:t>
            </a:r>
            <a:r>
              <a:rPr lang="de"/>
              <a:t>), </a:t>
            </a:r>
            <a:r>
              <a:rPr lang="de">
                <a:solidFill>
                  <a:srgbClr val="666666"/>
                </a:solidFill>
              </a:rPr>
              <a:t>GPT</a:t>
            </a:r>
            <a:r>
              <a:rPr lang="de"/>
              <a:t> (</a:t>
            </a:r>
            <a:r>
              <a:rPr lang="de" u="sng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  <a:hlinkClick r:id="rId7"/>
              </a:rPr>
              <a:t>Radford e</a:t>
            </a:r>
            <a:r>
              <a:rPr lang="de" u="sng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  <a:hlinkClick r:id="rId8"/>
              </a:rPr>
              <a:t>t </a:t>
            </a:r>
            <a:r>
              <a:rPr lang="de" u="sng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  <a:hlinkClick r:id="rId9"/>
              </a:rPr>
              <a:t>al. 201</a:t>
            </a:r>
            <a:r>
              <a:rPr lang="de" u="sng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  <a:hlinkClick r:id="rId10"/>
              </a:rPr>
              <a:t>8</a:t>
            </a:r>
            <a:r>
              <a:rPr lang="de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9" name="Google Shape;489;p60"/>
          <p:cNvSpPr txBox="1"/>
          <p:nvPr>
            <p:ph idx="4294967295" type="title"/>
          </p:nvPr>
        </p:nvSpPr>
        <p:spPr>
          <a:xfrm>
            <a:off x="162300" y="4358642"/>
            <a:ext cx="2226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rgbClr val="666666"/>
                </a:solidFill>
              </a:rPr>
              <a:t> We    have  a      ???</a:t>
            </a:r>
            <a:endParaRPr sz="1800">
              <a:solidFill>
                <a:srgbClr val="666666"/>
              </a:solidFill>
            </a:endParaRPr>
          </a:p>
        </p:txBody>
      </p:sp>
      <p:pic>
        <p:nvPicPr>
          <p:cNvPr id="490" name="Google Shape;490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353113" y="3914001"/>
            <a:ext cx="203050" cy="39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1" name="Google Shape;491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955300" y="3914001"/>
            <a:ext cx="203050" cy="39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2" name="Google Shape;492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1410355" y="3914018"/>
            <a:ext cx="203050" cy="39829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93" name="Google Shape;493;p60"/>
          <p:cNvCxnSpPr/>
          <p:nvPr/>
        </p:nvCxnSpPr>
        <p:spPr>
          <a:xfrm rot="10800000">
            <a:off x="501300" y="4214692"/>
            <a:ext cx="7500" cy="28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94" name="Google Shape;494;p60"/>
          <p:cNvCxnSpPr/>
          <p:nvPr/>
        </p:nvCxnSpPr>
        <p:spPr>
          <a:xfrm rot="10800000">
            <a:off x="1084825" y="4216892"/>
            <a:ext cx="7500" cy="28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95" name="Google Shape;495;p60"/>
          <p:cNvCxnSpPr/>
          <p:nvPr/>
        </p:nvCxnSpPr>
        <p:spPr>
          <a:xfrm rot="10800000">
            <a:off x="1508125" y="4216892"/>
            <a:ext cx="7500" cy="28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496" name="Google Shape;496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353113" y="3425201"/>
            <a:ext cx="203050" cy="39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7" name="Google Shape;497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955300" y="3425201"/>
            <a:ext cx="203050" cy="39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8" name="Google Shape;498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1410355" y="3425218"/>
            <a:ext cx="203050" cy="39829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99" name="Google Shape;499;p60"/>
          <p:cNvCxnSpPr/>
          <p:nvPr/>
        </p:nvCxnSpPr>
        <p:spPr>
          <a:xfrm rot="10800000">
            <a:off x="501300" y="3725892"/>
            <a:ext cx="7500" cy="28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00" name="Google Shape;500;p60"/>
          <p:cNvCxnSpPr/>
          <p:nvPr/>
        </p:nvCxnSpPr>
        <p:spPr>
          <a:xfrm rot="10800000">
            <a:off x="1084825" y="3728092"/>
            <a:ext cx="7500" cy="28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01" name="Google Shape;501;p60"/>
          <p:cNvCxnSpPr/>
          <p:nvPr/>
        </p:nvCxnSpPr>
        <p:spPr>
          <a:xfrm rot="10800000">
            <a:off x="1508125" y="3727017"/>
            <a:ext cx="7500" cy="28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02" name="Google Shape;502;p60"/>
          <p:cNvCxnSpPr>
            <a:stCxn id="496" idx="0"/>
            <a:endCxn id="497" idx="2"/>
          </p:cNvCxnSpPr>
          <p:nvPr/>
        </p:nvCxnSpPr>
        <p:spPr>
          <a:xfrm>
            <a:off x="653800" y="3624363"/>
            <a:ext cx="204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03" name="Google Shape;503;p60"/>
          <p:cNvCxnSpPr>
            <a:endCxn id="498" idx="2"/>
          </p:cNvCxnSpPr>
          <p:nvPr/>
        </p:nvCxnSpPr>
        <p:spPr>
          <a:xfrm flipH="1" rot="10800000">
            <a:off x="1256034" y="3624363"/>
            <a:ext cx="56700" cy="4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504" name="Google Shape;504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1958567" y="3427618"/>
            <a:ext cx="203050" cy="39829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05" name="Google Shape;505;p60"/>
          <p:cNvCxnSpPr>
            <a:endCxn id="504" idx="3"/>
          </p:cNvCxnSpPr>
          <p:nvPr/>
        </p:nvCxnSpPr>
        <p:spPr>
          <a:xfrm rot="10800000">
            <a:off x="2060092" y="3728288"/>
            <a:ext cx="11400" cy="731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06" name="Google Shape;506;p60"/>
          <p:cNvCxnSpPr>
            <a:stCxn id="498" idx="1"/>
            <a:endCxn id="504" idx="1"/>
          </p:cNvCxnSpPr>
          <p:nvPr/>
        </p:nvCxnSpPr>
        <p:spPr>
          <a:xfrm flipH="1" rot="-5400000">
            <a:off x="1784730" y="3249988"/>
            <a:ext cx="2400" cy="548100"/>
          </a:xfrm>
          <a:prstGeom prst="curvedConnector3">
            <a:avLst>
              <a:gd fmla="val -9921875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07" name="Google Shape;507;p60"/>
          <p:cNvSpPr txBox="1"/>
          <p:nvPr>
            <p:ph idx="4294967295" type="title"/>
          </p:nvPr>
        </p:nvSpPr>
        <p:spPr>
          <a:xfrm>
            <a:off x="255475" y="2828130"/>
            <a:ext cx="165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rgbClr val="666666"/>
                </a:solidFill>
              </a:rPr>
              <a:t>We like pets. } </a:t>
            </a:r>
            <a:endParaRPr sz="1800">
              <a:solidFill>
                <a:srgbClr val="666666"/>
              </a:solidFill>
            </a:endParaRPr>
          </a:p>
        </p:txBody>
      </p:sp>
      <p:pic>
        <p:nvPicPr>
          <p:cNvPr id="508" name="Google Shape;508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2146342" y="2873393"/>
            <a:ext cx="203050" cy="39829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09" name="Google Shape;509;p60"/>
          <p:cNvCxnSpPr>
            <a:endCxn id="508" idx="2"/>
          </p:cNvCxnSpPr>
          <p:nvPr/>
        </p:nvCxnSpPr>
        <p:spPr>
          <a:xfrm>
            <a:off x="1801222" y="3072538"/>
            <a:ext cx="247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10" name="Google Shape;510;p60"/>
          <p:cNvCxnSpPr>
            <a:stCxn id="508" idx="3"/>
            <a:endCxn id="504" idx="1"/>
          </p:cNvCxnSpPr>
          <p:nvPr/>
        </p:nvCxnSpPr>
        <p:spPr>
          <a:xfrm flipH="1">
            <a:off x="2060067" y="3174063"/>
            <a:ext cx="187800" cy="351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11" name="Google Shape;511;p60"/>
          <p:cNvSpPr txBox="1"/>
          <p:nvPr>
            <p:ph idx="2" type="body"/>
          </p:nvPr>
        </p:nvSpPr>
        <p:spPr>
          <a:xfrm>
            <a:off x="2634100" y="3174055"/>
            <a:ext cx="1548600" cy="124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400">
                <a:solidFill>
                  <a:srgbClr val="666666"/>
                </a:solidFill>
              </a:rPr>
              <a:t>Skip-Thought (</a:t>
            </a:r>
            <a:r>
              <a:rPr lang="de" sz="1400" u="sng">
                <a:solidFill>
                  <a:schemeClr val="accent5"/>
                </a:solidFill>
                <a:hlinkClick r:id="rId11"/>
              </a:rPr>
              <a:t>Kiros et al., 2015</a:t>
            </a:r>
            <a:r>
              <a:rPr lang="de" sz="1400">
                <a:solidFill>
                  <a:srgbClr val="666666"/>
                </a:solidFill>
              </a:rPr>
              <a:t>)</a:t>
            </a:r>
            <a:endParaRPr sz="14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>
              <a:solidFill>
                <a:srgbClr val="666666"/>
              </a:solidFill>
            </a:endParaRPr>
          </a:p>
        </p:txBody>
      </p:sp>
      <p:cxnSp>
        <p:nvCxnSpPr>
          <p:cNvPr id="512" name="Google Shape;512;p60"/>
          <p:cNvCxnSpPr/>
          <p:nvPr/>
        </p:nvCxnSpPr>
        <p:spPr>
          <a:xfrm>
            <a:off x="154775" y="2717817"/>
            <a:ext cx="4186200" cy="11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3" name="Google Shape;513;p60"/>
          <p:cNvCxnSpPr/>
          <p:nvPr/>
        </p:nvCxnSpPr>
        <p:spPr>
          <a:xfrm>
            <a:off x="4436351" y="2915142"/>
            <a:ext cx="0" cy="1905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514" name="Google Shape;514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4863663" y="3331013"/>
            <a:ext cx="203050" cy="39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5" name="Google Shape;515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5465850" y="3331013"/>
            <a:ext cx="203050" cy="39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6" name="Google Shape;516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5920905" y="3331030"/>
            <a:ext cx="203050" cy="398291"/>
          </a:xfrm>
          <a:prstGeom prst="rect">
            <a:avLst/>
          </a:prstGeom>
          <a:noFill/>
          <a:ln>
            <a:noFill/>
          </a:ln>
        </p:spPr>
      </p:pic>
      <p:pic>
        <p:nvPicPr>
          <p:cNvPr id="517" name="Google Shape;517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6375938" y="3331013"/>
            <a:ext cx="203050" cy="39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8" name="Google Shape;518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6880038" y="3331013"/>
            <a:ext cx="203050" cy="39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7489563" y="3331234"/>
            <a:ext cx="203050" cy="39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" name="Google Shape;520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8133316" y="3313612"/>
            <a:ext cx="203068" cy="3983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21" name="Google Shape;521;p60"/>
          <p:cNvCxnSpPr/>
          <p:nvPr/>
        </p:nvCxnSpPr>
        <p:spPr>
          <a:xfrm rot="10800000">
            <a:off x="5011850" y="3631705"/>
            <a:ext cx="7500" cy="28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22" name="Google Shape;522;p60"/>
          <p:cNvCxnSpPr/>
          <p:nvPr/>
        </p:nvCxnSpPr>
        <p:spPr>
          <a:xfrm rot="10800000">
            <a:off x="5595375" y="3633905"/>
            <a:ext cx="7500" cy="28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23" name="Google Shape;523;p60"/>
          <p:cNvCxnSpPr/>
          <p:nvPr/>
        </p:nvCxnSpPr>
        <p:spPr>
          <a:xfrm rot="10800000">
            <a:off x="6088125" y="3633905"/>
            <a:ext cx="7500" cy="28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24" name="Google Shape;524;p60"/>
          <p:cNvCxnSpPr/>
          <p:nvPr/>
        </p:nvCxnSpPr>
        <p:spPr>
          <a:xfrm flipH="1" rot="10800000">
            <a:off x="6492738" y="3631851"/>
            <a:ext cx="9300" cy="328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25" name="Google Shape;525;p60"/>
          <p:cNvCxnSpPr/>
          <p:nvPr/>
        </p:nvCxnSpPr>
        <p:spPr>
          <a:xfrm rot="10800000">
            <a:off x="6977800" y="3633905"/>
            <a:ext cx="7500" cy="28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26" name="Google Shape;526;p60"/>
          <p:cNvCxnSpPr/>
          <p:nvPr/>
        </p:nvCxnSpPr>
        <p:spPr>
          <a:xfrm rot="10800000">
            <a:off x="7618038" y="3670151"/>
            <a:ext cx="7500" cy="28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27" name="Google Shape;527;p60"/>
          <p:cNvCxnSpPr/>
          <p:nvPr/>
        </p:nvCxnSpPr>
        <p:spPr>
          <a:xfrm rot="10800000">
            <a:off x="8258288" y="3654200"/>
            <a:ext cx="7500" cy="28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28" name="Google Shape;528;p60"/>
          <p:cNvCxnSpPr/>
          <p:nvPr/>
        </p:nvCxnSpPr>
        <p:spPr>
          <a:xfrm>
            <a:off x="5164350" y="3530188"/>
            <a:ext cx="204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529" name="Google Shape;529;p60"/>
          <p:cNvCxnSpPr/>
          <p:nvPr/>
        </p:nvCxnSpPr>
        <p:spPr>
          <a:xfrm flipH="1" rot="10800000">
            <a:off x="5723984" y="3530476"/>
            <a:ext cx="216900" cy="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530" name="Google Shape;530;p60"/>
          <p:cNvCxnSpPr>
            <a:stCxn id="519" idx="2"/>
          </p:cNvCxnSpPr>
          <p:nvPr/>
        </p:nvCxnSpPr>
        <p:spPr>
          <a:xfrm rot="10800000">
            <a:off x="7157625" y="3529497"/>
            <a:ext cx="234300" cy="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531" name="Google Shape;531;p60"/>
          <p:cNvCxnSpPr/>
          <p:nvPr/>
        </p:nvCxnSpPr>
        <p:spPr>
          <a:xfrm rot="10800000">
            <a:off x="7790563" y="3512325"/>
            <a:ext cx="244800" cy="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532" name="Google Shape;532;p60"/>
          <p:cNvCxnSpPr/>
          <p:nvPr/>
        </p:nvCxnSpPr>
        <p:spPr>
          <a:xfrm>
            <a:off x="4499225" y="2724555"/>
            <a:ext cx="4341900" cy="16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3" name="Google Shape;533;p60"/>
          <p:cNvSpPr txBox="1"/>
          <p:nvPr/>
        </p:nvSpPr>
        <p:spPr>
          <a:xfrm>
            <a:off x="4756825" y="2767430"/>
            <a:ext cx="26397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de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BERT</a:t>
            </a:r>
            <a:r>
              <a:rPr lang="de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lang="de" u="sng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  <a:hlinkClick r:id="rId12"/>
              </a:rPr>
              <a:t>Devlin et al 2019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34" name="Google Shape;534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6391263" y="3839863"/>
            <a:ext cx="203050" cy="3983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35" name="Google Shape;535;p60"/>
          <p:cNvCxnSpPr/>
          <p:nvPr/>
        </p:nvCxnSpPr>
        <p:spPr>
          <a:xfrm flipH="1" rot="10800000">
            <a:off x="6484100" y="4136605"/>
            <a:ext cx="1500" cy="295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36" name="Google Shape;536;p60"/>
          <p:cNvCxnSpPr/>
          <p:nvPr/>
        </p:nvCxnSpPr>
        <p:spPr>
          <a:xfrm rot="10800000">
            <a:off x="6192650" y="3543076"/>
            <a:ext cx="116700" cy="4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537" name="Google Shape;537;p60"/>
          <p:cNvCxnSpPr/>
          <p:nvPr/>
        </p:nvCxnSpPr>
        <p:spPr>
          <a:xfrm rot="10800000">
            <a:off x="6613450" y="3544726"/>
            <a:ext cx="234300" cy="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538" name="Google Shape;538;p60"/>
          <p:cNvCxnSpPr>
            <a:endCxn id="539" idx="1"/>
          </p:cNvCxnSpPr>
          <p:nvPr/>
        </p:nvCxnSpPr>
        <p:spPr>
          <a:xfrm flipH="1" rot="10800000">
            <a:off x="6519925" y="3076772"/>
            <a:ext cx="537300" cy="352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39" name="Google Shape;539;p60"/>
          <p:cNvSpPr txBox="1"/>
          <p:nvPr/>
        </p:nvSpPr>
        <p:spPr>
          <a:xfrm>
            <a:off x="7057225" y="2901122"/>
            <a:ext cx="655800" cy="3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???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4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5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61"/>
          <p:cNvSpPr txBox="1"/>
          <p:nvPr>
            <p:ph type="title"/>
          </p:nvPr>
        </p:nvSpPr>
        <p:spPr>
          <a:xfrm>
            <a:off x="311700" y="20820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Word vectors</a:t>
            </a:r>
            <a:endParaRPr/>
          </a:p>
        </p:txBody>
      </p:sp>
      <p:sp>
        <p:nvSpPr>
          <p:cNvPr id="545" name="Google Shape;545;p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62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Why embed words?</a:t>
            </a:r>
            <a:endParaRPr/>
          </a:p>
        </p:txBody>
      </p:sp>
      <p:sp>
        <p:nvSpPr>
          <p:cNvPr id="551" name="Google Shape;551;p6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de"/>
              <a:t>Embeddings are themselves parameters—can be learned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de"/>
              <a:t>Sharing representations across tasks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de"/>
              <a:t>Lower dimensional space</a:t>
            </a:r>
            <a:endParaRPr/>
          </a:p>
          <a:p>
            <a:pPr indent="-3175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lang="de"/>
              <a:t>Better for computation—difficult to handle sparse vectors.</a:t>
            </a:r>
            <a:endParaRPr/>
          </a:p>
        </p:txBody>
      </p:sp>
      <p:sp>
        <p:nvSpPr>
          <p:cNvPr id="552" name="Google Shape;552;p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63"/>
          <p:cNvSpPr txBox="1"/>
          <p:nvPr>
            <p:ph idx="4294967295"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Word Type Representation</a:t>
            </a:r>
            <a:endParaRPr/>
          </a:p>
        </p:txBody>
      </p:sp>
      <p:sp>
        <p:nvSpPr>
          <p:cNvPr id="558" name="Google Shape;558;p63"/>
          <p:cNvSpPr txBox="1"/>
          <p:nvPr>
            <p:ph idx="1" type="body"/>
          </p:nvPr>
        </p:nvSpPr>
        <p:spPr>
          <a:xfrm>
            <a:off x="0" y="-32400"/>
            <a:ext cx="91440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Unsupervised pretraining : Pre-Neural</a:t>
            </a:r>
            <a:endParaRPr/>
          </a:p>
        </p:txBody>
      </p:sp>
      <p:sp>
        <p:nvSpPr>
          <p:cNvPr id="559" name="Google Shape;559;p63"/>
          <p:cNvSpPr txBox="1"/>
          <p:nvPr>
            <p:ph idx="2" type="body"/>
          </p:nvPr>
        </p:nvSpPr>
        <p:spPr>
          <a:xfrm>
            <a:off x="177775" y="675375"/>
            <a:ext cx="3280800" cy="74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400">
                <a:solidFill>
                  <a:srgbClr val="666666"/>
                </a:solidFill>
              </a:rPr>
              <a:t>Latent Semantic Analysis (LSA)—SVD of term-document matrix, (</a:t>
            </a:r>
            <a:r>
              <a:rPr lang="de" sz="14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Deerwester et al., 1990</a:t>
            </a:r>
            <a:r>
              <a:rPr lang="de" sz="1400">
                <a:solidFill>
                  <a:srgbClr val="666666"/>
                </a:solidFill>
              </a:rPr>
              <a:t>)</a:t>
            </a:r>
            <a:endParaRPr sz="14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>
              <a:solidFill>
                <a:srgbClr val="666666"/>
              </a:solidFill>
            </a:endParaRPr>
          </a:p>
        </p:txBody>
      </p:sp>
      <p:pic>
        <p:nvPicPr>
          <p:cNvPr id="560" name="Google Shape;560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20323" y="3427663"/>
            <a:ext cx="2349159" cy="1232025"/>
          </a:xfrm>
          <a:prstGeom prst="rect">
            <a:avLst/>
          </a:prstGeom>
          <a:noFill/>
          <a:ln>
            <a:noFill/>
          </a:ln>
        </p:spPr>
      </p:pic>
      <p:sp>
        <p:nvSpPr>
          <p:cNvPr id="561" name="Google Shape;561;p63"/>
          <p:cNvSpPr txBox="1"/>
          <p:nvPr>
            <p:ph idx="2" type="body"/>
          </p:nvPr>
        </p:nvSpPr>
        <p:spPr>
          <a:xfrm>
            <a:off x="4442100" y="3582700"/>
            <a:ext cx="4325100" cy="11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400">
                <a:solidFill>
                  <a:srgbClr val="666666"/>
                </a:solidFill>
              </a:rPr>
              <a:t>Latent Dirichlet Allocation (LDA)—Documents are mixtures of topics and topics are mixtures of words (</a:t>
            </a:r>
            <a:r>
              <a:rPr lang="de" sz="1400" u="sng">
                <a:solidFill>
                  <a:schemeClr val="hlink"/>
                </a:solidFill>
                <a:hlinkClick r:id="rId5"/>
              </a:rPr>
              <a:t>Blei et al., 2003</a:t>
            </a:r>
            <a:r>
              <a:rPr lang="de" sz="1400">
                <a:solidFill>
                  <a:srgbClr val="666666"/>
                </a:solidFill>
              </a:rPr>
              <a:t>)</a:t>
            </a:r>
            <a:endParaRPr sz="14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>
              <a:solidFill>
                <a:srgbClr val="666666"/>
              </a:solidFill>
            </a:endParaRPr>
          </a:p>
        </p:txBody>
      </p:sp>
      <p:cxnSp>
        <p:nvCxnSpPr>
          <p:cNvPr id="562" name="Google Shape;562;p63"/>
          <p:cNvCxnSpPr/>
          <p:nvPr/>
        </p:nvCxnSpPr>
        <p:spPr>
          <a:xfrm>
            <a:off x="3580750" y="731250"/>
            <a:ext cx="7800" cy="2388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563" name="Google Shape;563;p6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5638" y="1580750"/>
            <a:ext cx="2945075" cy="1583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cxnSp>
        <p:nvCxnSpPr>
          <p:cNvPr id="564" name="Google Shape;564;p63"/>
          <p:cNvCxnSpPr/>
          <p:nvPr/>
        </p:nvCxnSpPr>
        <p:spPr>
          <a:xfrm rot="10800000">
            <a:off x="3754025" y="3344200"/>
            <a:ext cx="5143200" cy="2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5" name="Google Shape;565;p63"/>
          <p:cNvSpPr txBox="1"/>
          <p:nvPr>
            <p:ph idx="2" type="body"/>
          </p:nvPr>
        </p:nvSpPr>
        <p:spPr>
          <a:xfrm>
            <a:off x="3786500" y="1381550"/>
            <a:ext cx="1947000" cy="131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400">
                <a:solidFill>
                  <a:srgbClr val="666666"/>
                </a:solidFill>
              </a:rPr>
              <a:t>Brown clusters, hard </a:t>
            </a:r>
            <a:r>
              <a:rPr lang="de" sz="1400">
                <a:solidFill>
                  <a:srgbClr val="666666"/>
                </a:solidFill>
              </a:rPr>
              <a:t>hierarchical</a:t>
            </a:r>
            <a:r>
              <a:rPr lang="de" sz="1400">
                <a:solidFill>
                  <a:srgbClr val="666666"/>
                </a:solidFill>
              </a:rPr>
              <a:t> clustering based on n-gram LMs</a:t>
            </a:r>
            <a:r>
              <a:rPr lang="de" sz="1400">
                <a:solidFill>
                  <a:srgbClr val="666666"/>
                </a:solidFill>
              </a:rPr>
              <a:t>, (</a:t>
            </a:r>
            <a:r>
              <a:rPr lang="de" sz="14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7"/>
              </a:rPr>
              <a:t>Brown et al. 1992</a:t>
            </a:r>
            <a:r>
              <a:rPr lang="de" sz="1400">
                <a:solidFill>
                  <a:srgbClr val="666666"/>
                </a:solidFill>
              </a:rPr>
              <a:t>)</a:t>
            </a:r>
            <a:endParaRPr sz="14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>
              <a:solidFill>
                <a:srgbClr val="666666"/>
              </a:solidFill>
            </a:endParaRPr>
          </a:p>
        </p:txBody>
      </p:sp>
      <p:pic>
        <p:nvPicPr>
          <p:cNvPr id="566" name="Google Shape;566;p6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628575" y="641549"/>
            <a:ext cx="3353375" cy="2683626"/>
          </a:xfrm>
          <a:prstGeom prst="rect">
            <a:avLst/>
          </a:prstGeom>
          <a:noFill/>
          <a:ln>
            <a:noFill/>
          </a:ln>
        </p:spPr>
      </p:pic>
      <p:sp>
        <p:nvSpPr>
          <p:cNvPr id="567" name="Google Shape;567;p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64"/>
          <p:cNvSpPr txBox="1"/>
          <p:nvPr>
            <p:ph idx="4294967295"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Word Type Representation</a:t>
            </a:r>
            <a:endParaRPr/>
          </a:p>
        </p:txBody>
      </p:sp>
      <p:sp>
        <p:nvSpPr>
          <p:cNvPr id="573" name="Google Shape;573;p64"/>
          <p:cNvSpPr txBox="1"/>
          <p:nvPr>
            <p:ph idx="1" type="body"/>
          </p:nvPr>
        </p:nvSpPr>
        <p:spPr>
          <a:xfrm>
            <a:off x="0" y="15450"/>
            <a:ext cx="91440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Word vector</a:t>
            </a:r>
            <a:r>
              <a:rPr lang="de"/>
              <a:t> pretraining</a:t>
            </a:r>
            <a:endParaRPr/>
          </a:p>
        </p:txBody>
      </p:sp>
      <p:cxnSp>
        <p:nvCxnSpPr>
          <p:cNvPr id="574" name="Google Shape;574;p64"/>
          <p:cNvCxnSpPr/>
          <p:nvPr/>
        </p:nvCxnSpPr>
        <p:spPr>
          <a:xfrm>
            <a:off x="4186150" y="762750"/>
            <a:ext cx="3900" cy="3148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575" name="Google Shape;575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438" y="1417713"/>
            <a:ext cx="3553126" cy="2574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576" name="Google Shape;576;p64"/>
          <p:cNvSpPr txBox="1"/>
          <p:nvPr>
            <p:ph idx="4294967295" type="title"/>
          </p:nvPr>
        </p:nvSpPr>
        <p:spPr>
          <a:xfrm>
            <a:off x="472450" y="598725"/>
            <a:ext cx="3366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rgbClr val="666666"/>
                </a:solidFill>
              </a:rPr>
              <a:t>n-gram neural language model</a:t>
            </a:r>
            <a:r>
              <a:rPr lang="de" sz="1800">
                <a:solidFill>
                  <a:srgbClr val="666666"/>
                </a:solidFill>
              </a:rPr>
              <a:t> </a:t>
            </a:r>
            <a:r>
              <a:rPr lang="de" sz="1800" u="sng">
                <a:solidFill>
                  <a:schemeClr val="hlink"/>
                </a:solidFill>
                <a:hlinkClick r:id="rId4"/>
              </a:rPr>
              <a:t>(Bengio </a:t>
            </a:r>
            <a:r>
              <a:rPr lang="de" sz="1800" u="sng">
                <a:solidFill>
                  <a:schemeClr val="hlink"/>
                </a:solidFill>
                <a:hlinkClick r:id="rId5"/>
              </a:rPr>
              <a:t>et al.</a:t>
            </a:r>
            <a:r>
              <a:rPr lang="de" sz="1800" u="sng">
                <a:solidFill>
                  <a:schemeClr val="hlink"/>
                </a:solidFill>
                <a:hlinkClick r:id="rId6"/>
              </a:rPr>
              <a:t> 2003)</a:t>
            </a:r>
            <a:endParaRPr sz="1800">
              <a:solidFill>
                <a:srgbClr val="3D85C6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D85C6"/>
              </a:solidFill>
            </a:endParaRPr>
          </a:p>
        </p:txBody>
      </p:sp>
      <p:pic>
        <p:nvPicPr>
          <p:cNvPr id="577" name="Google Shape;577;p6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888300" y="1790549"/>
            <a:ext cx="3489200" cy="20733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578" name="Google Shape;578;p64"/>
          <p:cNvSpPr txBox="1"/>
          <p:nvPr>
            <p:ph idx="4294967295" type="title"/>
          </p:nvPr>
        </p:nvSpPr>
        <p:spPr>
          <a:xfrm>
            <a:off x="4675700" y="583575"/>
            <a:ext cx="3914400" cy="104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rgbClr val="666666"/>
                </a:solidFill>
              </a:rPr>
              <a:t>Supervised multitask word embeddings</a:t>
            </a:r>
            <a:r>
              <a:rPr lang="de" sz="1800">
                <a:solidFill>
                  <a:srgbClr val="666666"/>
                </a:solidFill>
              </a:rPr>
              <a:t> </a:t>
            </a:r>
            <a:r>
              <a:rPr lang="de" sz="1800" u="sng">
                <a:solidFill>
                  <a:schemeClr val="hlink"/>
                </a:solidFill>
                <a:hlinkClick r:id="rId8"/>
              </a:rPr>
              <a:t>(Collobert and Weston, 2008)</a:t>
            </a:r>
            <a:endParaRPr sz="1800">
              <a:solidFill>
                <a:srgbClr val="3D85C6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D85C6"/>
              </a:solidFill>
            </a:endParaRPr>
          </a:p>
        </p:txBody>
      </p:sp>
      <p:sp>
        <p:nvSpPr>
          <p:cNvPr id="579" name="Google Shape;579;p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65"/>
          <p:cNvSpPr txBox="1"/>
          <p:nvPr>
            <p:ph idx="1" type="body"/>
          </p:nvPr>
        </p:nvSpPr>
        <p:spPr>
          <a:xfrm>
            <a:off x="0" y="15450"/>
            <a:ext cx="91440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word2vec</a:t>
            </a:r>
            <a:endParaRPr/>
          </a:p>
        </p:txBody>
      </p:sp>
      <p:sp>
        <p:nvSpPr>
          <p:cNvPr id="585" name="Google Shape;585;p65"/>
          <p:cNvSpPr txBox="1"/>
          <p:nvPr>
            <p:ph idx="2" type="body"/>
          </p:nvPr>
        </p:nvSpPr>
        <p:spPr>
          <a:xfrm>
            <a:off x="454925" y="559550"/>
            <a:ext cx="8416500" cy="43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666666"/>
                </a:solidFill>
              </a:rPr>
              <a:t>Efficient algorithm + large scale training → high quality word vectors</a:t>
            </a:r>
            <a:endParaRPr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de">
                <a:solidFill>
                  <a:srgbClr val="666666"/>
                </a:solidFill>
              </a:rPr>
              <a:t>(</a:t>
            </a:r>
            <a:r>
              <a:rPr lang="de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Mikolov et al., 2013</a:t>
            </a:r>
            <a:r>
              <a:rPr lang="de">
                <a:solidFill>
                  <a:srgbClr val="666666"/>
                </a:solidFill>
              </a:rPr>
              <a:t>)</a:t>
            </a:r>
            <a:endParaRPr>
              <a:solidFill>
                <a:srgbClr val="666666"/>
              </a:solidFill>
            </a:endParaRPr>
          </a:p>
        </p:txBody>
      </p:sp>
      <p:pic>
        <p:nvPicPr>
          <p:cNvPr id="586" name="Google Shape;586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31499" y="987200"/>
            <a:ext cx="5776901" cy="271526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587" name="Google Shape;587;p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588" name="Google Shape;588;p65"/>
          <p:cNvSpPr txBox="1"/>
          <p:nvPr>
            <p:ph idx="4294967295" type="title"/>
          </p:nvPr>
        </p:nvSpPr>
        <p:spPr>
          <a:xfrm>
            <a:off x="302350" y="3550750"/>
            <a:ext cx="7560000" cy="104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400">
                <a:solidFill>
                  <a:srgbClr val="666666"/>
                </a:solidFill>
              </a:rPr>
              <a:t>See also:</a:t>
            </a:r>
            <a:endParaRPr sz="1400">
              <a:solidFill>
                <a:srgbClr val="666666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Char char="❏"/>
            </a:pPr>
            <a:r>
              <a:rPr lang="de" sz="1400" u="sng">
                <a:solidFill>
                  <a:schemeClr val="accent5"/>
                </a:solidFill>
                <a:hlinkClick r:id="rId5"/>
              </a:rPr>
              <a:t>Pennington et al. (2014</a:t>
            </a:r>
            <a:r>
              <a:rPr lang="de" sz="1400">
                <a:solidFill>
                  <a:srgbClr val="666666"/>
                </a:solidFill>
              </a:rPr>
              <a:t>): GloVe</a:t>
            </a:r>
            <a:endParaRPr sz="1400">
              <a:solidFill>
                <a:srgbClr val="666666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Char char="❏"/>
            </a:pPr>
            <a:r>
              <a:rPr lang="de" sz="1400" u="sng">
                <a:solidFill>
                  <a:schemeClr val="accent5"/>
                </a:solidFill>
                <a:hlinkClick r:id="rId6"/>
              </a:rPr>
              <a:t>Bojanowski et al. (2017</a:t>
            </a:r>
            <a:r>
              <a:rPr lang="de" sz="1400">
                <a:solidFill>
                  <a:srgbClr val="666666"/>
                </a:solidFill>
              </a:rPr>
              <a:t>): fastText</a:t>
            </a:r>
            <a:endParaRPr sz="1400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9"/>
          <p:cNvSpPr txBox="1"/>
          <p:nvPr/>
        </p:nvSpPr>
        <p:spPr>
          <a:xfrm>
            <a:off x="6327025" y="4549625"/>
            <a:ext cx="2677500" cy="46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de" sz="18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Pan and Yang (2010)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7" name="Google Shape;177;p39"/>
          <p:cNvSpPr txBox="1"/>
          <p:nvPr>
            <p:ph idx="1" type="body"/>
          </p:nvPr>
        </p:nvSpPr>
        <p:spPr>
          <a:xfrm>
            <a:off x="0" y="15450"/>
            <a:ext cx="91440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What is transfer learning?</a:t>
            </a:r>
            <a:endParaRPr/>
          </a:p>
        </p:txBody>
      </p:sp>
      <p:pic>
        <p:nvPicPr>
          <p:cNvPr id="178" name="Google Shape;178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8150" y="690975"/>
            <a:ext cx="7355225" cy="3336901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66"/>
          <p:cNvSpPr txBox="1"/>
          <p:nvPr>
            <p:ph type="title"/>
          </p:nvPr>
        </p:nvSpPr>
        <p:spPr>
          <a:xfrm>
            <a:off x="311700" y="20820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Sentence and document vectors</a:t>
            </a:r>
            <a:endParaRPr/>
          </a:p>
        </p:txBody>
      </p:sp>
      <p:sp>
        <p:nvSpPr>
          <p:cNvPr id="594" name="Google Shape;594;p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67"/>
          <p:cNvSpPr txBox="1"/>
          <p:nvPr>
            <p:ph idx="4294967295"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Doc2vec</a:t>
            </a:r>
            <a:endParaRPr/>
          </a:p>
        </p:txBody>
      </p:sp>
      <p:sp>
        <p:nvSpPr>
          <p:cNvPr id="600" name="Google Shape;600;p67"/>
          <p:cNvSpPr txBox="1"/>
          <p:nvPr>
            <p:ph idx="1" type="body"/>
          </p:nvPr>
        </p:nvSpPr>
        <p:spPr>
          <a:xfrm>
            <a:off x="0" y="15450"/>
            <a:ext cx="91440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Paragraph vector</a:t>
            </a:r>
            <a:endParaRPr/>
          </a:p>
        </p:txBody>
      </p:sp>
      <p:sp>
        <p:nvSpPr>
          <p:cNvPr id="601" name="Google Shape;601;p67"/>
          <p:cNvSpPr txBox="1"/>
          <p:nvPr>
            <p:ph idx="2" type="body"/>
          </p:nvPr>
        </p:nvSpPr>
        <p:spPr>
          <a:xfrm>
            <a:off x="234000" y="552025"/>
            <a:ext cx="6357300" cy="36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de">
                <a:solidFill>
                  <a:srgbClr val="666666"/>
                </a:solidFill>
              </a:rPr>
              <a:t>Unsupervised paragraph embeddings (</a:t>
            </a:r>
            <a:r>
              <a:rPr lang="de" u="sng">
                <a:solidFill>
                  <a:schemeClr val="accent5"/>
                </a:solidFill>
                <a:hlinkClick r:id="rId3"/>
              </a:rPr>
              <a:t>Le &amp; Mikolov, 2014</a:t>
            </a:r>
            <a:r>
              <a:rPr lang="de">
                <a:solidFill>
                  <a:srgbClr val="666666"/>
                </a:solidFill>
              </a:rPr>
              <a:t>)</a:t>
            </a:r>
            <a:endParaRPr>
              <a:solidFill>
                <a:srgbClr val="666666"/>
              </a:solidFill>
            </a:endParaRPr>
          </a:p>
        </p:txBody>
      </p:sp>
      <p:pic>
        <p:nvPicPr>
          <p:cNvPr id="602" name="Google Shape;602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4000" y="1767813"/>
            <a:ext cx="5023474" cy="1595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603" name="Google Shape;603;p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83250" y="1104100"/>
            <a:ext cx="3552950" cy="2786624"/>
          </a:xfrm>
          <a:prstGeom prst="rect">
            <a:avLst/>
          </a:prstGeom>
          <a:noFill/>
          <a:ln>
            <a:noFill/>
          </a:ln>
        </p:spPr>
      </p:pic>
      <p:sp>
        <p:nvSpPr>
          <p:cNvPr id="604" name="Google Shape;604;p67"/>
          <p:cNvSpPr txBox="1"/>
          <p:nvPr>
            <p:ph idx="2" type="body"/>
          </p:nvPr>
        </p:nvSpPr>
        <p:spPr>
          <a:xfrm>
            <a:off x="5942325" y="865625"/>
            <a:ext cx="3446100" cy="36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de" sz="1200">
                <a:solidFill>
                  <a:srgbClr val="666666"/>
                </a:solidFill>
              </a:rPr>
              <a:t>SOTA classification (IMDB, SST)</a:t>
            </a:r>
            <a:endParaRPr sz="1200">
              <a:solidFill>
                <a:srgbClr val="666666"/>
              </a:solidFill>
            </a:endParaRPr>
          </a:p>
        </p:txBody>
      </p:sp>
      <p:sp>
        <p:nvSpPr>
          <p:cNvPr id="605" name="Google Shape;605;p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68"/>
          <p:cNvSpPr txBox="1"/>
          <p:nvPr>
            <p:ph idx="4294967295"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Doc2vec</a:t>
            </a:r>
            <a:endParaRPr/>
          </a:p>
        </p:txBody>
      </p:sp>
      <p:sp>
        <p:nvSpPr>
          <p:cNvPr id="611" name="Google Shape;611;p68"/>
          <p:cNvSpPr txBox="1"/>
          <p:nvPr>
            <p:ph idx="1" type="body"/>
          </p:nvPr>
        </p:nvSpPr>
        <p:spPr>
          <a:xfrm>
            <a:off x="0" y="15450"/>
            <a:ext cx="91440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Skip-Thought Vectors</a:t>
            </a:r>
            <a:endParaRPr/>
          </a:p>
        </p:txBody>
      </p:sp>
      <p:sp>
        <p:nvSpPr>
          <p:cNvPr id="612" name="Google Shape;612;p68"/>
          <p:cNvSpPr txBox="1"/>
          <p:nvPr>
            <p:ph idx="2" type="body"/>
          </p:nvPr>
        </p:nvSpPr>
        <p:spPr>
          <a:xfrm>
            <a:off x="571075" y="523850"/>
            <a:ext cx="7750200" cy="36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de">
                <a:solidFill>
                  <a:srgbClr val="666666"/>
                </a:solidFill>
              </a:rPr>
              <a:t>Predict previous / next sentence with seq2seq model (</a:t>
            </a:r>
            <a:r>
              <a:rPr lang="de" u="sng">
                <a:solidFill>
                  <a:schemeClr val="accent5"/>
                </a:solidFill>
                <a:hlinkClick r:id="rId3"/>
              </a:rPr>
              <a:t>Kiros et al., 2015</a:t>
            </a:r>
            <a:r>
              <a:rPr lang="de">
                <a:solidFill>
                  <a:srgbClr val="666666"/>
                </a:solidFill>
              </a:rPr>
              <a:t>)</a:t>
            </a:r>
            <a:endParaRPr>
              <a:solidFill>
                <a:srgbClr val="666666"/>
              </a:solidFill>
            </a:endParaRPr>
          </a:p>
        </p:txBody>
      </p:sp>
      <p:pic>
        <p:nvPicPr>
          <p:cNvPr id="613" name="Google Shape;613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2575" y="929200"/>
            <a:ext cx="6010274" cy="1089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614" name="Google Shape;614;p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22575" y="2092700"/>
            <a:ext cx="3973761" cy="2515500"/>
          </a:xfrm>
          <a:prstGeom prst="rect">
            <a:avLst/>
          </a:prstGeom>
          <a:noFill/>
          <a:ln>
            <a:noFill/>
          </a:ln>
        </p:spPr>
      </p:pic>
      <p:sp>
        <p:nvSpPr>
          <p:cNvPr id="615" name="Google Shape;615;p68"/>
          <p:cNvSpPr txBox="1"/>
          <p:nvPr>
            <p:ph idx="2" type="body"/>
          </p:nvPr>
        </p:nvSpPr>
        <p:spPr>
          <a:xfrm>
            <a:off x="5402546" y="2220375"/>
            <a:ext cx="3363600" cy="161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de">
                <a:solidFill>
                  <a:srgbClr val="666666"/>
                </a:solidFill>
              </a:rPr>
              <a:t>Hidden state of encoder transfers to sentence tasks (classification, semantic similarity)</a:t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616" name="Google Shape;616;p6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617" name="Google Shape;617;p68"/>
          <p:cNvSpPr/>
          <p:nvPr/>
        </p:nvSpPr>
        <p:spPr>
          <a:xfrm>
            <a:off x="1077675" y="3939025"/>
            <a:ext cx="3879000" cy="6051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69"/>
          <p:cNvSpPr txBox="1"/>
          <p:nvPr>
            <p:ph idx="4294967295" type="title"/>
          </p:nvPr>
        </p:nvSpPr>
        <p:spPr>
          <a:xfrm>
            <a:off x="302350" y="546750"/>
            <a:ext cx="7809300" cy="49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Dai &amp; Le (2015)</a:t>
            </a:r>
            <a:r>
              <a:rPr lang="de" sz="1800">
                <a:solidFill>
                  <a:srgbClr val="666666"/>
                </a:solidFill>
              </a:rPr>
              <a:t>: Pretrain a sequence autoencoder (SA) and generative LM</a:t>
            </a:r>
            <a:endParaRPr sz="1800">
              <a:solidFill>
                <a:srgbClr val="666666"/>
              </a:solidFill>
            </a:endParaRPr>
          </a:p>
        </p:txBody>
      </p:sp>
      <p:sp>
        <p:nvSpPr>
          <p:cNvPr id="623" name="Google Shape;623;p69"/>
          <p:cNvSpPr txBox="1"/>
          <p:nvPr>
            <p:ph idx="1" type="body"/>
          </p:nvPr>
        </p:nvSpPr>
        <p:spPr>
          <a:xfrm>
            <a:off x="0" y="15450"/>
            <a:ext cx="91440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Autoencoder pretraining</a:t>
            </a:r>
            <a:endParaRPr/>
          </a:p>
        </p:txBody>
      </p:sp>
      <p:pic>
        <p:nvPicPr>
          <p:cNvPr id="624" name="Google Shape;624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8150" y="1187375"/>
            <a:ext cx="4261874" cy="10248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625" name="Google Shape;625;p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56800" y="1187363"/>
            <a:ext cx="4315250" cy="2142375"/>
          </a:xfrm>
          <a:prstGeom prst="rect">
            <a:avLst/>
          </a:prstGeom>
          <a:noFill/>
          <a:ln>
            <a:noFill/>
          </a:ln>
        </p:spPr>
      </p:pic>
      <p:sp>
        <p:nvSpPr>
          <p:cNvPr id="626" name="Google Shape;626;p69"/>
          <p:cNvSpPr txBox="1"/>
          <p:nvPr>
            <p:ph idx="4294967295" type="body"/>
          </p:nvPr>
        </p:nvSpPr>
        <p:spPr>
          <a:xfrm>
            <a:off x="4739175" y="892050"/>
            <a:ext cx="3446100" cy="36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de" sz="1200">
                <a:solidFill>
                  <a:srgbClr val="666666"/>
                </a:solidFill>
              </a:rPr>
              <a:t>SOTA classification (IMDB)</a:t>
            </a:r>
            <a:endParaRPr sz="1200">
              <a:solidFill>
                <a:srgbClr val="666666"/>
              </a:solidFill>
            </a:endParaRPr>
          </a:p>
        </p:txBody>
      </p:sp>
      <p:sp>
        <p:nvSpPr>
          <p:cNvPr id="627" name="Google Shape;627;p69"/>
          <p:cNvSpPr/>
          <p:nvPr/>
        </p:nvSpPr>
        <p:spPr>
          <a:xfrm>
            <a:off x="4739175" y="1769150"/>
            <a:ext cx="4057800" cy="3267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8" name="Google Shape;628;p69"/>
          <p:cNvSpPr txBox="1"/>
          <p:nvPr>
            <p:ph idx="4294967295" type="title"/>
          </p:nvPr>
        </p:nvSpPr>
        <p:spPr>
          <a:xfrm>
            <a:off x="302350" y="3002375"/>
            <a:ext cx="7560000" cy="106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400">
                <a:solidFill>
                  <a:srgbClr val="666666"/>
                </a:solidFill>
              </a:rPr>
              <a:t>See also:</a:t>
            </a:r>
            <a:endParaRPr sz="1400">
              <a:solidFill>
                <a:srgbClr val="666666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Char char="❏"/>
            </a:pPr>
            <a:r>
              <a:rPr lang="de" sz="1400" u="sng">
                <a:solidFill>
                  <a:schemeClr val="hlink"/>
                </a:solidFill>
                <a:hlinkClick r:id="rId6"/>
              </a:rPr>
              <a:t>Socher et. al (2011)</a:t>
            </a:r>
            <a:r>
              <a:rPr lang="de" sz="1400">
                <a:solidFill>
                  <a:srgbClr val="666666"/>
                </a:solidFill>
              </a:rPr>
              <a:t>: Semi-supervised recursive auto encoder</a:t>
            </a:r>
            <a:endParaRPr sz="1400">
              <a:solidFill>
                <a:srgbClr val="666666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Char char="❏"/>
            </a:pPr>
            <a:r>
              <a:rPr lang="de" sz="1400" u="sng">
                <a:solidFill>
                  <a:schemeClr val="hlink"/>
                </a:solidFill>
                <a:hlinkClick r:id="rId7"/>
              </a:rPr>
              <a:t>Bowman </a:t>
            </a:r>
            <a:r>
              <a:rPr lang="de" sz="1400" u="sng">
                <a:solidFill>
                  <a:schemeClr val="hlink"/>
                </a:solidFill>
                <a:hlinkClick r:id="rId8"/>
              </a:rPr>
              <a:t>et al.</a:t>
            </a:r>
            <a:r>
              <a:rPr lang="de" sz="1400" u="sng">
                <a:solidFill>
                  <a:schemeClr val="hlink"/>
                </a:solidFill>
                <a:hlinkClick r:id="rId9"/>
              </a:rPr>
              <a:t> (2016)</a:t>
            </a:r>
            <a:r>
              <a:rPr lang="de" sz="1400">
                <a:solidFill>
                  <a:srgbClr val="666666"/>
                </a:solidFill>
              </a:rPr>
              <a:t>: Variational autoencoder (VAE)</a:t>
            </a:r>
            <a:endParaRPr sz="1400">
              <a:solidFill>
                <a:srgbClr val="666666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Char char="❏"/>
            </a:pPr>
            <a:r>
              <a:rPr lang="de" sz="1400" u="sng">
                <a:solidFill>
                  <a:schemeClr val="hlink"/>
                </a:solidFill>
                <a:hlinkClick r:id="rId10"/>
              </a:rPr>
              <a:t>Hill </a:t>
            </a:r>
            <a:r>
              <a:rPr lang="de" sz="1400" u="sng">
                <a:solidFill>
                  <a:schemeClr val="hlink"/>
                </a:solidFill>
                <a:hlinkClick r:id="rId11"/>
              </a:rPr>
              <a:t>et al.</a:t>
            </a:r>
            <a:r>
              <a:rPr lang="de" sz="1400" u="sng">
                <a:solidFill>
                  <a:schemeClr val="hlink"/>
                </a:solidFill>
                <a:hlinkClick r:id="rId12"/>
              </a:rPr>
              <a:t> (2016)</a:t>
            </a:r>
            <a:r>
              <a:rPr lang="de" sz="1400">
                <a:solidFill>
                  <a:srgbClr val="666666"/>
                </a:solidFill>
              </a:rPr>
              <a:t>: Denoising autoencoder</a:t>
            </a:r>
            <a:endParaRPr sz="1400">
              <a:solidFill>
                <a:srgbClr val="666666"/>
              </a:solidFill>
            </a:endParaRPr>
          </a:p>
        </p:txBody>
      </p:sp>
      <p:sp>
        <p:nvSpPr>
          <p:cNvPr id="629" name="Google Shape;629;p6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70"/>
          <p:cNvSpPr txBox="1"/>
          <p:nvPr>
            <p:ph idx="4294967295"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Autoencoder pretraining</a:t>
            </a:r>
            <a:endParaRPr/>
          </a:p>
        </p:txBody>
      </p:sp>
      <p:sp>
        <p:nvSpPr>
          <p:cNvPr id="635" name="Google Shape;635;p70"/>
          <p:cNvSpPr txBox="1"/>
          <p:nvPr>
            <p:ph idx="1" type="body"/>
          </p:nvPr>
        </p:nvSpPr>
        <p:spPr>
          <a:xfrm>
            <a:off x="0" y="15450"/>
            <a:ext cx="91440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Supervised sentence embeddings</a:t>
            </a:r>
            <a:endParaRPr/>
          </a:p>
        </p:txBody>
      </p:sp>
      <p:sp>
        <p:nvSpPr>
          <p:cNvPr id="636" name="Google Shape;636;p70"/>
          <p:cNvSpPr txBox="1"/>
          <p:nvPr>
            <p:ph idx="2" type="body"/>
          </p:nvPr>
        </p:nvSpPr>
        <p:spPr>
          <a:xfrm>
            <a:off x="257275" y="770775"/>
            <a:ext cx="8277000" cy="361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666666"/>
                </a:solidFill>
              </a:rPr>
              <a:t>Also possible to train sentence embeddings with supervised objective</a:t>
            </a:r>
            <a:endParaRPr>
              <a:solidFill>
                <a:srgbClr val="666666"/>
              </a:solidFill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800"/>
              <a:buChar char="❏"/>
            </a:pPr>
            <a:r>
              <a:rPr lang="de">
                <a:solidFill>
                  <a:srgbClr val="666666"/>
                </a:solidFill>
              </a:rPr>
              <a:t>Paragram-phrase: uses paraphrase database for supervision, best for paraphrase and semantic similarity (</a:t>
            </a:r>
            <a:r>
              <a:rPr lang="de" u="sng">
                <a:solidFill>
                  <a:schemeClr val="hlink"/>
                </a:solidFill>
                <a:hlinkClick r:id="rId3"/>
              </a:rPr>
              <a:t>Wieting </a:t>
            </a:r>
            <a:r>
              <a:rPr lang="de" u="sng">
                <a:solidFill>
                  <a:schemeClr val="hlink"/>
                </a:solidFill>
                <a:hlinkClick r:id="rId4"/>
              </a:rPr>
              <a:t>et al.</a:t>
            </a:r>
            <a:r>
              <a:rPr lang="de" u="sng">
                <a:solidFill>
                  <a:schemeClr val="hlink"/>
                </a:solidFill>
                <a:hlinkClick r:id="rId5"/>
              </a:rPr>
              <a:t> 2016</a:t>
            </a:r>
            <a:r>
              <a:rPr lang="de">
                <a:solidFill>
                  <a:srgbClr val="666666"/>
                </a:solidFill>
              </a:rPr>
              <a:t>)</a:t>
            </a:r>
            <a:endParaRPr>
              <a:solidFill>
                <a:srgbClr val="666666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Char char="❏"/>
            </a:pPr>
            <a:r>
              <a:rPr lang="de">
                <a:solidFill>
                  <a:srgbClr val="666666"/>
                </a:solidFill>
              </a:rPr>
              <a:t>InferSent: bi-LSTM trained on SNLI + MNLI (</a:t>
            </a:r>
            <a:r>
              <a:rPr lang="de" u="sng">
                <a:solidFill>
                  <a:schemeClr val="hlink"/>
                </a:solidFill>
                <a:hlinkClick r:id="rId6"/>
              </a:rPr>
              <a:t>Conneau </a:t>
            </a:r>
            <a:r>
              <a:rPr lang="de" u="sng">
                <a:solidFill>
                  <a:schemeClr val="hlink"/>
                </a:solidFill>
                <a:hlinkClick r:id="rId7"/>
              </a:rPr>
              <a:t>et al.</a:t>
            </a:r>
            <a:r>
              <a:rPr lang="de" u="sng">
                <a:solidFill>
                  <a:schemeClr val="hlink"/>
                </a:solidFill>
                <a:hlinkClick r:id="rId8"/>
              </a:rPr>
              <a:t> 2017</a:t>
            </a:r>
            <a:r>
              <a:rPr lang="de">
                <a:solidFill>
                  <a:srgbClr val="666666"/>
                </a:solidFill>
              </a:rPr>
              <a:t>)</a:t>
            </a:r>
            <a:endParaRPr>
              <a:solidFill>
                <a:srgbClr val="666666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Char char="❏"/>
            </a:pPr>
            <a:r>
              <a:rPr lang="de">
                <a:solidFill>
                  <a:srgbClr val="666666"/>
                </a:solidFill>
              </a:rPr>
              <a:t>GenSen: multitask training (skip-thought, machine translation, NLI, parsing) (</a:t>
            </a:r>
            <a:r>
              <a:rPr lang="de" u="sng">
                <a:solidFill>
                  <a:schemeClr val="hlink"/>
                </a:solidFill>
                <a:hlinkClick r:id="rId9"/>
              </a:rPr>
              <a:t>Subramanian et al. 2018</a:t>
            </a:r>
            <a:r>
              <a:rPr lang="de">
                <a:solidFill>
                  <a:srgbClr val="666666"/>
                </a:solidFill>
              </a:rPr>
              <a:t>)</a:t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637" name="Google Shape;637;p7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71"/>
          <p:cNvSpPr txBox="1"/>
          <p:nvPr>
            <p:ph type="title"/>
          </p:nvPr>
        </p:nvSpPr>
        <p:spPr>
          <a:xfrm>
            <a:off x="311700" y="20820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Contextual word vectors</a:t>
            </a:r>
            <a:endParaRPr/>
          </a:p>
        </p:txBody>
      </p:sp>
      <p:sp>
        <p:nvSpPr>
          <p:cNvPr id="643" name="Google Shape;643;p7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72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3000"/>
              <a:t>Contextual word vectors - Motivation</a:t>
            </a:r>
            <a:endParaRPr b="1" sz="3000"/>
          </a:p>
        </p:txBody>
      </p:sp>
      <p:sp>
        <p:nvSpPr>
          <p:cNvPr id="649" name="Google Shape;649;p72"/>
          <p:cNvSpPr txBox="1"/>
          <p:nvPr>
            <p:ph idx="1" type="body"/>
          </p:nvPr>
        </p:nvSpPr>
        <p:spPr>
          <a:xfrm>
            <a:off x="311700" y="5428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EFEFEF"/>
                </a:solidFill>
              </a:rPr>
              <a:t>Word vectors compress all contexts into a </a:t>
            </a:r>
            <a:r>
              <a:rPr i="1" lang="de">
                <a:solidFill>
                  <a:srgbClr val="EFEFEF"/>
                </a:solidFill>
              </a:rPr>
              <a:t>single vector </a:t>
            </a:r>
            <a:endParaRPr>
              <a:solidFill>
                <a:srgbClr val="EFEFE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de">
                <a:solidFill>
                  <a:srgbClr val="EFEFEF"/>
                </a:solidFill>
              </a:rPr>
              <a:t>Nearest neighbor GloVe vectors to “</a:t>
            </a:r>
            <a:r>
              <a:rPr b="1" lang="de">
                <a:solidFill>
                  <a:srgbClr val="EFEFEF"/>
                </a:solidFill>
              </a:rPr>
              <a:t>play</a:t>
            </a:r>
            <a:r>
              <a:rPr lang="de">
                <a:solidFill>
                  <a:srgbClr val="EFEFEF"/>
                </a:solidFill>
              </a:rPr>
              <a:t>”</a:t>
            </a:r>
            <a:endParaRPr>
              <a:solidFill>
                <a:srgbClr val="EFEFEF"/>
              </a:solidFill>
            </a:endParaRPr>
          </a:p>
        </p:txBody>
      </p:sp>
      <p:sp>
        <p:nvSpPr>
          <p:cNvPr id="650" name="Google Shape;650;p72"/>
          <p:cNvSpPr txBox="1"/>
          <p:nvPr/>
        </p:nvSpPr>
        <p:spPr>
          <a:xfrm>
            <a:off x="547875" y="1575825"/>
            <a:ext cx="1247700" cy="176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2400" u="sng">
                <a:solidFill>
                  <a:srgbClr val="FFF2CC"/>
                </a:solidFill>
                <a:latin typeface="Roboto"/>
                <a:ea typeface="Roboto"/>
                <a:cs typeface="Roboto"/>
                <a:sym typeface="Roboto"/>
              </a:rPr>
              <a:t>VERB</a:t>
            </a:r>
            <a:endParaRPr sz="2400" u="sng">
              <a:solidFill>
                <a:srgbClr val="FFF2C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2400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rPr>
              <a:t>playing</a:t>
            </a:r>
            <a:endParaRPr sz="2400">
              <a:solidFill>
                <a:srgbClr val="F3F3F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2400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rPr>
              <a:t>played</a:t>
            </a:r>
            <a:endParaRPr sz="2400">
              <a:solidFill>
                <a:srgbClr val="F3F3F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51" name="Google Shape;651;p72"/>
          <p:cNvSpPr txBox="1"/>
          <p:nvPr/>
        </p:nvSpPr>
        <p:spPr>
          <a:xfrm>
            <a:off x="2332438" y="1575825"/>
            <a:ext cx="1247700" cy="176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2400" u="sng">
                <a:solidFill>
                  <a:srgbClr val="E6B8AF"/>
                </a:solidFill>
                <a:latin typeface="Roboto"/>
                <a:ea typeface="Roboto"/>
                <a:cs typeface="Roboto"/>
                <a:sym typeface="Roboto"/>
              </a:rPr>
              <a:t>NOUN</a:t>
            </a:r>
            <a:endParaRPr sz="2400" u="sng">
              <a:solidFill>
                <a:srgbClr val="E6B8A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2400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rPr>
              <a:t>game</a:t>
            </a:r>
            <a:endParaRPr sz="2400">
              <a:solidFill>
                <a:srgbClr val="F3F3F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2400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rPr>
              <a:t>games</a:t>
            </a:r>
            <a:endParaRPr sz="2400">
              <a:solidFill>
                <a:srgbClr val="F3F3F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2400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rPr>
              <a:t>players</a:t>
            </a:r>
            <a:endParaRPr sz="2400">
              <a:solidFill>
                <a:srgbClr val="F3F3F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2400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rPr>
              <a:t>football</a:t>
            </a:r>
            <a:endParaRPr sz="2400">
              <a:solidFill>
                <a:srgbClr val="F3F3F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52" name="Google Shape;652;p72"/>
          <p:cNvSpPr txBox="1"/>
          <p:nvPr/>
        </p:nvSpPr>
        <p:spPr>
          <a:xfrm>
            <a:off x="6566775" y="1575825"/>
            <a:ext cx="1878900" cy="11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2400" u="sng">
                <a:solidFill>
                  <a:srgbClr val="D9EAD3"/>
                </a:solidFill>
                <a:latin typeface="Roboto"/>
                <a:ea typeface="Roboto"/>
                <a:cs typeface="Roboto"/>
                <a:sym typeface="Roboto"/>
              </a:rPr>
              <a:t>??</a:t>
            </a:r>
            <a:endParaRPr sz="2400" u="sng">
              <a:solidFill>
                <a:srgbClr val="D9EAD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2400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rPr>
              <a:t>plays</a:t>
            </a:r>
            <a:endParaRPr sz="2400">
              <a:solidFill>
                <a:srgbClr val="F3F3F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2400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rPr>
              <a:t>Play</a:t>
            </a:r>
            <a:endParaRPr sz="2400">
              <a:solidFill>
                <a:srgbClr val="F3F3F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53" name="Google Shape;653;p72"/>
          <p:cNvSpPr txBox="1"/>
          <p:nvPr/>
        </p:nvSpPr>
        <p:spPr>
          <a:xfrm>
            <a:off x="4238775" y="1575825"/>
            <a:ext cx="1878900" cy="11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2400" u="sng">
                <a:solidFill>
                  <a:srgbClr val="EAD1DC"/>
                </a:solidFill>
                <a:latin typeface="Roboto"/>
                <a:ea typeface="Roboto"/>
                <a:cs typeface="Roboto"/>
                <a:sym typeface="Roboto"/>
              </a:rPr>
              <a:t>ADJ</a:t>
            </a:r>
            <a:endParaRPr sz="2400" u="sng">
              <a:solidFill>
                <a:srgbClr val="EAD1D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2400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rPr>
              <a:t>multiplayer</a:t>
            </a:r>
            <a:endParaRPr sz="2400">
              <a:solidFill>
                <a:srgbClr val="F3F3F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54" name="Google Shape;654;p7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73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3000"/>
              <a:t>Contextual word vectors - Key Idea</a:t>
            </a:r>
            <a:endParaRPr b="1" sz="3000"/>
          </a:p>
        </p:txBody>
      </p:sp>
      <p:sp>
        <p:nvSpPr>
          <p:cNvPr id="660" name="Google Shape;660;p73"/>
          <p:cNvSpPr txBox="1"/>
          <p:nvPr>
            <p:ph idx="1" type="body"/>
          </p:nvPr>
        </p:nvSpPr>
        <p:spPr>
          <a:xfrm>
            <a:off x="311700" y="619075"/>
            <a:ext cx="85206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EFEFEF"/>
                </a:solidFill>
              </a:rPr>
              <a:t>Instead of learning one vector per word, learn a vector that depends on context</a:t>
            </a:r>
            <a:endParaRPr>
              <a:solidFill>
                <a:srgbClr val="EFEFE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EFEFEF"/>
              </a:solidFill>
            </a:endParaRPr>
          </a:p>
        </p:txBody>
      </p:sp>
      <p:sp>
        <p:nvSpPr>
          <p:cNvPr id="661" name="Google Shape;661;p73"/>
          <p:cNvSpPr txBox="1"/>
          <p:nvPr/>
        </p:nvSpPr>
        <p:spPr>
          <a:xfrm>
            <a:off x="1415300" y="1173250"/>
            <a:ext cx="5288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de" sz="1800">
                <a:solidFill>
                  <a:srgbClr val="EFEFEF"/>
                </a:solidFill>
                <a:latin typeface="Roboto"/>
                <a:ea typeface="Roboto"/>
                <a:cs typeface="Roboto"/>
                <a:sym typeface="Roboto"/>
              </a:rPr>
              <a:t>f(</a:t>
            </a:r>
            <a:r>
              <a:rPr lang="de" sz="1800">
                <a:solidFill>
                  <a:srgbClr val="F4CCCC"/>
                </a:solidFill>
                <a:latin typeface="Roboto"/>
                <a:ea typeface="Roboto"/>
                <a:cs typeface="Roboto"/>
                <a:sym typeface="Roboto"/>
              </a:rPr>
              <a:t>play</a:t>
            </a:r>
            <a:r>
              <a:rPr lang="de" sz="1800">
                <a:solidFill>
                  <a:srgbClr val="EFEFEF"/>
                </a:solidFill>
                <a:latin typeface="Roboto"/>
                <a:ea typeface="Roboto"/>
                <a:cs typeface="Roboto"/>
                <a:sym typeface="Roboto"/>
              </a:rPr>
              <a:t> | The kids </a:t>
            </a:r>
            <a:r>
              <a:rPr lang="de" sz="1800">
                <a:solidFill>
                  <a:srgbClr val="F4CCCC"/>
                </a:solidFill>
                <a:latin typeface="Roboto"/>
                <a:ea typeface="Roboto"/>
                <a:cs typeface="Roboto"/>
                <a:sym typeface="Roboto"/>
              </a:rPr>
              <a:t>play</a:t>
            </a:r>
            <a:r>
              <a:rPr lang="de" sz="1800">
                <a:solidFill>
                  <a:srgbClr val="EFEFEF"/>
                </a:solidFill>
                <a:latin typeface="Roboto"/>
                <a:ea typeface="Roboto"/>
                <a:cs typeface="Roboto"/>
                <a:sym typeface="Roboto"/>
              </a:rPr>
              <a:t> a game in the park.)</a:t>
            </a:r>
            <a:endParaRPr sz="1800">
              <a:solidFill>
                <a:srgbClr val="EFEFE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62" name="Google Shape;662;p73"/>
          <p:cNvSpPr txBox="1"/>
          <p:nvPr/>
        </p:nvSpPr>
        <p:spPr>
          <a:xfrm>
            <a:off x="1377350" y="2456475"/>
            <a:ext cx="5364000" cy="2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de" sz="1800">
                <a:solidFill>
                  <a:srgbClr val="EFEFEF"/>
                </a:solidFill>
                <a:latin typeface="Roboto"/>
                <a:ea typeface="Roboto"/>
                <a:cs typeface="Roboto"/>
                <a:sym typeface="Roboto"/>
              </a:rPr>
              <a:t>f(</a:t>
            </a:r>
            <a:r>
              <a:rPr lang="de" sz="1800">
                <a:solidFill>
                  <a:srgbClr val="FCE5CD"/>
                </a:solidFill>
                <a:latin typeface="Roboto"/>
                <a:ea typeface="Roboto"/>
                <a:cs typeface="Roboto"/>
                <a:sym typeface="Roboto"/>
              </a:rPr>
              <a:t>play</a:t>
            </a:r>
            <a:r>
              <a:rPr lang="de" sz="1800">
                <a:solidFill>
                  <a:srgbClr val="EFEFEF"/>
                </a:solidFill>
                <a:latin typeface="Roboto"/>
                <a:ea typeface="Roboto"/>
                <a:cs typeface="Roboto"/>
                <a:sym typeface="Roboto"/>
              </a:rPr>
              <a:t> | The Broadway </a:t>
            </a:r>
            <a:r>
              <a:rPr lang="de" sz="1800">
                <a:solidFill>
                  <a:srgbClr val="FCE5CD"/>
                </a:solidFill>
                <a:latin typeface="Roboto"/>
                <a:ea typeface="Roboto"/>
                <a:cs typeface="Roboto"/>
                <a:sym typeface="Roboto"/>
              </a:rPr>
              <a:t>play</a:t>
            </a:r>
            <a:r>
              <a:rPr lang="de" sz="1800">
                <a:solidFill>
                  <a:srgbClr val="EFEFEF"/>
                </a:solidFill>
                <a:latin typeface="Roboto"/>
                <a:ea typeface="Roboto"/>
                <a:cs typeface="Roboto"/>
                <a:sym typeface="Roboto"/>
              </a:rPr>
              <a:t> premiered yesterday.)</a:t>
            </a:r>
            <a:endParaRPr sz="1800">
              <a:solidFill>
                <a:srgbClr val="EFEFE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63" name="Google Shape;663;p73"/>
          <p:cNvSpPr txBox="1"/>
          <p:nvPr/>
        </p:nvSpPr>
        <p:spPr>
          <a:xfrm>
            <a:off x="3272050" y="1745938"/>
            <a:ext cx="623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de" sz="3000">
                <a:solidFill>
                  <a:srgbClr val="EFEFEF"/>
                </a:solidFill>
                <a:latin typeface="Roboto"/>
                <a:ea typeface="Roboto"/>
                <a:cs typeface="Roboto"/>
                <a:sym typeface="Roboto"/>
              </a:rPr>
              <a:t>!=</a:t>
            </a:r>
            <a:endParaRPr b="1" sz="3000">
              <a:solidFill>
                <a:srgbClr val="EFEFE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64" name="Google Shape;664;p73"/>
          <p:cNvSpPr txBox="1"/>
          <p:nvPr>
            <p:ph idx="1" type="body"/>
          </p:nvPr>
        </p:nvSpPr>
        <p:spPr>
          <a:xfrm>
            <a:off x="386150" y="3014200"/>
            <a:ext cx="8520600" cy="44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EFEFEF"/>
                </a:solidFill>
              </a:rPr>
              <a:t>Many approaches based on language models</a:t>
            </a:r>
            <a:endParaRPr>
              <a:solidFill>
                <a:srgbClr val="EFEFE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EFEFEF"/>
              </a:solidFill>
            </a:endParaRPr>
          </a:p>
        </p:txBody>
      </p:sp>
      <p:sp>
        <p:nvSpPr>
          <p:cNvPr id="665" name="Google Shape;665;p7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0" name="Google Shape;670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900" y="1185626"/>
            <a:ext cx="2777375" cy="2761350"/>
          </a:xfrm>
          <a:prstGeom prst="rect">
            <a:avLst/>
          </a:prstGeom>
          <a:noFill/>
          <a:ln>
            <a:noFill/>
          </a:ln>
        </p:spPr>
      </p:pic>
      <p:sp>
        <p:nvSpPr>
          <p:cNvPr id="671" name="Google Shape;671;p74"/>
          <p:cNvSpPr txBox="1"/>
          <p:nvPr>
            <p:ph idx="4294967295" type="title"/>
          </p:nvPr>
        </p:nvSpPr>
        <p:spPr>
          <a:xfrm>
            <a:off x="6865675" y="557725"/>
            <a:ext cx="1633200" cy="78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666666"/>
                </a:solidFill>
              </a:rPr>
              <a:t>Sentence completion</a:t>
            </a:r>
            <a:endParaRPr sz="1200">
              <a:solidFill>
                <a:srgbClr val="666666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666666"/>
                </a:solidFill>
              </a:rPr>
              <a:t>Lexical substitution</a:t>
            </a:r>
            <a:endParaRPr sz="1200">
              <a:solidFill>
                <a:srgbClr val="666666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666666"/>
                </a:solidFill>
              </a:rPr>
              <a:t>WSD</a:t>
            </a:r>
            <a:endParaRPr sz="1200">
              <a:solidFill>
                <a:srgbClr val="666666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666666"/>
              </a:solidFill>
            </a:endParaRPr>
          </a:p>
        </p:txBody>
      </p:sp>
      <p:sp>
        <p:nvSpPr>
          <p:cNvPr id="672" name="Google Shape;672;p74"/>
          <p:cNvSpPr txBox="1"/>
          <p:nvPr>
            <p:ph idx="4294967295" type="title"/>
          </p:nvPr>
        </p:nvSpPr>
        <p:spPr>
          <a:xfrm>
            <a:off x="272938" y="557725"/>
            <a:ext cx="3099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666666"/>
                </a:solidFill>
              </a:rPr>
              <a:t>Use bidirectional LSTM and cloze prediction objective (a 1 layer masked LM)</a:t>
            </a:r>
            <a:endParaRPr sz="1200">
              <a:solidFill>
                <a:srgbClr val="666666"/>
              </a:solidFill>
            </a:endParaRPr>
          </a:p>
        </p:txBody>
      </p:sp>
      <p:pic>
        <p:nvPicPr>
          <p:cNvPr id="673" name="Google Shape;673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05700" y="1334063"/>
            <a:ext cx="2744750" cy="2373176"/>
          </a:xfrm>
          <a:prstGeom prst="rect">
            <a:avLst/>
          </a:prstGeom>
          <a:noFill/>
          <a:ln>
            <a:noFill/>
          </a:ln>
        </p:spPr>
      </p:pic>
      <p:sp>
        <p:nvSpPr>
          <p:cNvPr id="674" name="Google Shape;674;p74"/>
          <p:cNvSpPr txBox="1"/>
          <p:nvPr>
            <p:ph idx="4294967295" type="title"/>
          </p:nvPr>
        </p:nvSpPr>
        <p:spPr>
          <a:xfrm>
            <a:off x="3404900" y="557725"/>
            <a:ext cx="2654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666666"/>
                </a:solidFill>
              </a:rPr>
              <a:t>Learn representations for both words and contexts (minus word)</a:t>
            </a:r>
            <a:endParaRPr sz="1200">
              <a:solidFill>
                <a:srgbClr val="666666"/>
              </a:solidFill>
            </a:endParaRPr>
          </a:p>
        </p:txBody>
      </p:sp>
      <p:pic>
        <p:nvPicPr>
          <p:cNvPr id="675" name="Google Shape;675;p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72925" y="1481388"/>
            <a:ext cx="2340450" cy="2078550"/>
          </a:xfrm>
          <a:prstGeom prst="rect">
            <a:avLst/>
          </a:prstGeom>
          <a:noFill/>
          <a:ln>
            <a:noFill/>
          </a:ln>
        </p:spPr>
      </p:pic>
      <p:sp>
        <p:nvSpPr>
          <p:cNvPr id="676" name="Google Shape;676;p74"/>
          <p:cNvSpPr txBox="1"/>
          <p:nvPr>
            <p:ph idx="1" type="body"/>
          </p:nvPr>
        </p:nvSpPr>
        <p:spPr>
          <a:xfrm>
            <a:off x="0" y="15450"/>
            <a:ext cx="91440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context2vec</a:t>
            </a:r>
            <a:endParaRPr/>
          </a:p>
        </p:txBody>
      </p:sp>
      <p:sp>
        <p:nvSpPr>
          <p:cNvPr id="677" name="Google Shape;677;p74"/>
          <p:cNvSpPr txBox="1"/>
          <p:nvPr>
            <p:ph idx="4294967295" type="title"/>
          </p:nvPr>
        </p:nvSpPr>
        <p:spPr>
          <a:xfrm>
            <a:off x="6865675" y="4708975"/>
            <a:ext cx="2265600" cy="4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u="sng">
                <a:solidFill>
                  <a:schemeClr val="hlink"/>
                </a:solidFill>
                <a:hlinkClick r:id="rId6"/>
              </a:rPr>
              <a:t>(Melamud et al., CoNLL 2016)</a:t>
            </a:r>
            <a:endParaRPr sz="1200">
              <a:solidFill>
                <a:srgbClr val="666666"/>
              </a:solidFill>
            </a:endParaRPr>
          </a:p>
        </p:txBody>
      </p:sp>
      <p:sp>
        <p:nvSpPr>
          <p:cNvPr id="678" name="Google Shape;678;p7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75"/>
          <p:cNvSpPr txBox="1"/>
          <p:nvPr>
            <p:ph idx="4294967295" type="title"/>
          </p:nvPr>
        </p:nvSpPr>
        <p:spPr>
          <a:xfrm>
            <a:off x="517525" y="544875"/>
            <a:ext cx="856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rgbClr val="666666"/>
                </a:solidFill>
              </a:rPr>
              <a:t>Pretrain two LMs (forward and backward) and add to sequence tagger.</a:t>
            </a:r>
            <a:endParaRPr sz="1800">
              <a:solidFill>
                <a:srgbClr val="666666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rgbClr val="666666"/>
                </a:solidFill>
              </a:rPr>
              <a:t>SOTA NER and chunking results</a:t>
            </a:r>
            <a:endParaRPr sz="1800">
              <a:solidFill>
                <a:srgbClr val="666666"/>
              </a:solidFill>
            </a:endParaRPr>
          </a:p>
        </p:txBody>
      </p:sp>
      <p:pic>
        <p:nvPicPr>
          <p:cNvPr id="684" name="Google Shape;684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7525" y="1203126"/>
            <a:ext cx="4347026" cy="279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5" name="Google Shape;685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99575" y="1194300"/>
            <a:ext cx="3617251" cy="2469175"/>
          </a:xfrm>
          <a:prstGeom prst="rect">
            <a:avLst/>
          </a:prstGeom>
          <a:noFill/>
          <a:ln>
            <a:noFill/>
          </a:ln>
        </p:spPr>
      </p:pic>
      <p:sp>
        <p:nvSpPr>
          <p:cNvPr id="686" name="Google Shape;686;p75"/>
          <p:cNvSpPr txBox="1"/>
          <p:nvPr>
            <p:ph idx="1" type="body"/>
          </p:nvPr>
        </p:nvSpPr>
        <p:spPr>
          <a:xfrm>
            <a:off x="0" y="15450"/>
            <a:ext cx="91440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TagLM</a:t>
            </a:r>
            <a:endParaRPr/>
          </a:p>
        </p:txBody>
      </p:sp>
      <p:sp>
        <p:nvSpPr>
          <p:cNvPr id="687" name="Google Shape;687;p75"/>
          <p:cNvSpPr txBox="1"/>
          <p:nvPr>
            <p:ph idx="4294967295" type="title"/>
          </p:nvPr>
        </p:nvSpPr>
        <p:spPr>
          <a:xfrm>
            <a:off x="6419350" y="4542825"/>
            <a:ext cx="2265600" cy="4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u="sng">
                <a:solidFill>
                  <a:schemeClr val="hlink"/>
                </a:solidFill>
                <a:hlinkClick r:id="rId5"/>
              </a:rPr>
              <a:t>(Peters et al. ACL 2017)</a:t>
            </a:r>
            <a:endParaRPr sz="1200">
              <a:solidFill>
                <a:srgbClr val="666666"/>
              </a:solidFill>
            </a:endParaRPr>
          </a:p>
        </p:txBody>
      </p:sp>
      <p:sp>
        <p:nvSpPr>
          <p:cNvPr id="688" name="Google Shape;688;p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40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Roboto"/>
                <a:ea typeface="Roboto"/>
                <a:cs typeface="Roboto"/>
                <a:sym typeface="Roboto"/>
              </a:rPr>
              <a:t>Why transfer learning in NLP?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5" name="Google Shape;185;p40"/>
          <p:cNvSpPr txBox="1"/>
          <p:nvPr>
            <p:ph idx="1" type="body"/>
          </p:nvPr>
        </p:nvSpPr>
        <p:spPr>
          <a:xfrm>
            <a:off x="311700" y="695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❏"/>
            </a:pPr>
            <a:r>
              <a:rPr lang="de">
                <a:latin typeface="Roboto"/>
                <a:ea typeface="Roboto"/>
                <a:cs typeface="Roboto"/>
                <a:sym typeface="Roboto"/>
              </a:rPr>
              <a:t>Many NLP tasks share common knowledge about language (e.g. </a:t>
            </a:r>
            <a:r>
              <a:rPr lang="de"/>
              <a:t>linguistic representations, structural similarities</a:t>
            </a:r>
            <a:r>
              <a:rPr lang="de">
                <a:latin typeface="Roboto"/>
                <a:ea typeface="Roboto"/>
                <a:cs typeface="Roboto"/>
                <a:sym typeface="Roboto"/>
              </a:rPr>
              <a:t>)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de"/>
              <a:t>Tasks can inform each other—e.g. syntax and semantics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de"/>
              <a:t>Annotated data is rare, make use of as much supervision as available.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Font typeface="Roboto"/>
              <a:buChar char="❏"/>
            </a:pPr>
            <a:r>
              <a:rPr lang="de"/>
              <a:t>Empirically, transfer learning has resulted in </a:t>
            </a:r>
            <a:r>
              <a:rPr lang="de">
                <a:latin typeface="Roboto"/>
                <a:ea typeface="Roboto"/>
                <a:cs typeface="Roboto"/>
                <a:sym typeface="Roboto"/>
              </a:rPr>
              <a:t>SOTA for many supervised NLP tasks (e.g. classification, information extraction, </a:t>
            </a:r>
            <a:r>
              <a:rPr lang="de"/>
              <a:t>Q</a:t>
            </a:r>
            <a:r>
              <a:rPr lang="de">
                <a:latin typeface="Roboto"/>
                <a:ea typeface="Roboto"/>
                <a:cs typeface="Roboto"/>
                <a:sym typeface="Roboto"/>
              </a:rPr>
              <a:t>&amp;</a:t>
            </a:r>
            <a:r>
              <a:rPr lang="de"/>
              <a:t>A</a:t>
            </a:r>
            <a:r>
              <a:rPr lang="de">
                <a:latin typeface="Roboto"/>
                <a:ea typeface="Roboto"/>
                <a:cs typeface="Roboto"/>
                <a:sym typeface="Roboto"/>
              </a:rPr>
              <a:t>, etc).</a:t>
            </a:r>
            <a:endParaRPr/>
          </a:p>
        </p:txBody>
      </p:sp>
      <p:sp>
        <p:nvSpPr>
          <p:cNvPr id="186" name="Google Shape;186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8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8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8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8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8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3" name="Google Shape;693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5050" y="611213"/>
            <a:ext cx="4930349" cy="2055550"/>
          </a:xfrm>
          <a:prstGeom prst="rect">
            <a:avLst/>
          </a:prstGeom>
          <a:noFill/>
          <a:ln>
            <a:noFill/>
          </a:ln>
        </p:spPr>
      </p:pic>
      <p:sp>
        <p:nvSpPr>
          <p:cNvPr id="694" name="Google Shape;694;p76"/>
          <p:cNvSpPr txBox="1"/>
          <p:nvPr>
            <p:ph idx="4294967295" type="title"/>
          </p:nvPr>
        </p:nvSpPr>
        <p:spPr>
          <a:xfrm>
            <a:off x="6394925" y="1068248"/>
            <a:ext cx="2598300" cy="152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1400">
                <a:solidFill>
                  <a:srgbClr val="666666"/>
                </a:solidFill>
              </a:rPr>
              <a:t>Pretrain encoder and decoder with LMs (everything shaded is pretrained).</a:t>
            </a:r>
            <a:endParaRPr sz="1400">
              <a:solidFill>
                <a:srgbClr val="666666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666666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666666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666666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666666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666666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666666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1400">
                <a:solidFill>
                  <a:srgbClr val="666666"/>
                </a:solidFill>
              </a:rPr>
              <a:t>Large boost for MT.</a:t>
            </a:r>
            <a:endParaRPr sz="1400">
              <a:solidFill>
                <a:srgbClr val="666666"/>
              </a:solidFill>
            </a:endParaRPr>
          </a:p>
        </p:txBody>
      </p:sp>
      <p:sp>
        <p:nvSpPr>
          <p:cNvPr id="695" name="Google Shape;695;p76"/>
          <p:cNvSpPr txBox="1"/>
          <p:nvPr>
            <p:ph idx="1" type="body"/>
          </p:nvPr>
        </p:nvSpPr>
        <p:spPr>
          <a:xfrm>
            <a:off x="0" y="15450"/>
            <a:ext cx="91440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 sz="2400">
                <a:solidFill>
                  <a:srgbClr val="FFFFFF"/>
                </a:solidFill>
              </a:rPr>
              <a:t>Unsupervised Pretraining for Seq2Seq</a:t>
            </a:r>
            <a:endParaRPr sz="2400"/>
          </a:p>
        </p:txBody>
      </p:sp>
      <p:pic>
        <p:nvPicPr>
          <p:cNvPr id="696" name="Google Shape;696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5052" y="2670223"/>
            <a:ext cx="5866500" cy="18883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97" name="Google Shape;697;p76"/>
          <p:cNvCxnSpPr/>
          <p:nvPr/>
        </p:nvCxnSpPr>
        <p:spPr>
          <a:xfrm flipH="1">
            <a:off x="5958950" y="3158898"/>
            <a:ext cx="880200" cy="850200"/>
          </a:xfrm>
          <a:prstGeom prst="straightConnector1">
            <a:avLst/>
          </a:prstGeom>
          <a:noFill/>
          <a:ln cap="flat" cmpd="sng" w="19050">
            <a:solidFill>
              <a:srgbClr val="3D85C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98" name="Google Shape;698;p76"/>
          <p:cNvSpPr/>
          <p:nvPr/>
        </p:nvSpPr>
        <p:spPr>
          <a:xfrm>
            <a:off x="4668375" y="4072448"/>
            <a:ext cx="1248900" cy="293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9" name="Google Shape;699;p76"/>
          <p:cNvSpPr txBox="1"/>
          <p:nvPr>
            <p:ph idx="4294967295" type="title"/>
          </p:nvPr>
        </p:nvSpPr>
        <p:spPr>
          <a:xfrm>
            <a:off x="6394925" y="4534450"/>
            <a:ext cx="2598300" cy="4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u="sng">
                <a:solidFill>
                  <a:schemeClr val="hlink"/>
                </a:solidFill>
                <a:hlinkClick r:id="rId5"/>
              </a:rPr>
              <a:t>(Ramachandran et al, EMNLP 2017)</a:t>
            </a:r>
            <a:endParaRPr sz="1200">
              <a:solidFill>
                <a:srgbClr val="666666"/>
              </a:solidFill>
            </a:endParaRPr>
          </a:p>
        </p:txBody>
      </p:sp>
      <p:sp>
        <p:nvSpPr>
          <p:cNvPr id="700" name="Google Shape;700;p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5" name="Google Shape;705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925" y="668925"/>
            <a:ext cx="5152951" cy="146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6" name="Google Shape;706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3225" y="2123125"/>
            <a:ext cx="5483779" cy="1836800"/>
          </a:xfrm>
          <a:prstGeom prst="rect">
            <a:avLst/>
          </a:prstGeom>
          <a:noFill/>
          <a:ln>
            <a:noFill/>
          </a:ln>
        </p:spPr>
      </p:pic>
      <p:sp>
        <p:nvSpPr>
          <p:cNvPr id="707" name="Google Shape;707;p77"/>
          <p:cNvSpPr/>
          <p:nvPr/>
        </p:nvSpPr>
        <p:spPr>
          <a:xfrm>
            <a:off x="2225150" y="2710525"/>
            <a:ext cx="425400" cy="11853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8" name="Google Shape;708;p77"/>
          <p:cNvSpPr/>
          <p:nvPr/>
        </p:nvSpPr>
        <p:spPr>
          <a:xfrm>
            <a:off x="5208675" y="2710525"/>
            <a:ext cx="561900" cy="11853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9" name="Google Shape;709;p77"/>
          <p:cNvSpPr txBox="1"/>
          <p:nvPr>
            <p:ph idx="4294967295" type="title"/>
          </p:nvPr>
        </p:nvSpPr>
        <p:spPr>
          <a:xfrm>
            <a:off x="6763100" y="199375"/>
            <a:ext cx="2072700" cy="3116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40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Pretrain bidirectional encoder with MT supervision, extract LSTM states</a:t>
            </a:r>
            <a:endParaRPr sz="1400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400">
                <a:solidFill>
                  <a:srgbClr val="666666"/>
                </a:solidFill>
              </a:rPr>
              <a:t>Adding CoVe with GloVe gives improvements for classification, NLI, Q&amp;A</a:t>
            </a:r>
            <a:endParaRPr sz="1400">
              <a:solidFill>
                <a:srgbClr val="666666"/>
              </a:solidFill>
            </a:endParaRPr>
          </a:p>
        </p:txBody>
      </p:sp>
      <p:cxnSp>
        <p:nvCxnSpPr>
          <p:cNvPr id="710" name="Google Shape;710;p77"/>
          <p:cNvCxnSpPr/>
          <p:nvPr/>
        </p:nvCxnSpPr>
        <p:spPr>
          <a:xfrm flipH="1">
            <a:off x="2707000" y="2260125"/>
            <a:ext cx="4107000" cy="494400"/>
          </a:xfrm>
          <a:prstGeom prst="straightConnector1">
            <a:avLst/>
          </a:prstGeom>
          <a:noFill/>
          <a:ln cap="flat" cmpd="sng" w="19050">
            <a:solidFill>
              <a:srgbClr val="3D85C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11" name="Google Shape;711;p77"/>
          <p:cNvCxnSpPr/>
          <p:nvPr/>
        </p:nvCxnSpPr>
        <p:spPr>
          <a:xfrm flipH="1">
            <a:off x="5816775" y="2285250"/>
            <a:ext cx="1005600" cy="519600"/>
          </a:xfrm>
          <a:prstGeom prst="straightConnector1">
            <a:avLst/>
          </a:prstGeom>
          <a:noFill/>
          <a:ln cap="flat" cmpd="sng" w="19050">
            <a:solidFill>
              <a:srgbClr val="3D85C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12" name="Google Shape;712;p77"/>
          <p:cNvSpPr txBox="1"/>
          <p:nvPr>
            <p:ph idx="1" type="body"/>
          </p:nvPr>
        </p:nvSpPr>
        <p:spPr>
          <a:xfrm>
            <a:off x="0" y="15450"/>
            <a:ext cx="91440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</a:rPr>
              <a:t>CoVe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713" name="Google Shape;713;p77"/>
          <p:cNvSpPr txBox="1"/>
          <p:nvPr>
            <p:ph idx="4294967295" type="title"/>
          </p:nvPr>
        </p:nvSpPr>
        <p:spPr>
          <a:xfrm>
            <a:off x="6394925" y="4534450"/>
            <a:ext cx="2598300" cy="4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u="sng">
                <a:solidFill>
                  <a:schemeClr val="hlink"/>
                </a:solidFill>
                <a:hlinkClick r:id="rId5"/>
              </a:rPr>
              <a:t>(McCann et al, NeurIPS 2017)</a:t>
            </a:r>
            <a:endParaRPr sz="1200">
              <a:solidFill>
                <a:srgbClr val="666666"/>
              </a:solidFill>
            </a:endParaRPr>
          </a:p>
        </p:txBody>
      </p:sp>
      <p:sp>
        <p:nvSpPr>
          <p:cNvPr id="714" name="Google Shape;714;p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78"/>
          <p:cNvSpPr txBox="1"/>
          <p:nvPr>
            <p:ph idx="4294967295" type="title"/>
          </p:nvPr>
        </p:nvSpPr>
        <p:spPr>
          <a:xfrm>
            <a:off x="6210875" y="1141800"/>
            <a:ext cx="2816100" cy="231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400">
                <a:solidFill>
                  <a:srgbClr val="666666"/>
                </a:solidFill>
              </a:rPr>
              <a:t>Pretrain deep bidirectional LM, extract contextual word vectors as learned linear combination of hidden states</a:t>
            </a:r>
            <a:endParaRPr sz="14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400">
                <a:solidFill>
                  <a:srgbClr val="666666"/>
                </a:solidFill>
              </a:rPr>
              <a:t>SOTA for 6 diverse tasks</a:t>
            </a:r>
            <a:endParaRPr sz="1400">
              <a:solidFill>
                <a:srgbClr val="666666"/>
              </a:solidFill>
            </a:endParaRPr>
          </a:p>
        </p:txBody>
      </p:sp>
      <p:pic>
        <p:nvPicPr>
          <p:cNvPr id="720" name="Google Shape;720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5525" y="2946200"/>
            <a:ext cx="5825350" cy="1828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78"/>
          <p:cNvPicPr preferRelativeResize="0"/>
          <p:nvPr/>
        </p:nvPicPr>
        <p:blipFill rotWithShape="1">
          <a:blip r:embed="rId4">
            <a:alphaModFix/>
          </a:blip>
          <a:srcRect b="2059" l="0" r="0" t="-2060"/>
          <a:stretch/>
        </p:blipFill>
        <p:spPr>
          <a:xfrm>
            <a:off x="689100" y="544350"/>
            <a:ext cx="4211226" cy="2505675"/>
          </a:xfrm>
          <a:prstGeom prst="rect">
            <a:avLst/>
          </a:prstGeom>
          <a:noFill/>
          <a:ln>
            <a:noFill/>
          </a:ln>
        </p:spPr>
      </p:pic>
      <p:sp>
        <p:nvSpPr>
          <p:cNvPr id="722" name="Google Shape;722;p78"/>
          <p:cNvSpPr txBox="1"/>
          <p:nvPr>
            <p:ph idx="1" type="body"/>
          </p:nvPr>
        </p:nvSpPr>
        <p:spPr>
          <a:xfrm>
            <a:off x="0" y="15450"/>
            <a:ext cx="91440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ELMo</a:t>
            </a:r>
            <a:endParaRPr/>
          </a:p>
        </p:txBody>
      </p:sp>
      <p:sp>
        <p:nvSpPr>
          <p:cNvPr id="723" name="Google Shape;723;p78"/>
          <p:cNvSpPr txBox="1"/>
          <p:nvPr>
            <p:ph idx="4294967295" type="title"/>
          </p:nvPr>
        </p:nvSpPr>
        <p:spPr>
          <a:xfrm>
            <a:off x="6260825" y="4500925"/>
            <a:ext cx="2598300" cy="4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u="sng">
                <a:solidFill>
                  <a:schemeClr val="hlink"/>
                </a:solidFill>
                <a:hlinkClick r:id="rId5"/>
              </a:rPr>
              <a:t>(Peters et al, NAACL 2018)</a:t>
            </a:r>
            <a:endParaRPr sz="1200">
              <a:solidFill>
                <a:srgbClr val="666666"/>
              </a:solidFill>
            </a:endParaRPr>
          </a:p>
        </p:txBody>
      </p:sp>
      <p:sp>
        <p:nvSpPr>
          <p:cNvPr id="724" name="Google Shape;724;p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79"/>
          <p:cNvSpPr txBox="1"/>
          <p:nvPr>
            <p:ph idx="1" type="body"/>
          </p:nvPr>
        </p:nvSpPr>
        <p:spPr>
          <a:xfrm>
            <a:off x="0" y="15450"/>
            <a:ext cx="91440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ULMFiT</a:t>
            </a:r>
            <a:endParaRPr/>
          </a:p>
        </p:txBody>
      </p:sp>
      <p:pic>
        <p:nvPicPr>
          <p:cNvPr id="730" name="Google Shape;730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051" y="660900"/>
            <a:ext cx="5418448" cy="2153450"/>
          </a:xfrm>
          <a:prstGeom prst="rect">
            <a:avLst/>
          </a:prstGeom>
          <a:noFill/>
          <a:ln>
            <a:noFill/>
          </a:ln>
        </p:spPr>
      </p:pic>
      <p:sp>
        <p:nvSpPr>
          <p:cNvPr id="731" name="Google Shape;731;p79"/>
          <p:cNvSpPr txBox="1"/>
          <p:nvPr>
            <p:ph idx="4294967295" type="title"/>
          </p:nvPr>
        </p:nvSpPr>
        <p:spPr>
          <a:xfrm>
            <a:off x="5983375" y="1201475"/>
            <a:ext cx="2682900" cy="28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400">
                <a:solidFill>
                  <a:srgbClr val="666666"/>
                </a:solidFill>
              </a:rPr>
              <a:t>Pretrain AWD-LSTM LM, fine-tune LM in two stages with different adaptation techniques</a:t>
            </a:r>
            <a:endParaRPr sz="14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400">
                <a:solidFill>
                  <a:srgbClr val="666666"/>
                </a:solidFill>
              </a:rPr>
              <a:t>SOTA for six classification datasets</a:t>
            </a:r>
            <a:endParaRPr sz="1400">
              <a:solidFill>
                <a:srgbClr val="666666"/>
              </a:solidFill>
            </a:endParaRPr>
          </a:p>
        </p:txBody>
      </p:sp>
      <p:sp>
        <p:nvSpPr>
          <p:cNvPr id="732" name="Google Shape;732;p79"/>
          <p:cNvSpPr txBox="1"/>
          <p:nvPr>
            <p:ph idx="4294967295" type="title"/>
          </p:nvPr>
        </p:nvSpPr>
        <p:spPr>
          <a:xfrm>
            <a:off x="6260825" y="4500925"/>
            <a:ext cx="2598300" cy="4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u="sng">
                <a:solidFill>
                  <a:schemeClr val="hlink"/>
                </a:solidFill>
                <a:hlinkClick r:id="rId4"/>
              </a:rPr>
              <a:t>(Howard and Ruder, ACL 2018)</a:t>
            </a:r>
            <a:endParaRPr sz="1200">
              <a:solidFill>
                <a:srgbClr val="666666"/>
              </a:solidFill>
            </a:endParaRPr>
          </a:p>
        </p:txBody>
      </p:sp>
      <p:pic>
        <p:nvPicPr>
          <p:cNvPr id="733" name="Google Shape;733;p79"/>
          <p:cNvPicPr preferRelativeResize="0"/>
          <p:nvPr/>
        </p:nvPicPr>
        <p:blipFill rotWithShape="1">
          <a:blip r:embed="rId5">
            <a:alphaModFix/>
          </a:blip>
          <a:srcRect b="59818" l="0" r="0" t="0"/>
          <a:stretch/>
        </p:blipFill>
        <p:spPr>
          <a:xfrm>
            <a:off x="238050" y="2814350"/>
            <a:ext cx="4924850" cy="1055431"/>
          </a:xfrm>
          <a:prstGeom prst="rect">
            <a:avLst/>
          </a:prstGeom>
          <a:noFill/>
          <a:ln>
            <a:noFill/>
          </a:ln>
        </p:spPr>
      </p:pic>
      <p:pic>
        <p:nvPicPr>
          <p:cNvPr id="734" name="Google Shape;734;p79"/>
          <p:cNvPicPr preferRelativeResize="0"/>
          <p:nvPr/>
        </p:nvPicPr>
        <p:blipFill rotWithShape="1">
          <a:blip r:embed="rId5">
            <a:alphaModFix/>
          </a:blip>
          <a:srcRect b="10184" l="0" r="0" t="52319"/>
          <a:stretch/>
        </p:blipFill>
        <p:spPr>
          <a:xfrm>
            <a:off x="246709" y="3869782"/>
            <a:ext cx="4907525" cy="981443"/>
          </a:xfrm>
          <a:prstGeom prst="rect">
            <a:avLst/>
          </a:prstGeom>
          <a:noFill/>
          <a:ln>
            <a:noFill/>
          </a:ln>
        </p:spPr>
      </p:pic>
      <p:sp>
        <p:nvSpPr>
          <p:cNvPr id="735" name="Google Shape;735;p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80"/>
          <p:cNvSpPr txBox="1"/>
          <p:nvPr>
            <p:ph idx="1" type="body"/>
          </p:nvPr>
        </p:nvSpPr>
        <p:spPr>
          <a:xfrm>
            <a:off x="0" y="15450"/>
            <a:ext cx="91440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GPT</a:t>
            </a:r>
            <a:endParaRPr/>
          </a:p>
        </p:txBody>
      </p:sp>
      <p:sp>
        <p:nvSpPr>
          <p:cNvPr id="741" name="Google Shape;741;p80"/>
          <p:cNvSpPr txBox="1"/>
          <p:nvPr>
            <p:ph idx="4294967295" type="title"/>
          </p:nvPr>
        </p:nvSpPr>
        <p:spPr>
          <a:xfrm>
            <a:off x="6260825" y="4500925"/>
            <a:ext cx="2598300" cy="4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u="sng">
                <a:solidFill>
                  <a:schemeClr val="hlink"/>
                </a:solidFill>
                <a:hlinkClick r:id="rId3"/>
              </a:rPr>
              <a:t>(Radford et al., 2018)</a:t>
            </a:r>
            <a:endParaRPr sz="1200">
              <a:solidFill>
                <a:srgbClr val="666666"/>
              </a:solidFill>
            </a:endParaRPr>
          </a:p>
        </p:txBody>
      </p:sp>
      <p:pic>
        <p:nvPicPr>
          <p:cNvPr id="742" name="Google Shape;742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1725" y="658600"/>
            <a:ext cx="5815874" cy="264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3" name="Google Shape;743;p8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7738" y="3260550"/>
            <a:ext cx="5683848" cy="1683650"/>
          </a:xfrm>
          <a:prstGeom prst="rect">
            <a:avLst/>
          </a:prstGeom>
          <a:noFill/>
          <a:ln>
            <a:noFill/>
          </a:ln>
        </p:spPr>
      </p:pic>
      <p:sp>
        <p:nvSpPr>
          <p:cNvPr id="744" name="Google Shape;744;p80"/>
          <p:cNvSpPr txBox="1"/>
          <p:nvPr>
            <p:ph idx="4294967295" type="title"/>
          </p:nvPr>
        </p:nvSpPr>
        <p:spPr>
          <a:xfrm>
            <a:off x="6386550" y="884850"/>
            <a:ext cx="2598300" cy="338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400">
                <a:solidFill>
                  <a:srgbClr val="666666"/>
                </a:solidFill>
              </a:rPr>
              <a:t>Pretrain large 12-layer left-to-right Transformer, fine tune for sentence, sentence pair and multiple choice questions.</a:t>
            </a:r>
            <a:endParaRPr sz="14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400">
                <a:solidFill>
                  <a:srgbClr val="666666"/>
                </a:solidFill>
              </a:rPr>
              <a:t>SOTA results for 9 tasks.</a:t>
            </a:r>
            <a:endParaRPr sz="1400">
              <a:solidFill>
                <a:srgbClr val="666666"/>
              </a:solidFill>
            </a:endParaRPr>
          </a:p>
        </p:txBody>
      </p:sp>
      <p:sp>
        <p:nvSpPr>
          <p:cNvPr id="745" name="Google Shape;745;p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81"/>
          <p:cNvSpPr txBox="1"/>
          <p:nvPr>
            <p:ph idx="1" type="body"/>
          </p:nvPr>
        </p:nvSpPr>
        <p:spPr>
          <a:xfrm>
            <a:off x="0" y="15450"/>
            <a:ext cx="91440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BERT</a:t>
            </a:r>
            <a:endParaRPr/>
          </a:p>
        </p:txBody>
      </p:sp>
      <p:pic>
        <p:nvPicPr>
          <p:cNvPr id="751" name="Google Shape;751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5725" y="1149875"/>
            <a:ext cx="7893549" cy="3176500"/>
          </a:xfrm>
          <a:prstGeom prst="rect">
            <a:avLst/>
          </a:prstGeom>
          <a:noFill/>
          <a:ln>
            <a:noFill/>
          </a:ln>
        </p:spPr>
      </p:pic>
      <p:sp>
        <p:nvSpPr>
          <p:cNvPr id="752" name="Google Shape;752;p81"/>
          <p:cNvSpPr txBox="1"/>
          <p:nvPr>
            <p:ph idx="4294967295" type="title"/>
          </p:nvPr>
        </p:nvSpPr>
        <p:spPr>
          <a:xfrm>
            <a:off x="6260825" y="4500925"/>
            <a:ext cx="2598300" cy="4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de" sz="1400" u="sng">
                <a:solidFill>
                  <a:schemeClr val="hlink"/>
                </a:solidFill>
                <a:hlinkClick r:id="rId4"/>
              </a:rPr>
              <a:t>(Devlin et al. 2019)</a:t>
            </a:r>
            <a:endParaRPr sz="1400">
              <a:solidFill>
                <a:srgbClr val="666666"/>
              </a:solidFill>
            </a:endParaRPr>
          </a:p>
        </p:txBody>
      </p:sp>
      <p:sp>
        <p:nvSpPr>
          <p:cNvPr id="753" name="Google Shape;753;p81"/>
          <p:cNvSpPr txBox="1"/>
          <p:nvPr/>
        </p:nvSpPr>
        <p:spPr>
          <a:xfrm>
            <a:off x="445725" y="551078"/>
            <a:ext cx="8413500" cy="7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BERT pretrains both sentence and contextual word representations,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using masked LM and next sentence prediction.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BERT-large has 340M parameters, 24 layers! 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54" name="Google Shape;754;p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755" name="Google Shape;755;p81"/>
          <p:cNvSpPr txBox="1"/>
          <p:nvPr/>
        </p:nvSpPr>
        <p:spPr>
          <a:xfrm>
            <a:off x="110600" y="4543675"/>
            <a:ext cx="4120200" cy="3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See also: </a:t>
            </a:r>
            <a:r>
              <a:rPr lang="de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5"/>
              </a:rPr>
              <a:t>Logeswaran and Lee, ICLR 2018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p82"/>
          <p:cNvSpPr txBox="1"/>
          <p:nvPr>
            <p:ph idx="1" type="body"/>
          </p:nvPr>
        </p:nvSpPr>
        <p:spPr>
          <a:xfrm>
            <a:off x="0" y="15450"/>
            <a:ext cx="91440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BERT</a:t>
            </a:r>
            <a:endParaRPr/>
          </a:p>
        </p:txBody>
      </p:sp>
      <p:sp>
        <p:nvSpPr>
          <p:cNvPr id="761" name="Google Shape;761;p82"/>
          <p:cNvSpPr txBox="1"/>
          <p:nvPr>
            <p:ph idx="4294967295" type="title"/>
          </p:nvPr>
        </p:nvSpPr>
        <p:spPr>
          <a:xfrm>
            <a:off x="6260825" y="4500925"/>
            <a:ext cx="2598300" cy="4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u="sng">
                <a:solidFill>
                  <a:schemeClr val="hlink"/>
                </a:solidFill>
                <a:hlinkClick r:id="rId3"/>
              </a:rPr>
              <a:t>(Devlin et al. 2019)</a:t>
            </a:r>
            <a:endParaRPr sz="1200">
              <a:solidFill>
                <a:srgbClr val="666666"/>
              </a:solidFill>
            </a:endParaRPr>
          </a:p>
        </p:txBody>
      </p:sp>
      <p:sp>
        <p:nvSpPr>
          <p:cNvPr id="762" name="Google Shape;762;p82"/>
          <p:cNvSpPr txBox="1"/>
          <p:nvPr/>
        </p:nvSpPr>
        <p:spPr>
          <a:xfrm>
            <a:off x="436600" y="685775"/>
            <a:ext cx="8413500" cy="4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SOTA GLUE benchmark results (sentence pair classification).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63" name="Google Shape;763;p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6600" y="1373225"/>
            <a:ext cx="8270799" cy="1908050"/>
          </a:xfrm>
          <a:prstGeom prst="rect">
            <a:avLst/>
          </a:prstGeom>
          <a:noFill/>
          <a:ln>
            <a:noFill/>
          </a:ln>
        </p:spPr>
      </p:pic>
      <p:sp>
        <p:nvSpPr>
          <p:cNvPr id="764" name="Google Shape;764;p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p83"/>
          <p:cNvSpPr txBox="1"/>
          <p:nvPr>
            <p:ph idx="1" type="body"/>
          </p:nvPr>
        </p:nvSpPr>
        <p:spPr>
          <a:xfrm>
            <a:off x="0" y="15450"/>
            <a:ext cx="91440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BERT</a:t>
            </a:r>
            <a:endParaRPr/>
          </a:p>
        </p:txBody>
      </p:sp>
      <p:sp>
        <p:nvSpPr>
          <p:cNvPr id="770" name="Google Shape;770;p83"/>
          <p:cNvSpPr txBox="1"/>
          <p:nvPr>
            <p:ph idx="4294967295" type="title"/>
          </p:nvPr>
        </p:nvSpPr>
        <p:spPr>
          <a:xfrm>
            <a:off x="6260825" y="4500925"/>
            <a:ext cx="2598300" cy="4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u="sng">
                <a:solidFill>
                  <a:schemeClr val="hlink"/>
                </a:solidFill>
                <a:hlinkClick r:id="rId3"/>
              </a:rPr>
              <a:t>(Devlin et al. 2019)</a:t>
            </a:r>
            <a:endParaRPr sz="1200">
              <a:solidFill>
                <a:srgbClr val="666666"/>
              </a:solidFill>
            </a:endParaRPr>
          </a:p>
        </p:txBody>
      </p:sp>
      <p:sp>
        <p:nvSpPr>
          <p:cNvPr id="771" name="Google Shape;771;p83"/>
          <p:cNvSpPr txBox="1"/>
          <p:nvPr/>
        </p:nvSpPr>
        <p:spPr>
          <a:xfrm>
            <a:off x="385550" y="609575"/>
            <a:ext cx="8464500" cy="4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SOTA SQuAD v1.1 (and v2.0) Q&amp;A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72" name="Google Shape;772;p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39350" y="899975"/>
            <a:ext cx="3744925" cy="3301250"/>
          </a:xfrm>
          <a:prstGeom prst="rect">
            <a:avLst/>
          </a:prstGeom>
          <a:noFill/>
          <a:ln>
            <a:noFill/>
          </a:ln>
        </p:spPr>
      </p:pic>
      <p:sp>
        <p:nvSpPr>
          <p:cNvPr id="773" name="Google Shape;773;p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p84"/>
          <p:cNvSpPr txBox="1"/>
          <p:nvPr>
            <p:ph idx="1" type="body"/>
          </p:nvPr>
        </p:nvSpPr>
        <p:spPr>
          <a:xfrm>
            <a:off x="0" y="15450"/>
            <a:ext cx="91440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Other pretraining objectives</a:t>
            </a:r>
            <a:endParaRPr/>
          </a:p>
        </p:txBody>
      </p:sp>
      <p:sp>
        <p:nvSpPr>
          <p:cNvPr id="779" name="Google Shape;779;p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780" name="Google Shape;780;p84"/>
          <p:cNvSpPr txBox="1"/>
          <p:nvPr/>
        </p:nvSpPr>
        <p:spPr>
          <a:xfrm>
            <a:off x="326875" y="959675"/>
            <a:ext cx="8130000" cy="3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"/>
              <a:buChar char="❏"/>
            </a:pPr>
            <a:r>
              <a:rPr lang="de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Contextual string representations (</a:t>
            </a:r>
            <a:r>
              <a:rPr lang="de" sz="1800" u="sng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Akbik et al., COLING 2018</a:t>
            </a:r>
            <a:r>
              <a:rPr lang="de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)—SOTA NER results</a:t>
            </a:r>
            <a:endParaRPr sz="18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"/>
              <a:buChar char="❏"/>
            </a:pPr>
            <a:r>
              <a:rPr lang="de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Cross-view training (</a:t>
            </a:r>
            <a:r>
              <a:rPr lang="de" sz="1800" u="sng">
                <a:solidFill>
                  <a:schemeClr val="hlink"/>
                </a:solidFill>
                <a:hlinkClick r:id="rId4"/>
              </a:rPr>
              <a:t>Clark et al. EMNLP 2018</a:t>
            </a:r>
            <a:r>
              <a:rPr lang="de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)—improve supervised tasks with unlabeled data</a:t>
            </a:r>
            <a:endParaRPr sz="18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"/>
              <a:buChar char="❏"/>
            </a:pPr>
            <a:r>
              <a:rPr lang="de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Cloze-driven pretraining (</a:t>
            </a:r>
            <a:r>
              <a:rPr lang="de" sz="1800" u="sng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  <a:hlinkClick r:id="rId5"/>
              </a:rPr>
              <a:t>Baevski et al. (2019</a:t>
            </a:r>
            <a:r>
              <a:rPr lang="de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)—SOTA NER and constituency parsing</a:t>
            </a:r>
            <a:endParaRPr sz="18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85"/>
          <p:cNvSpPr txBox="1"/>
          <p:nvPr>
            <p:ph idx="1" type="body"/>
          </p:nvPr>
        </p:nvSpPr>
        <p:spPr>
          <a:xfrm>
            <a:off x="0" y="15450"/>
            <a:ext cx="91440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Why does language modeling work so well?</a:t>
            </a:r>
            <a:endParaRPr/>
          </a:p>
        </p:txBody>
      </p:sp>
      <p:sp>
        <p:nvSpPr>
          <p:cNvPr id="786" name="Google Shape;786;p85"/>
          <p:cNvSpPr txBox="1"/>
          <p:nvPr/>
        </p:nvSpPr>
        <p:spPr>
          <a:xfrm>
            <a:off x="326875" y="578675"/>
            <a:ext cx="8130000" cy="3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"/>
              <a:buChar char="❏"/>
            </a:pPr>
            <a:r>
              <a:rPr lang="de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Language modeling is a very difficult task, even for humans.</a:t>
            </a:r>
            <a:endParaRPr sz="18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"/>
              <a:buChar char="❏"/>
            </a:pPr>
            <a:r>
              <a:rPr lang="de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Language models are expected to compress any possible context into a vector that generalizes over possible completions.</a:t>
            </a:r>
            <a:endParaRPr sz="18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"/>
              <a:buChar char="❏"/>
            </a:pPr>
            <a:r>
              <a:rPr lang="de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“They walked down the street to ???”</a:t>
            </a:r>
            <a:endParaRPr sz="18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"/>
              <a:buChar char="❏"/>
            </a:pPr>
            <a:r>
              <a:rPr lang="de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To have any chance at solving this task, a model is forced to learn syntax, semantics, encode facts about the world, etc.</a:t>
            </a:r>
            <a:endParaRPr sz="18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"/>
              <a:buChar char="❏"/>
            </a:pPr>
            <a:r>
              <a:rPr lang="de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Given enough data, a huge model, and enough compute, can do a reasonable job!</a:t>
            </a:r>
            <a:endParaRPr sz="18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"/>
              <a:buChar char="❏"/>
            </a:pPr>
            <a:r>
              <a:rPr lang="de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Empirically works better than translation, autoencoding: “Language Modeling Teaches You More Syntax than Translation Does” (</a:t>
            </a:r>
            <a:r>
              <a:rPr lang="de" sz="18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Zhang et al. 2018</a:t>
            </a:r>
            <a:r>
              <a:rPr lang="de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 sz="18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7" name="Google Shape;787;p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8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8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8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8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8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8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41"/>
          <p:cNvSpPr txBox="1"/>
          <p:nvPr>
            <p:ph idx="1" type="body"/>
          </p:nvPr>
        </p:nvSpPr>
        <p:spPr>
          <a:xfrm>
            <a:off x="0" y="15450"/>
            <a:ext cx="91440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Why transfer learning in NLP? (Empirically)</a:t>
            </a:r>
            <a:endParaRPr/>
          </a:p>
        </p:txBody>
      </p:sp>
      <p:pic>
        <p:nvPicPr>
          <p:cNvPr id="192" name="Google Shape;19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16350"/>
            <a:ext cx="8839198" cy="3013562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41"/>
          <p:cNvSpPr txBox="1"/>
          <p:nvPr/>
        </p:nvSpPr>
        <p:spPr>
          <a:xfrm>
            <a:off x="281550" y="559850"/>
            <a:ext cx="8580900" cy="84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Performance on Named Entity Recognition (NER) on CoNLL-2003 (English) over time</a:t>
            </a:r>
            <a:endParaRPr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4" name="Google Shape;194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p86"/>
          <p:cNvSpPr txBox="1"/>
          <p:nvPr>
            <p:ph type="title"/>
          </p:nvPr>
        </p:nvSpPr>
        <p:spPr>
          <a:xfrm>
            <a:off x="311700" y="19303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Sample efficiency</a:t>
            </a:r>
            <a:endParaRPr/>
          </a:p>
        </p:txBody>
      </p:sp>
      <p:sp>
        <p:nvSpPr>
          <p:cNvPr id="793" name="Google Shape;793;p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797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p87"/>
          <p:cNvSpPr txBox="1"/>
          <p:nvPr>
            <p:ph idx="1" type="body"/>
          </p:nvPr>
        </p:nvSpPr>
        <p:spPr>
          <a:xfrm>
            <a:off x="0" y="15450"/>
            <a:ext cx="91440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Pretraining reduces need for annotated data</a:t>
            </a:r>
            <a:endParaRPr/>
          </a:p>
        </p:txBody>
      </p:sp>
      <p:pic>
        <p:nvPicPr>
          <p:cNvPr id="799" name="Google Shape;799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3975" y="659650"/>
            <a:ext cx="5241500" cy="3214600"/>
          </a:xfrm>
          <a:prstGeom prst="rect">
            <a:avLst/>
          </a:prstGeom>
          <a:noFill/>
          <a:ln>
            <a:noFill/>
          </a:ln>
        </p:spPr>
      </p:pic>
      <p:sp>
        <p:nvSpPr>
          <p:cNvPr id="800" name="Google Shape;800;p87"/>
          <p:cNvSpPr txBox="1"/>
          <p:nvPr>
            <p:ph idx="4294967295" type="title"/>
          </p:nvPr>
        </p:nvSpPr>
        <p:spPr>
          <a:xfrm>
            <a:off x="6260825" y="4500925"/>
            <a:ext cx="2598300" cy="4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u="sng">
                <a:solidFill>
                  <a:schemeClr val="hlink"/>
                </a:solidFill>
                <a:hlinkClick r:id="rId4"/>
              </a:rPr>
              <a:t>(Peters et al, NAACL 2018)</a:t>
            </a:r>
            <a:endParaRPr sz="1200">
              <a:solidFill>
                <a:srgbClr val="666666"/>
              </a:solidFill>
            </a:endParaRPr>
          </a:p>
        </p:txBody>
      </p:sp>
      <p:sp>
        <p:nvSpPr>
          <p:cNvPr id="801" name="Google Shape;801;p8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805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p88"/>
          <p:cNvSpPr txBox="1"/>
          <p:nvPr>
            <p:ph idx="1" type="body"/>
          </p:nvPr>
        </p:nvSpPr>
        <p:spPr>
          <a:xfrm>
            <a:off x="0" y="15450"/>
            <a:ext cx="91440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Pretraining reduces need for annotated data</a:t>
            </a:r>
            <a:endParaRPr/>
          </a:p>
        </p:txBody>
      </p:sp>
      <p:pic>
        <p:nvPicPr>
          <p:cNvPr id="807" name="Google Shape;807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750" y="1133600"/>
            <a:ext cx="7985850" cy="1787475"/>
          </a:xfrm>
          <a:prstGeom prst="rect">
            <a:avLst/>
          </a:prstGeom>
          <a:noFill/>
          <a:ln>
            <a:noFill/>
          </a:ln>
        </p:spPr>
      </p:pic>
      <p:sp>
        <p:nvSpPr>
          <p:cNvPr id="808" name="Google Shape;808;p88"/>
          <p:cNvSpPr txBox="1"/>
          <p:nvPr>
            <p:ph idx="4294967295" type="title"/>
          </p:nvPr>
        </p:nvSpPr>
        <p:spPr>
          <a:xfrm>
            <a:off x="6260825" y="4500925"/>
            <a:ext cx="2598300" cy="4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u="sng">
                <a:solidFill>
                  <a:schemeClr val="hlink"/>
                </a:solidFill>
                <a:hlinkClick r:id="rId4"/>
              </a:rPr>
              <a:t>(Howard and Ruder, ACL 2018)</a:t>
            </a:r>
            <a:endParaRPr sz="1200">
              <a:solidFill>
                <a:srgbClr val="666666"/>
              </a:solidFill>
            </a:endParaRPr>
          </a:p>
        </p:txBody>
      </p:sp>
      <p:sp>
        <p:nvSpPr>
          <p:cNvPr id="809" name="Google Shape;809;p8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813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p89"/>
          <p:cNvSpPr txBox="1"/>
          <p:nvPr>
            <p:ph idx="1" type="body"/>
          </p:nvPr>
        </p:nvSpPr>
        <p:spPr>
          <a:xfrm>
            <a:off x="0" y="15450"/>
            <a:ext cx="91440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Pretraining reduces need for annotated data</a:t>
            </a:r>
            <a:endParaRPr/>
          </a:p>
        </p:txBody>
      </p:sp>
      <p:pic>
        <p:nvPicPr>
          <p:cNvPr id="815" name="Google Shape;815;p89"/>
          <p:cNvPicPr preferRelativeResize="0"/>
          <p:nvPr/>
        </p:nvPicPr>
        <p:blipFill rotWithShape="1">
          <a:blip r:embed="rId3">
            <a:alphaModFix/>
          </a:blip>
          <a:srcRect b="0" l="0" r="0" t="2903"/>
          <a:stretch/>
        </p:blipFill>
        <p:spPr>
          <a:xfrm>
            <a:off x="1937600" y="659100"/>
            <a:ext cx="4767426" cy="3665901"/>
          </a:xfrm>
          <a:prstGeom prst="rect">
            <a:avLst/>
          </a:prstGeom>
          <a:noFill/>
          <a:ln>
            <a:noFill/>
          </a:ln>
        </p:spPr>
      </p:pic>
      <p:sp>
        <p:nvSpPr>
          <p:cNvPr id="816" name="Google Shape;816;p89"/>
          <p:cNvSpPr txBox="1"/>
          <p:nvPr>
            <p:ph idx="4294967295" type="title"/>
          </p:nvPr>
        </p:nvSpPr>
        <p:spPr>
          <a:xfrm>
            <a:off x="3629100" y="4500925"/>
            <a:ext cx="5355900" cy="4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u="sng">
                <a:solidFill>
                  <a:schemeClr val="hlink"/>
                </a:solidFill>
                <a:hlinkClick r:id="rId4"/>
              </a:rPr>
              <a:t>(Clark et al. EMNLP 2018)</a:t>
            </a:r>
            <a:endParaRPr sz="1200">
              <a:solidFill>
                <a:srgbClr val="666666"/>
              </a:solidFill>
            </a:endParaRPr>
          </a:p>
        </p:txBody>
      </p:sp>
      <p:sp>
        <p:nvSpPr>
          <p:cNvPr id="817" name="Google Shape;817;p8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p90"/>
          <p:cNvSpPr txBox="1"/>
          <p:nvPr>
            <p:ph type="title"/>
          </p:nvPr>
        </p:nvSpPr>
        <p:spPr>
          <a:xfrm>
            <a:off x="311700" y="19303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Scaling up pretraining</a:t>
            </a:r>
            <a:endParaRPr/>
          </a:p>
        </p:txBody>
      </p:sp>
      <p:sp>
        <p:nvSpPr>
          <p:cNvPr id="823" name="Google Shape;823;p9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91"/>
          <p:cNvSpPr txBox="1"/>
          <p:nvPr>
            <p:ph idx="1" type="body"/>
          </p:nvPr>
        </p:nvSpPr>
        <p:spPr>
          <a:xfrm>
            <a:off x="0" y="15450"/>
            <a:ext cx="91440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S</a:t>
            </a:r>
            <a:r>
              <a:rPr lang="de"/>
              <a:t>caling up pretraining</a:t>
            </a:r>
            <a:endParaRPr/>
          </a:p>
        </p:txBody>
      </p:sp>
      <p:sp>
        <p:nvSpPr>
          <p:cNvPr id="829" name="Google Shape;829;p91"/>
          <p:cNvSpPr txBox="1"/>
          <p:nvPr>
            <p:ph idx="4294967295" type="title"/>
          </p:nvPr>
        </p:nvSpPr>
        <p:spPr>
          <a:xfrm>
            <a:off x="6010975" y="1225875"/>
            <a:ext cx="1923600" cy="23970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rgbClr val="666666"/>
                </a:solidFill>
              </a:rPr>
              <a:t>More data → better word vectors</a:t>
            </a:r>
            <a:endParaRPr sz="1800">
              <a:solidFill>
                <a:srgbClr val="666666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rgbClr val="666666"/>
                </a:solidFill>
              </a:rPr>
              <a:t>(</a:t>
            </a:r>
            <a:r>
              <a:rPr lang="de" sz="1800" u="sng">
                <a:solidFill>
                  <a:schemeClr val="hlink"/>
                </a:solidFill>
                <a:hlinkClick r:id="rId3"/>
              </a:rPr>
              <a:t>Pennington et al 2014</a:t>
            </a:r>
            <a:r>
              <a:rPr lang="de" sz="1800">
                <a:solidFill>
                  <a:srgbClr val="666666"/>
                </a:solidFill>
              </a:rPr>
              <a:t>)</a:t>
            </a:r>
            <a:endParaRPr sz="1800">
              <a:solidFill>
                <a:srgbClr val="666666"/>
              </a:solidFill>
            </a:endParaRPr>
          </a:p>
        </p:txBody>
      </p:sp>
      <p:pic>
        <p:nvPicPr>
          <p:cNvPr id="830" name="Google Shape;830;p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3675" y="806700"/>
            <a:ext cx="4741726" cy="2932874"/>
          </a:xfrm>
          <a:prstGeom prst="rect">
            <a:avLst/>
          </a:prstGeom>
          <a:noFill/>
          <a:ln>
            <a:noFill/>
          </a:ln>
        </p:spPr>
      </p:pic>
      <p:sp>
        <p:nvSpPr>
          <p:cNvPr id="831" name="Google Shape;831;p9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92"/>
          <p:cNvSpPr txBox="1"/>
          <p:nvPr>
            <p:ph idx="4294967295" type="title"/>
          </p:nvPr>
        </p:nvSpPr>
        <p:spPr>
          <a:xfrm>
            <a:off x="311700" y="53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/>
              <a:t>Pretrained Language Models: More Data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37" name="Google Shape;837;p92"/>
          <p:cNvPicPr preferRelativeResize="0"/>
          <p:nvPr/>
        </p:nvPicPr>
        <p:blipFill rotWithShape="1">
          <a:blip r:embed="rId3">
            <a:alphaModFix/>
          </a:blip>
          <a:srcRect b="0" l="0" r="0" t="2018"/>
          <a:stretch/>
        </p:blipFill>
        <p:spPr>
          <a:xfrm>
            <a:off x="2467825" y="663251"/>
            <a:ext cx="4208325" cy="37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838" name="Google Shape;838;p92"/>
          <p:cNvSpPr txBox="1"/>
          <p:nvPr/>
        </p:nvSpPr>
        <p:spPr>
          <a:xfrm>
            <a:off x="6768275" y="4270850"/>
            <a:ext cx="1745700" cy="46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de" sz="18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Baevski et al. (2019)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9" name="Google Shape;839;p92"/>
          <p:cNvSpPr txBox="1"/>
          <p:nvPr>
            <p:ph idx="1" type="body"/>
          </p:nvPr>
        </p:nvSpPr>
        <p:spPr>
          <a:xfrm>
            <a:off x="0" y="15450"/>
            <a:ext cx="91440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Scaling up pretraining</a:t>
            </a:r>
            <a:endParaRPr/>
          </a:p>
        </p:txBody>
      </p:sp>
      <p:sp>
        <p:nvSpPr>
          <p:cNvPr id="840" name="Google Shape;840;p9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4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p93"/>
          <p:cNvSpPr txBox="1"/>
          <p:nvPr>
            <p:ph idx="1" type="body"/>
          </p:nvPr>
        </p:nvSpPr>
        <p:spPr>
          <a:xfrm>
            <a:off x="0" y="15450"/>
            <a:ext cx="91440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Scaling up pretraining</a:t>
            </a:r>
            <a:endParaRPr/>
          </a:p>
        </p:txBody>
      </p:sp>
      <p:sp>
        <p:nvSpPr>
          <p:cNvPr id="846" name="Google Shape;846;p93"/>
          <p:cNvSpPr txBox="1"/>
          <p:nvPr>
            <p:ph idx="4294967295" type="title"/>
          </p:nvPr>
        </p:nvSpPr>
        <p:spPr>
          <a:xfrm>
            <a:off x="6010975" y="1225875"/>
            <a:ext cx="1923600" cy="23970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rgbClr val="666666"/>
                </a:solidFill>
              </a:rPr>
              <a:t>Bigger model</a:t>
            </a:r>
            <a:r>
              <a:rPr lang="de" sz="1800">
                <a:solidFill>
                  <a:srgbClr val="666666"/>
                </a:solidFill>
              </a:rPr>
              <a:t> → better results</a:t>
            </a:r>
            <a:endParaRPr sz="1800">
              <a:solidFill>
                <a:srgbClr val="666666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rgbClr val="666666"/>
                </a:solidFill>
              </a:rPr>
              <a:t>(</a:t>
            </a:r>
            <a:r>
              <a:rPr lang="de" sz="1800" u="sng">
                <a:solidFill>
                  <a:schemeClr val="hlink"/>
                </a:solidFill>
                <a:hlinkClick r:id="rId3"/>
              </a:rPr>
              <a:t>Devlin et al 2019</a:t>
            </a:r>
            <a:r>
              <a:rPr lang="de" sz="1800">
                <a:solidFill>
                  <a:srgbClr val="666666"/>
                </a:solidFill>
              </a:rPr>
              <a:t>)</a:t>
            </a:r>
            <a:endParaRPr sz="1800">
              <a:solidFill>
                <a:srgbClr val="666666"/>
              </a:solidFill>
            </a:endParaRPr>
          </a:p>
        </p:txBody>
      </p:sp>
      <p:pic>
        <p:nvPicPr>
          <p:cNvPr id="847" name="Google Shape;847;p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6425" y="781150"/>
            <a:ext cx="3779250" cy="2841725"/>
          </a:xfrm>
          <a:prstGeom prst="rect">
            <a:avLst/>
          </a:prstGeom>
          <a:noFill/>
          <a:ln>
            <a:noFill/>
          </a:ln>
        </p:spPr>
      </p:pic>
      <p:sp>
        <p:nvSpPr>
          <p:cNvPr id="848" name="Google Shape;848;p9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2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p94"/>
          <p:cNvSpPr txBox="1"/>
          <p:nvPr>
            <p:ph type="title"/>
          </p:nvPr>
        </p:nvSpPr>
        <p:spPr>
          <a:xfrm>
            <a:off x="311700" y="19303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Cross-lingual pretraining</a:t>
            </a:r>
            <a:endParaRPr/>
          </a:p>
        </p:txBody>
      </p:sp>
      <p:sp>
        <p:nvSpPr>
          <p:cNvPr id="854" name="Google Shape;854;p9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8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p95"/>
          <p:cNvSpPr txBox="1"/>
          <p:nvPr>
            <p:ph idx="1" type="body"/>
          </p:nvPr>
        </p:nvSpPr>
        <p:spPr>
          <a:xfrm>
            <a:off x="0" y="15450"/>
            <a:ext cx="91440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Cross-lingual pretraining</a:t>
            </a:r>
            <a:endParaRPr/>
          </a:p>
        </p:txBody>
      </p:sp>
      <p:pic>
        <p:nvPicPr>
          <p:cNvPr id="860" name="Google Shape;860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04161" y="651125"/>
            <a:ext cx="4839839" cy="3226550"/>
          </a:xfrm>
          <a:prstGeom prst="rect">
            <a:avLst/>
          </a:prstGeom>
          <a:noFill/>
          <a:ln>
            <a:noFill/>
          </a:ln>
        </p:spPr>
      </p:pic>
      <p:sp>
        <p:nvSpPr>
          <p:cNvPr id="861" name="Google Shape;861;p95"/>
          <p:cNvSpPr txBox="1"/>
          <p:nvPr>
            <p:ph idx="4294967295" type="title"/>
          </p:nvPr>
        </p:nvSpPr>
        <p:spPr>
          <a:xfrm>
            <a:off x="262025" y="851425"/>
            <a:ext cx="4200600" cy="387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Char char="❏"/>
            </a:pPr>
            <a:r>
              <a:rPr lang="de" sz="1800">
                <a:solidFill>
                  <a:srgbClr val="666666"/>
                </a:solidFill>
              </a:rPr>
              <a:t>Much work on training cross-lingual word embeddings (Overview: </a:t>
            </a:r>
            <a:r>
              <a:rPr lang="de" sz="1800" u="sng">
                <a:solidFill>
                  <a:schemeClr val="accent5"/>
                </a:solidFill>
                <a:hlinkClick r:id="rId4"/>
              </a:rPr>
              <a:t>Ruder et al. (2017)</a:t>
            </a:r>
            <a:r>
              <a:rPr lang="de" sz="1800">
                <a:solidFill>
                  <a:srgbClr val="666666"/>
                </a:solidFill>
              </a:rPr>
              <a:t>)</a:t>
            </a:r>
            <a:endParaRPr sz="1800">
              <a:solidFill>
                <a:srgbClr val="666666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Char char="❏"/>
            </a:pPr>
            <a:r>
              <a:rPr lang="de" sz="1800">
                <a:solidFill>
                  <a:srgbClr val="666666"/>
                </a:solidFill>
              </a:rPr>
              <a:t>Idea: </a:t>
            </a:r>
            <a:r>
              <a:rPr lang="de" sz="1800">
                <a:solidFill>
                  <a:srgbClr val="666666"/>
                </a:solidFill>
              </a:rPr>
              <a:t>train</a:t>
            </a:r>
            <a:r>
              <a:rPr lang="de" sz="1800">
                <a:solidFill>
                  <a:srgbClr val="666666"/>
                </a:solidFill>
              </a:rPr>
              <a:t> each language separately, then align.</a:t>
            </a:r>
            <a:endParaRPr sz="1800">
              <a:solidFill>
                <a:srgbClr val="666666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Char char="❏"/>
            </a:pPr>
            <a:r>
              <a:rPr lang="de" sz="1800">
                <a:solidFill>
                  <a:srgbClr val="666666"/>
                </a:solidFill>
              </a:rPr>
              <a:t>Recent work aligning ELMo: </a:t>
            </a:r>
            <a:r>
              <a:rPr lang="de" sz="1800" u="sng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Schuster et al., (NAACL 2019)</a:t>
            </a:r>
            <a:endParaRPr sz="1800">
              <a:solidFill>
                <a:srgbClr val="666666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Char char="❏"/>
            </a:pPr>
            <a:r>
              <a:rPr lang="de" sz="1800" u="sng">
                <a:solidFill>
                  <a:schemeClr val="hlink"/>
                </a:solidFill>
                <a:hlinkClick r:id="rId6"/>
              </a:rPr>
              <a:t>ACL 2019 Tutorial on Unsupervised Cross-lingual Representation Learning</a:t>
            </a:r>
            <a:endParaRPr sz="1800">
              <a:solidFill>
                <a:srgbClr val="666666"/>
              </a:solidFill>
            </a:endParaRPr>
          </a:p>
        </p:txBody>
      </p:sp>
      <p:sp>
        <p:nvSpPr>
          <p:cNvPr id="862" name="Google Shape;862;p9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6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6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6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6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42"/>
          <p:cNvSpPr txBox="1"/>
          <p:nvPr/>
        </p:nvSpPr>
        <p:spPr>
          <a:xfrm>
            <a:off x="7398300" y="4679100"/>
            <a:ext cx="1745700" cy="46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de" sz="12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Ruder (2019)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00" name="Google Shape;200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48875" y="698199"/>
            <a:ext cx="4588553" cy="375270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1" name="Google Shape;201;p42"/>
          <p:cNvGrpSpPr/>
          <p:nvPr/>
        </p:nvGrpSpPr>
        <p:grpSpPr>
          <a:xfrm>
            <a:off x="4820475" y="1242400"/>
            <a:ext cx="3230213" cy="3412550"/>
            <a:chOff x="4820475" y="1623400"/>
            <a:chExt cx="3230213" cy="3412550"/>
          </a:xfrm>
        </p:grpSpPr>
        <p:sp>
          <p:nvSpPr>
            <p:cNvPr id="202" name="Google Shape;202;p42"/>
            <p:cNvSpPr/>
            <p:nvPr/>
          </p:nvSpPr>
          <p:spPr>
            <a:xfrm>
              <a:off x="4820475" y="4182750"/>
              <a:ext cx="1432800" cy="853200"/>
            </a:xfrm>
            <a:prstGeom prst="roundRect">
              <a:avLst>
                <a:gd fmla="val 16667" name="adj"/>
              </a:avLst>
            </a:prstGeom>
            <a:noFill/>
            <a:ln cap="flat" cmpd="sng" w="38100">
              <a:solidFill>
                <a:srgbClr val="1C458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03" name="Google Shape;203;p42"/>
            <p:cNvCxnSpPr/>
            <p:nvPr/>
          </p:nvCxnSpPr>
          <p:spPr>
            <a:xfrm flipH="1">
              <a:off x="5921700" y="2675275"/>
              <a:ext cx="1126800" cy="14991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204" name="Google Shape;204;p42"/>
            <p:cNvSpPr/>
            <p:nvPr/>
          </p:nvSpPr>
          <p:spPr>
            <a:xfrm>
              <a:off x="6526700" y="1623400"/>
              <a:ext cx="1523988" cy="1101600"/>
            </a:xfrm>
            <a:prstGeom prst="cloud">
              <a:avLst/>
            </a:prstGeom>
            <a:noFill/>
            <a:ln cap="flat" cmpd="sng" w="38100">
              <a:solidFill>
                <a:srgbClr val="1C458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>
                  <a:latin typeface="Roboto"/>
                  <a:ea typeface="Roboto"/>
                  <a:cs typeface="Roboto"/>
                  <a:sym typeface="Roboto"/>
                </a:rPr>
                <a:t>We will focus on this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205" name="Google Shape;205;p42"/>
          <p:cNvSpPr txBox="1"/>
          <p:nvPr>
            <p:ph idx="1" type="body"/>
          </p:nvPr>
        </p:nvSpPr>
        <p:spPr>
          <a:xfrm>
            <a:off x="0" y="15450"/>
            <a:ext cx="91440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Types of transfer learning in NLP</a:t>
            </a:r>
            <a:endParaRPr/>
          </a:p>
        </p:txBody>
      </p:sp>
      <p:sp>
        <p:nvSpPr>
          <p:cNvPr id="206" name="Google Shape;206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6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p96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Cross-lingual Polyglot Pretraining</a:t>
            </a:r>
            <a:endParaRPr/>
          </a:p>
        </p:txBody>
      </p:sp>
      <p:sp>
        <p:nvSpPr>
          <p:cNvPr id="868" name="Google Shape;868;p96"/>
          <p:cNvSpPr txBox="1"/>
          <p:nvPr>
            <p:ph idx="1" type="body"/>
          </p:nvPr>
        </p:nvSpPr>
        <p:spPr>
          <a:xfrm>
            <a:off x="311700" y="466675"/>
            <a:ext cx="8832300" cy="18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Key idea</a:t>
            </a:r>
            <a:r>
              <a:rPr lang="de"/>
              <a:t>: </a:t>
            </a:r>
            <a:r>
              <a:rPr b="1" lang="de"/>
              <a:t>Share vocabulary</a:t>
            </a:r>
            <a:r>
              <a:rPr lang="de"/>
              <a:t> and representations across languages by training one model on many languages.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de"/>
              <a:t>Advantages: Easy to implement, </a:t>
            </a:r>
            <a:r>
              <a:rPr b="1" lang="de"/>
              <a:t>enables</a:t>
            </a:r>
            <a:r>
              <a:rPr lang="de"/>
              <a:t> cross-lingual pretraining by itself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de"/>
              <a:t>Disadvantages: Leads to </a:t>
            </a:r>
            <a:r>
              <a:rPr b="1" lang="de"/>
              <a:t>under-representation</a:t>
            </a:r>
            <a:r>
              <a:rPr lang="de"/>
              <a:t> of low-resource languages</a:t>
            </a:r>
            <a:endParaRPr/>
          </a:p>
        </p:txBody>
      </p:sp>
      <p:sp>
        <p:nvSpPr>
          <p:cNvPr id="869" name="Google Shape;869;p96"/>
          <p:cNvSpPr txBox="1"/>
          <p:nvPr/>
        </p:nvSpPr>
        <p:spPr>
          <a:xfrm>
            <a:off x="193050" y="2183500"/>
            <a:ext cx="87579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Char char="❏"/>
            </a:pPr>
            <a:r>
              <a:rPr lang="de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LASER: Use parallel data for sentence representations (</a:t>
            </a:r>
            <a:r>
              <a:rPr lang="de" sz="1800" u="sng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Artetxe &amp; Schwenk, 2018</a:t>
            </a:r>
            <a:r>
              <a:rPr lang="de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Char char="❏"/>
            </a:pPr>
            <a:r>
              <a:rPr lang="de" sz="1800" u="sng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Multilingual BERT</a:t>
            </a:r>
            <a:r>
              <a:rPr lang="de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: BERT trained jointly on 100 languages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Char char="❏"/>
            </a:pPr>
            <a:r>
              <a:rPr lang="de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Rosita: Polyglot contextual representations (</a:t>
            </a:r>
            <a:r>
              <a:rPr lang="de" sz="1800" u="sng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  <a:hlinkClick r:id="rId5"/>
              </a:rPr>
              <a:t>Mulcaire et al., NAACL 2019</a:t>
            </a:r>
            <a:r>
              <a:rPr lang="de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Char char="❏"/>
            </a:pPr>
            <a:r>
              <a:rPr lang="de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XLM: Cross lingual LM (</a:t>
            </a:r>
            <a:r>
              <a:rPr lang="de" sz="1800" u="sng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  <a:hlinkClick r:id="rId6"/>
              </a:rPr>
              <a:t>Lample &amp; Conneau, 2019</a:t>
            </a:r>
            <a:r>
              <a:rPr lang="de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0" name="Google Shape;870;p9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6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6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6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4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p97"/>
          <p:cNvSpPr txBox="1"/>
          <p:nvPr>
            <p:ph type="title"/>
          </p:nvPr>
        </p:nvSpPr>
        <p:spPr>
          <a:xfrm>
            <a:off x="311700" y="596825"/>
            <a:ext cx="8520600" cy="95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Hands-on #1: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Pretraining a Transformer Language Model</a:t>
            </a:r>
            <a:endParaRPr/>
          </a:p>
        </p:txBody>
      </p:sp>
      <p:pic>
        <p:nvPicPr>
          <p:cNvPr id="876" name="Google Shape;876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8550" y="1828800"/>
            <a:ext cx="1638951" cy="1524000"/>
          </a:xfrm>
          <a:prstGeom prst="rect">
            <a:avLst/>
          </a:prstGeom>
          <a:noFill/>
          <a:ln>
            <a:noFill/>
          </a:ln>
        </p:spPr>
      </p:pic>
      <p:sp>
        <p:nvSpPr>
          <p:cNvPr id="877" name="Google Shape;877;p97"/>
          <p:cNvSpPr txBox="1"/>
          <p:nvPr/>
        </p:nvSpPr>
        <p:spPr>
          <a:xfrm>
            <a:off x="7646400" y="4852025"/>
            <a:ext cx="14976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Image credit: Chanaky</a:t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8" name="Google Shape;878;p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2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p98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/>
              <a:t>Hands-on: Overview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4" name="Google Shape;884;p98"/>
          <p:cNvSpPr txBox="1"/>
          <p:nvPr>
            <p:ph idx="1" type="body"/>
          </p:nvPr>
        </p:nvSpPr>
        <p:spPr>
          <a:xfrm>
            <a:off x="311700" y="937475"/>
            <a:ext cx="8520600" cy="362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de"/>
              <a:t>Goals: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lang="de"/>
              <a:t>Let’s make these recent works “uncool again” i.e. as accessible as possible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lang="de"/>
              <a:t>Expose all the details in a simple, concise and self-contained code-base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lang="de"/>
              <a:t>Show that transfer learning can be simple (</a:t>
            </a:r>
            <a:r>
              <a:rPr lang="de"/>
              <a:t>less</a:t>
            </a:r>
            <a:r>
              <a:rPr lang="de"/>
              <a:t> hand-engineering) &amp; fast (pretrained model)</a:t>
            </a:r>
            <a:endParaRPr sz="12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de"/>
              <a:t>Plan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lang="de"/>
              <a:t>Build a GPT-2 / BERT model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lang="de"/>
              <a:t>Pretrain it on a rather large corpus with ~100M words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lang="de"/>
              <a:t>Adapt it for a target task to get SOTA performances</a:t>
            </a:r>
            <a:endParaRPr sz="12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de"/>
              <a:t>Material: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lang="de"/>
              <a:t>Colab: </a:t>
            </a:r>
            <a:r>
              <a:rPr lang="de" u="sng">
                <a:hlinkClick r:id="rId3"/>
              </a:rPr>
              <a:t>http://tiny.cc/NAACLTransferColab</a:t>
            </a:r>
            <a:r>
              <a:rPr lang="de"/>
              <a:t>	⇨ code of the following slides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lang="de"/>
              <a:t>Code: </a:t>
            </a:r>
            <a:r>
              <a:rPr lang="de" u="sng">
                <a:hlinkClick r:id="rId4"/>
              </a:rPr>
              <a:t>http://tiny.cc/NAACLTransferCode</a:t>
            </a:r>
            <a:r>
              <a:rPr lang="de"/>
              <a:t>  	⇨ same code organized in a repo</a:t>
            </a:r>
            <a:endParaRPr/>
          </a:p>
        </p:txBody>
      </p:sp>
      <p:sp>
        <p:nvSpPr>
          <p:cNvPr id="885" name="Google Shape;885;p98"/>
          <p:cNvSpPr txBox="1"/>
          <p:nvPr/>
        </p:nvSpPr>
        <p:spPr>
          <a:xfrm>
            <a:off x="190500" y="420300"/>
            <a:ext cx="81723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d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Current developments in Transfer Learning combine new approaches for </a:t>
            </a:r>
            <a:r>
              <a:rPr lang="de" u="sng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training schemes</a:t>
            </a:r>
            <a:r>
              <a:rPr lang="d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(sequential training)</a:t>
            </a:r>
            <a:r>
              <a:rPr lang="d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as well as </a:t>
            </a:r>
            <a:r>
              <a:rPr lang="de" u="sng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models</a:t>
            </a:r>
            <a:r>
              <a:rPr lang="d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(transformers)</a:t>
            </a:r>
            <a:r>
              <a:rPr lang="d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⇨ can look intimidating and complex</a:t>
            </a:r>
            <a:br>
              <a:rPr lang="d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</a:b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86" name="Google Shape;886;p9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40075" y="86650"/>
            <a:ext cx="509000" cy="473300"/>
          </a:xfrm>
          <a:prstGeom prst="rect">
            <a:avLst/>
          </a:prstGeom>
          <a:noFill/>
          <a:ln>
            <a:noFill/>
          </a:ln>
        </p:spPr>
      </p:pic>
      <p:sp>
        <p:nvSpPr>
          <p:cNvPr id="887" name="Google Shape;887;p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89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p99"/>
          <p:cNvSpPr txBox="1"/>
          <p:nvPr>
            <p:ph idx="1" type="body"/>
          </p:nvPr>
        </p:nvSpPr>
        <p:spPr>
          <a:xfrm>
            <a:off x="0" y="15450"/>
            <a:ext cx="91440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Hands-on pre-training</a:t>
            </a:r>
            <a:endParaRPr/>
          </a:p>
        </p:txBody>
      </p:sp>
      <p:pic>
        <p:nvPicPr>
          <p:cNvPr id="893" name="Google Shape;893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40075" y="86650"/>
            <a:ext cx="509000" cy="47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4" name="Google Shape;894;p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6200" y="1585374"/>
            <a:ext cx="4088326" cy="1941833"/>
          </a:xfrm>
          <a:prstGeom prst="rect">
            <a:avLst/>
          </a:prstGeom>
          <a:noFill/>
          <a:ln>
            <a:noFill/>
          </a:ln>
        </p:spPr>
      </p:pic>
      <p:sp>
        <p:nvSpPr>
          <p:cNvPr id="895" name="Google Shape;895;p99"/>
          <p:cNvSpPr txBox="1"/>
          <p:nvPr/>
        </p:nvSpPr>
        <p:spPr>
          <a:xfrm>
            <a:off x="437725" y="686125"/>
            <a:ext cx="3666000" cy="47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de">
                <a:latin typeface="Roboto"/>
                <a:ea typeface="Roboto"/>
                <a:cs typeface="Roboto"/>
                <a:sym typeface="Roboto"/>
              </a:rPr>
              <a:t>Colab: </a:t>
            </a:r>
            <a:r>
              <a:rPr lang="de" u="sng">
                <a:latin typeface="Roboto"/>
                <a:ea typeface="Roboto"/>
                <a:cs typeface="Roboto"/>
                <a:sym typeface="Roboto"/>
                <a:hlinkClick r:id="rId5"/>
              </a:rPr>
              <a:t>http://tiny.cc/NAACLTransferColab</a:t>
            </a:r>
            <a:endParaRPr/>
          </a:p>
        </p:txBody>
      </p:sp>
      <p:grpSp>
        <p:nvGrpSpPr>
          <p:cNvPr id="896" name="Google Shape;896;p99"/>
          <p:cNvGrpSpPr/>
          <p:nvPr/>
        </p:nvGrpSpPr>
        <p:grpSpPr>
          <a:xfrm>
            <a:off x="4812775" y="1406400"/>
            <a:ext cx="4088324" cy="2564850"/>
            <a:chOff x="4812775" y="1939800"/>
            <a:chExt cx="4088324" cy="2564850"/>
          </a:xfrm>
        </p:grpSpPr>
        <p:pic>
          <p:nvPicPr>
            <p:cNvPr id="897" name="Google Shape;897;p99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812775" y="3619400"/>
              <a:ext cx="4065227" cy="885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98" name="Google Shape;898;p99"/>
            <p:cNvPicPr preferRelativeResize="0"/>
            <p:nvPr/>
          </p:nvPicPr>
          <p:blipFill rotWithShape="1">
            <a:blip r:embed="rId7">
              <a:alphaModFix/>
            </a:blip>
            <a:srcRect b="26117" l="0" r="0" t="0"/>
            <a:stretch/>
          </p:blipFill>
          <p:spPr>
            <a:xfrm>
              <a:off x="4835875" y="1939800"/>
              <a:ext cx="4065224" cy="7471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99" name="Google Shape;899;p99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4835875" y="2687000"/>
              <a:ext cx="4065223" cy="94311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00" name="Google Shape;900;p99"/>
          <p:cNvSpPr txBox="1"/>
          <p:nvPr/>
        </p:nvSpPr>
        <p:spPr>
          <a:xfrm>
            <a:off x="4914450" y="686125"/>
            <a:ext cx="3885000" cy="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d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Repo</a:t>
            </a:r>
            <a:r>
              <a:rPr lang="d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</a:t>
            </a:r>
            <a:r>
              <a:rPr lang="de" u="sng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  <a:hlinkClick r:id="rId9"/>
              </a:rPr>
              <a:t>http://tiny.cc/NAACLTransferCode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901" name="Google Shape;901;p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905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p100"/>
          <p:cNvSpPr txBox="1"/>
          <p:nvPr>
            <p:ph idx="1" type="body"/>
          </p:nvPr>
        </p:nvSpPr>
        <p:spPr>
          <a:xfrm>
            <a:off x="0" y="15450"/>
            <a:ext cx="91440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Hands-on pre-training</a:t>
            </a:r>
            <a:endParaRPr/>
          </a:p>
        </p:txBody>
      </p:sp>
      <p:sp>
        <p:nvSpPr>
          <p:cNvPr id="907" name="Google Shape;907;p100"/>
          <p:cNvSpPr txBox="1"/>
          <p:nvPr>
            <p:ph idx="4294967295" type="title"/>
          </p:nvPr>
        </p:nvSpPr>
        <p:spPr>
          <a:xfrm>
            <a:off x="142875" y="1118450"/>
            <a:ext cx="5055600" cy="259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❏"/>
            </a:pPr>
            <a:r>
              <a:rPr lang="de" sz="1400">
                <a:solidFill>
                  <a:srgbClr val="000000"/>
                </a:solidFill>
              </a:rPr>
              <a:t>summing words and position embeddings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❏"/>
            </a:pPr>
            <a:r>
              <a:rPr lang="de" sz="1400">
                <a:solidFill>
                  <a:srgbClr val="000000"/>
                </a:solidFill>
              </a:rPr>
              <a:t>applying a succession of transformer blocks with:</a:t>
            </a:r>
            <a:endParaRPr sz="1400">
              <a:solidFill>
                <a:srgbClr val="000000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❏"/>
            </a:pPr>
            <a:r>
              <a:rPr lang="de" sz="1400">
                <a:solidFill>
                  <a:srgbClr val="000000"/>
                </a:solidFill>
              </a:rPr>
              <a:t>layer normalisation</a:t>
            </a:r>
            <a:endParaRPr sz="1400">
              <a:solidFill>
                <a:srgbClr val="000000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❏"/>
            </a:pPr>
            <a:r>
              <a:rPr lang="de" sz="1400">
                <a:solidFill>
                  <a:srgbClr val="000000"/>
                </a:solidFill>
              </a:rPr>
              <a:t>a self-attention module</a:t>
            </a:r>
            <a:endParaRPr sz="1400">
              <a:solidFill>
                <a:srgbClr val="000000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❏"/>
            </a:pPr>
            <a:r>
              <a:rPr lang="de" sz="1400">
                <a:solidFill>
                  <a:srgbClr val="000000"/>
                </a:solidFill>
              </a:rPr>
              <a:t>dropout and a residual connection</a:t>
            </a:r>
            <a:br>
              <a:rPr lang="de" sz="1400">
                <a:solidFill>
                  <a:srgbClr val="000000"/>
                </a:solidFill>
              </a:rPr>
            </a:br>
            <a:endParaRPr sz="1400">
              <a:solidFill>
                <a:srgbClr val="000000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lang="de" sz="1400"/>
              <a:t>another layer normalisation</a:t>
            </a:r>
            <a:endParaRPr sz="1400"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lang="de" sz="1400"/>
              <a:t>a feed-forward module with one hidden layer and a non linearity: Linear ⇨ ReLU/gelu ⇨ Linear</a:t>
            </a:r>
            <a:endParaRPr sz="1400"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lang="de" sz="1400"/>
              <a:t>dropout and a residual connection</a:t>
            </a:r>
            <a:endParaRPr sz="1400"/>
          </a:p>
          <a:p>
            <a:pPr indent="-31750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lang="de" sz="1400"/>
              <a:t>The </a:t>
            </a:r>
            <a:endParaRPr sz="1400"/>
          </a:p>
        </p:txBody>
      </p:sp>
      <p:pic>
        <p:nvPicPr>
          <p:cNvPr id="908" name="Google Shape;908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60800" y="819150"/>
            <a:ext cx="2403726" cy="30520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09" name="Google Shape;909;p100"/>
          <p:cNvCxnSpPr/>
          <p:nvPr/>
        </p:nvCxnSpPr>
        <p:spPr>
          <a:xfrm>
            <a:off x="4600575" y="1343025"/>
            <a:ext cx="1686000" cy="0"/>
          </a:xfrm>
          <a:prstGeom prst="straightConnector1">
            <a:avLst/>
          </a:prstGeom>
          <a:noFill/>
          <a:ln cap="flat" cmpd="sng" w="19050">
            <a:solidFill>
              <a:srgbClr val="3D85C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10" name="Google Shape;910;p100"/>
          <p:cNvCxnSpPr/>
          <p:nvPr/>
        </p:nvCxnSpPr>
        <p:spPr>
          <a:xfrm>
            <a:off x="4505325" y="2019225"/>
            <a:ext cx="1838100" cy="0"/>
          </a:xfrm>
          <a:prstGeom prst="straightConnector1">
            <a:avLst/>
          </a:prstGeom>
          <a:noFill/>
          <a:ln cap="flat" cmpd="sng" w="19050">
            <a:solidFill>
              <a:srgbClr val="3D85C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11" name="Google Shape;911;p100"/>
          <p:cNvCxnSpPr/>
          <p:nvPr/>
        </p:nvCxnSpPr>
        <p:spPr>
          <a:xfrm>
            <a:off x="5088550" y="2985150"/>
            <a:ext cx="1236000" cy="0"/>
          </a:xfrm>
          <a:prstGeom prst="straightConnector1">
            <a:avLst/>
          </a:prstGeom>
          <a:noFill/>
          <a:ln cap="flat" cmpd="sng" w="19050">
            <a:solidFill>
              <a:srgbClr val="3D85C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12" name="Google Shape;912;p100"/>
          <p:cNvSpPr txBox="1"/>
          <p:nvPr>
            <p:ph idx="4294967295" type="title"/>
          </p:nvPr>
        </p:nvSpPr>
        <p:spPr>
          <a:xfrm>
            <a:off x="6545700" y="4772025"/>
            <a:ext cx="2598300" cy="4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u="sng">
                <a:solidFill>
                  <a:schemeClr val="hlink"/>
                </a:solidFill>
                <a:hlinkClick r:id="rId4"/>
              </a:rPr>
              <a:t>(Child et al, 2019)</a:t>
            </a:r>
            <a:endParaRPr sz="1200">
              <a:solidFill>
                <a:srgbClr val="666666"/>
              </a:solidFill>
            </a:endParaRPr>
          </a:p>
        </p:txBody>
      </p:sp>
      <p:sp>
        <p:nvSpPr>
          <p:cNvPr id="913" name="Google Shape;913;p100"/>
          <p:cNvSpPr txBox="1"/>
          <p:nvPr/>
        </p:nvSpPr>
        <p:spPr>
          <a:xfrm>
            <a:off x="54000" y="544350"/>
            <a:ext cx="9090000" cy="8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Our core model will be a Transformer. Large-scale transformer architectures (GPT-2, BERT, XLM…) are very similar to each other and consist of:</a:t>
            </a:r>
            <a:br>
              <a:rPr lang="d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endParaRPr/>
          </a:p>
        </p:txBody>
      </p:sp>
      <p:sp>
        <p:nvSpPr>
          <p:cNvPr id="914" name="Google Shape;914;p100"/>
          <p:cNvSpPr txBox="1"/>
          <p:nvPr/>
        </p:nvSpPr>
        <p:spPr>
          <a:xfrm>
            <a:off x="142875" y="3771900"/>
            <a:ext cx="65247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Main differences between GPT/GPT-2/BERT are the objective functions: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❏"/>
            </a:pPr>
            <a:r>
              <a:rPr lang="d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causal language modeling</a:t>
            </a:r>
            <a:r>
              <a:rPr lang="d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for GPT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❏"/>
            </a:pPr>
            <a:r>
              <a:rPr lang="d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masked language modeling for BERT </a:t>
            </a:r>
            <a:r>
              <a:rPr lang="d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(+ next sentence prediction) 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15" name="Google Shape;915;p100"/>
          <p:cNvSpPr/>
          <p:nvPr/>
        </p:nvSpPr>
        <p:spPr>
          <a:xfrm>
            <a:off x="6343575" y="3856050"/>
            <a:ext cx="476400" cy="763500"/>
          </a:xfrm>
          <a:prstGeom prst="rightBrace">
            <a:avLst>
              <a:gd fmla="val 23583" name="adj1"/>
              <a:gd fmla="val 50000" name="adj2"/>
            </a:avLst>
          </a:prstGeom>
          <a:noFill/>
          <a:ln cap="flat" cmpd="sng" w="28575">
            <a:solidFill>
              <a:srgbClr val="4070A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6" name="Google Shape;916;p100"/>
          <p:cNvSpPr txBox="1"/>
          <p:nvPr/>
        </p:nvSpPr>
        <p:spPr>
          <a:xfrm>
            <a:off x="6877050" y="4050600"/>
            <a:ext cx="1800300" cy="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We’ll play with both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17" name="Google Shape;917;p1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40075" y="86650"/>
            <a:ext cx="509000" cy="473300"/>
          </a:xfrm>
          <a:prstGeom prst="rect">
            <a:avLst/>
          </a:prstGeom>
          <a:noFill/>
          <a:ln>
            <a:noFill/>
          </a:ln>
        </p:spPr>
      </p:pic>
      <p:sp>
        <p:nvSpPr>
          <p:cNvPr id="918" name="Google Shape;918;p1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3" name="Google Shape;923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5000" y="677324"/>
            <a:ext cx="6638999" cy="4423901"/>
          </a:xfrm>
          <a:prstGeom prst="rect">
            <a:avLst/>
          </a:prstGeom>
          <a:noFill/>
          <a:ln>
            <a:noFill/>
          </a:ln>
        </p:spPr>
      </p:pic>
      <p:sp>
        <p:nvSpPr>
          <p:cNvPr id="924" name="Google Shape;924;p101"/>
          <p:cNvSpPr txBox="1"/>
          <p:nvPr>
            <p:ph idx="1" type="body"/>
          </p:nvPr>
        </p:nvSpPr>
        <p:spPr>
          <a:xfrm>
            <a:off x="0" y="15450"/>
            <a:ext cx="91440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/>
              <a:t>Hands-on pre-training</a:t>
            </a:r>
            <a:endParaRPr/>
          </a:p>
        </p:txBody>
      </p:sp>
      <p:sp>
        <p:nvSpPr>
          <p:cNvPr id="925" name="Google Shape;925;p101"/>
          <p:cNvSpPr txBox="1"/>
          <p:nvPr>
            <p:ph idx="4294967295" type="title"/>
          </p:nvPr>
        </p:nvSpPr>
        <p:spPr>
          <a:xfrm>
            <a:off x="-22200" y="581025"/>
            <a:ext cx="2527200" cy="311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400">
                <a:solidFill>
                  <a:srgbClr val="000000"/>
                </a:solidFill>
              </a:rPr>
              <a:t>Let’s code the </a:t>
            </a:r>
            <a:r>
              <a:rPr lang="de" sz="1400">
                <a:solidFill>
                  <a:srgbClr val="000000"/>
                </a:solidFill>
              </a:rPr>
              <a:t>backbone</a:t>
            </a:r>
            <a:r>
              <a:rPr lang="de" sz="1400">
                <a:solidFill>
                  <a:srgbClr val="000000"/>
                </a:solidFill>
              </a:rPr>
              <a:t> of our model!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400">
                <a:solidFill>
                  <a:srgbClr val="000000"/>
                </a:solidFill>
              </a:rPr>
              <a:t>PyTorch 1.1 now has a </a:t>
            </a:r>
            <a:r>
              <a:rPr i="1" lang="de" sz="1400">
                <a:solidFill>
                  <a:srgbClr val="000000"/>
                </a:solidFill>
              </a:rPr>
              <a:t>nn.MultiHeadAttention</a:t>
            </a:r>
            <a:r>
              <a:rPr lang="de" sz="1400">
                <a:solidFill>
                  <a:srgbClr val="000000"/>
                </a:solidFill>
              </a:rPr>
              <a:t> module: lets us encapsulate the self-attention logic while still</a:t>
            </a:r>
            <a:r>
              <a:rPr lang="de" sz="1400">
                <a:solidFill>
                  <a:srgbClr val="000000"/>
                </a:solidFill>
              </a:rPr>
              <a:t> controlling</a:t>
            </a:r>
            <a:r>
              <a:rPr lang="de" sz="1400">
                <a:solidFill>
                  <a:srgbClr val="000000"/>
                </a:solidFill>
              </a:rPr>
              <a:t> the internals of the Transformer.</a:t>
            </a:r>
            <a:endParaRPr sz="1400">
              <a:solidFill>
                <a:srgbClr val="000000"/>
              </a:solidFill>
            </a:endParaRPr>
          </a:p>
        </p:txBody>
      </p:sp>
      <p:pic>
        <p:nvPicPr>
          <p:cNvPr id="926" name="Google Shape;926;p1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8650" y="2762500"/>
            <a:ext cx="1811943" cy="2300624"/>
          </a:xfrm>
          <a:prstGeom prst="rect">
            <a:avLst/>
          </a:prstGeom>
          <a:noFill/>
          <a:ln>
            <a:noFill/>
          </a:ln>
        </p:spPr>
      </p:pic>
      <p:sp>
        <p:nvSpPr>
          <p:cNvPr id="927" name="Google Shape;927;p101"/>
          <p:cNvSpPr/>
          <p:nvPr/>
        </p:nvSpPr>
        <p:spPr>
          <a:xfrm>
            <a:off x="3324225" y="3943150"/>
            <a:ext cx="5381700" cy="4383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6D9EE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28" name="Google Shape;928;p101"/>
          <p:cNvCxnSpPr>
            <a:endCxn id="927" idx="1"/>
          </p:cNvCxnSpPr>
          <p:nvPr/>
        </p:nvCxnSpPr>
        <p:spPr>
          <a:xfrm>
            <a:off x="2044125" y="3538900"/>
            <a:ext cx="1280100" cy="623400"/>
          </a:xfrm>
          <a:prstGeom prst="straightConnector1">
            <a:avLst/>
          </a:prstGeom>
          <a:noFill/>
          <a:ln cap="flat" cmpd="sng" w="19050">
            <a:solidFill>
              <a:srgbClr val="3D85C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29" name="Google Shape;929;p101"/>
          <p:cNvSpPr/>
          <p:nvPr/>
        </p:nvSpPr>
        <p:spPr>
          <a:xfrm>
            <a:off x="3324225" y="4387600"/>
            <a:ext cx="5381700" cy="4383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6D9EE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30" name="Google Shape;930;p101"/>
          <p:cNvCxnSpPr>
            <a:endCxn id="929" idx="1"/>
          </p:cNvCxnSpPr>
          <p:nvPr/>
        </p:nvCxnSpPr>
        <p:spPr>
          <a:xfrm>
            <a:off x="2057325" y="4381450"/>
            <a:ext cx="1266900" cy="225300"/>
          </a:xfrm>
          <a:prstGeom prst="straightConnector1">
            <a:avLst/>
          </a:prstGeom>
          <a:noFill/>
          <a:ln cap="flat" cmpd="sng" w="19050">
            <a:solidFill>
              <a:srgbClr val="3D85C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31" name="Google Shape;931;p101"/>
          <p:cNvSpPr/>
          <p:nvPr/>
        </p:nvSpPr>
        <p:spPr>
          <a:xfrm>
            <a:off x="3104625" y="2762500"/>
            <a:ext cx="5601300" cy="4635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6D9EE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32" name="Google Shape;932;p101"/>
          <p:cNvCxnSpPr>
            <a:endCxn id="931" idx="1"/>
          </p:cNvCxnSpPr>
          <p:nvPr/>
        </p:nvCxnSpPr>
        <p:spPr>
          <a:xfrm flipH="1" rot="10800000">
            <a:off x="1956225" y="2994250"/>
            <a:ext cx="1148400" cy="149100"/>
          </a:xfrm>
          <a:prstGeom prst="straightConnector1">
            <a:avLst/>
          </a:prstGeom>
          <a:noFill/>
          <a:ln cap="flat" cmpd="sng" w="19050">
            <a:solidFill>
              <a:srgbClr val="3D85C6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933" name="Google Shape;933;p10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40075" y="86650"/>
            <a:ext cx="509000" cy="473300"/>
          </a:xfrm>
          <a:prstGeom prst="rect">
            <a:avLst/>
          </a:prstGeom>
          <a:noFill/>
          <a:ln>
            <a:noFill/>
          </a:ln>
        </p:spPr>
      </p:pic>
      <p:sp>
        <p:nvSpPr>
          <p:cNvPr id="934" name="Google Shape;934;p101"/>
          <p:cNvSpPr/>
          <p:nvPr/>
        </p:nvSpPr>
        <p:spPr>
          <a:xfrm>
            <a:off x="3104625" y="1355900"/>
            <a:ext cx="5601300" cy="3123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6D9EE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5" name="Google Shape;935;p101"/>
          <p:cNvSpPr/>
          <p:nvPr/>
        </p:nvSpPr>
        <p:spPr>
          <a:xfrm>
            <a:off x="3104625" y="1978250"/>
            <a:ext cx="5601300" cy="2253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6D9EE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6" name="Google Shape;936;p101"/>
          <p:cNvSpPr/>
          <p:nvPr/>
        </p:nvSpPr>
        <p:spPr>
          <a:xfrm>
            <a:off x="3100100" y="2090850"/>
            <a:ext cx="5601300" cy="3123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6D9EE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7" name="Google Shape;937;p1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94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2" name="Google Shape;942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5000" y="677324"/>
            <a:ext cx="6638999" cy="4423901"/>
          </a:xfrm>
          <a:prstGeom prst="rect">
            <a:avLst/>
          </a:prstGeom>
          <a:noFill/>
          <a:ln>
            <a:noFill/>
          </a:ln>
        </p:spPr>
      </p:pic>
      <p:sp>
        <p:nvSpPr>
          <p:cNvPr id="943" name="Google Shape;943;p102"/>
          <p:cNvSpPr txBox="1"/>
          <p:nvPr>
            <p:ph idx="1" type="body"/>
          </p:nvPr>
        </p:nvSpPr>
        <p:spPr>
          <a:xfrm>
            <a:off x="0" y="15450"/>
            <a:ext cx="91440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/>
              <a:t>Hands-on pre-training</a:t>
            </a:r>
            <a:endParaRPr/>
          </a:p>
        </p:txBody>
      </p:sp>
      <p:sp>
        <p:nvSpPr>
          <p:cNvPr id="944" name="Google Shape;944;p102"/>
          <p:cNvSpPr txBox="1"/>
          <p:nvPr>
            <p:ph idx="4294967295" type="title"/>
          </p:nvPr>
        </p:nvSpPr>
        <p:spPr>
          <a:xfrm>
            <a:off x="-12675" y="638175"/>
            <a:ext cx="2527200" cy="5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400">
                <a:solidFill>
                  <a:srgbClr val="000000"/>
                </a:solidFill>
              </a:rPr>
              <a:t>Two attention masks?</a:t>
            </a:r>
            <a:endParaRPr sz="1400">
              <a:solidFill>
                <a:srgbClr val="000000"/>
              </a:solidFill>
            </a:endParaRPr>
          </a:p>
        </p:txBody>
      </p:sp>
      <p:sp>
        <p:nvSpPr>
          <p:cNvPr id="945" name="Google Shape;945;p102"/>
          <p:cNvSpPr/>
          <p:nvPr/>
        </p:nvSpPr>
        <p:spPr>
          <a:xfrm>
            <a:off x="3086100" y="3228775"/>
            <a:ext cx="5381700" cy="4383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6D9EE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46" name="Google Shape;946;p102"/>
          <p:cNvCxnSpPr/>
          <p:nvPr/>
        </p:nvCxnSpPr>
        <p:spPr>
          <a:xfrm flipH="1" rot="10800000">
            <a:off x="2362200" y="3638325"/>
            <a:ext cx="723900" cy="371700"/>
          </a:xfrm>
          <a:prstGeom prst="straightConnector1">
            <a:avLst/>
          </a:prstGeom>
          <a:noFill/>
          <a:ln cap="flat" cmpd="sng" w="19050">
            <a:solidFill>
              <a:srgbClr val="3D85C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47" name="Google Shape;947;p102"/>
          <p:cNvSpPr/>
          <p:nvPr/>
        </p:nvSpPr>
        <p:spPr>
          <a:xfrm>
            <a:off x="4038075" y="2571750"/>
            <a:ext cx="1105500" cy="2253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93C4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48" name="Google Shape;948;p102"/>
          <p:cNvCxnSpPr>
            <a:endCxn id="947" idx="1"/>
          </p:cNvCxnSpPr>
          <p:nvPr/>
        </p:nvCxnSpPr>
        <p:spPr>
          <a:xfrm>
            <a:off x="2476575" y="2013900"/>
            <a:ext cx="1561500" cy="670500"/>
          </a:xfrm>
          <a:prstGeom prst="straightConnector1">
            <a:avLst/>
          </a:prstGeom>
          <a:noFill/>
          <a:ln cap="flat" cmpd="sng" w="19050">
            <a:solidFill>
              <a:srgbClr val="93C47D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949" name="Google Shape;949;p1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0575" y="2000325"/>
            <a:ext cx="1929647" cy="704700"/>
          </a:xfrm>
          <a:prstGeom prst="rect">
            <a:avLst/>
          </a:prstGeom>
          <a:noFill/>
          <a:ln>
            <a:noFill/>
          </a:ln>
        </p:spPr>
      </p:pic>
      <p:sp>
        <p:nvSpPr>
          <p:cNvPr id="950" name="Google Shape;950;p102"/>
          <p:cNvSpPr txBox="1"/>
          <p:nvPr>
            <p:ph idx="4294967295" type="title"/>
          </p:nvPr>
        </p:nvSpPr>
        <p:spPr>
          <a:xfrm>
            <a:off x="-44475" y="958125"/>
            <a:ext cx="2606700" cy="9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❏"/>
            </a:pPr>
            <a:r>
              <a:rPr lang="de" sz="1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padding_mask</a:t>
            </a:r>
            <a:r>
              <a:rPr lang="de" sz="1400">
                <a:solidFill>
                  <a:srgbClr val="000000"/>
                </a:solidFill>
              </a:rPr>
              <a:t> </a:t>
            </a:r>
            <a:r>
              <a:rPr lang="de" sz="1400">
                <a:solidFill>
                  <a:schemeClr val="dk1"/>
                </a:solidFill>
              </a:rPr>
              <a:t>masks the padding tokens. It</a:t>
            </a:r>
            <a:r>
              <a:rPr lang="de" sz="1400">
                <a:solidFill>
                  <a:srgbClr val="000000"/>
                </a:solidFill>
              </a:rPr>
              <a:t> is specific to each sample in the batch:</a:t>
            </a:r>
            <a:endParaRPr sz="1400">
              <a:solidFill>
                <a:srgbClr val="000000"/>
              </a:solidFill>
            </a:endParaRPr>
          </a:p>
        </p:txBody>
      </p:sp>
      <p:pic>
        <p:nvPicPr>
          <p:cNvPr id="951" name="Google Shape;951;p10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7125" y="4067175"/>
            <a:ext cx="2067601" cy="857149"/>
          </a:xfrm>
          <a:prstGeom prst="rect">
            <a:avLst/>
          </a:prstGeom>
          <a:noFill/>
          <a:ln>
            <a:noFill/>
          </a:ln>
        </p:spPr>
      </p:pic>
      <p:sp>
        <p:nvSpPr>
          <p:cNvPr id="952" name="Google Shape;952;p102"/>
          <p:cNvSpPr txBox="1"/>
          <p:nvPr>
            <p:ph idx="4294967295" type="title"/>
          </p:nvPr>
        </p:nvSpPr>
        <p:spPr>
          <a:xfrm>
            <a:off x="-52425" y="2836700"/>
            <a:ext cx="2606700" cy="135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❏"/>
            </a:pPr>
            <a:r>
              <a:rPr lang="de" sz="1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attn_mask</a:t>
            </a:r>
            <a:r>
              <a:rPr lang="de" sz="1400">
                <a:solidFill>
                  <a:schemeClr val="dk1"/>
                </a:solidFill>
              </a:rPr>
              <a:t> </a:t>
            </a:r>
            <a:r>
              <a:rPr lang="de" sz="1400">
                <a:solidFill>
                  <a:srgbClr val="000000"/>
                </a:solidFill>
              </a:rPr>
              <a:t>is the same for all samples in the batch. It masks </a:t>
            </a:r>
            <a:r>
              <a:rPr lang="de" sz="1400">
                <a:solidFill>
                  <a:schemeClr val="dk1"/>
                </a:solidFill>
              </a:rPr>
              <a:t>the previous tokens for causal transformers</a:t>
            </a:r>
            <a:r>
              <a:rPr lang="de" sz="1400">
                <a:solidFill>
                  <a:srgbClr val="000000"/>
                </a:solidFill>
              </a:rPr>
              <a:t>:</a:t>
            </a:r>
            <a:endParaRPr sz="1400">
              <a:solidFill>
                <a:srgbClr val="000000"/>
              </a:solidFill>
            </a:endParaRPr>
          </a:p>
        </p:txBody>
      </p:sp>
      <p:sp>
        <p:nvSpPr>
          <p:cNvPr id="953" name="Google Shape;953;p102"/>
          <p:cNvSpPr/>
          <p:nvPr/>
        </p:nvSpPr>
        <p:spPr>
          <a:xfrm>
            <a:off x="6724125" y="4010025"/>
            <a:ext cx="1580400" cy="2253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93C4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4" name="Google Shape;954;p102"/>
          <p:cNvSpPr/>
          <p:nvPr/>
        </p:nvSpPr>
        <p:spPr>
          <a:xfrm>
            <a:off x="4676775" y="4019350"/>
            <a:ext cx="1066800" cy="2253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6D9EE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55" name="Google Shape;955;p10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440075" y="86650"/>
            <a:ext cx="509000" cy="473300"/>
          </a:xfrm>
          <a:prstGeom prst="rect">
            <a:avLst/>
          </a:prstGeom>
          <a:noFill/>
          <a:ln>
            <a:noFill/>
          </a:ln>
        </p:spPr>
      </p:pic>
      <p:sp>
        <p:nvSpPr>
          <p:cNvPr id="956" name="Google Shape;956;p1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960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1" name="Google Shape;961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0325" y="980300"/>
            <a:ext cx="6785102" cy="4153676"/>
          </a:xfrm>
          <a:prstGeom prst="rect">
            <a:avLst/>
          </a:prstGeom>
          <a:noFill/>
          <a:ln>
            <a:noFill/>
          </a:ln>
        </p:spPr>
      </p:pic>
      <p:sp>
        <p:nvSpPr>
          <p:cNvPr id="962" name="Google Shape;962;p103"/>
          <p:cNvSpPr txBox="1"/>
          <p:nvPr>
            <p:ph idx="1" type="body"/>
          </p:nvPr>
        </p:nvSpPr>
        <p:spPr>
          <a:xfrm>
            <a:off x="0" y="15450"/>
            <a:ext cx="91440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/>
              <a:t>Hands-on pre-training</a:t>
            </a:r>
            <a:endParaRPr/>
          </a:p>
        </p:txBody>
      </p:sp>
      <p:sp>
        <p:nvSpPr>
          <p:cNvPr id="963" name="Google Shape;963;p103"/>
          <p:cNvSpPr txBox="1"/>
          <p:nvPr>
            <p:ph idx="4294967295" type="title"/>
          </p:nvPr>
        </p:nvSpPr>
        <p:spPr>
          <a:xfrm>
            <a:off x="35850" y="2063575"/>
            <a:ext cx="2135100" cy="120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400">
                <a:solidFill>
                  <a:srgbClr val="000000"/>
                </a:solidFill>
              </a:rPr>
              <a:t>1.</a:t>
            </a:r>
            <a:r>
              <a:rPr lang="de" sz="1400">
                <a:solidFill>
                  <a:srgbClr val="000000"/>
                </a:solidFill>
              </a:rPr>
              <a:t> </a:t>
            </a:r>
            <a:r>
              <a:rPr b="1" lang="de" sz="1400" u="sng">
                <a:solidFill>
                  <a:srgbClr val="000000"/>
                </a:solidFill>
              </a:rPr>
              <a:t>A</a:t>
            </a:r>
            <a:r>
              <a:rPr b="1" lang="de" sz="1400" u="sng">
                <a:solidFill>
                  <a:srgbClr val="000000"/>
                </a:solidFill>
              </a:rPr>
              <a:t> pretraining head</a:t>
            </a:r>
            <a:r>
              <a:rPr lang="de" sz="1400">
                <a:solidFill>
                  <a:srgbClr val="000000"/>
                </a:solidFill>
              </a:rPr>
              <a:t> on top of our core model: we choose a language modeling head with tied weights</a:t>
            </a:r>
            <a:endParaRPr sz="1400">
              <a:solidFill>
                <a:srgbClr val="000000"/>
              </a:solidFill>
            </a:endParaRPr>
          </a:p>
        </p:txBody>
      </p:sp>
      <p:sp>
        <p:nvSpPr>
          <p:cNvPr id="964" name="Google Shape;964;p103"/>
          <p:cNvSpPr txBox="1"/>
          <p:nvPr/>
        </p:nvSpPr>
        <p:spPr>
          <a:xfrm>
            <a:off x="0" y="620550"/>
            <a:ext cx="8982000" cy="3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To pretrain our model, we need to add a few elements: a </a:t>
            </a:r>
            <a:r>
              <a:rPr lang="de" u="sng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head</a:t>
            </a:r>
            <a:r>
              <a:rPr lang="d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a </a:t>
            </a:r>
            <a:r>
              <a:rPr lang="de" u="sng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loss</a:t>
            </a:r>
            <a:r>
              <a:rPr lang="d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and </a:t>
            </a:r>
            <a:r>
              <a:rPr lang="de" u="sng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initialize weights</a:t>
            </a:r>
            <a:r>
              <a:rPr lang="d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65" name="Google Shape;965;p103"/>
          <p:cNvSpPr txBox="1"/>
          <p:nvPr/>
        </p:nvSpPr>
        <p:spPr>
          <a:xfrm>
            <a:off x="54000" y="1009350"/>
            <a:ext cx="2304900" cy="120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We add these elements with a pretraining model encapsulating our model.</a:t>
            </a:r>
            <a:endParaRPr/>
          </a:p>
        </p:txBody>
      </p:sp>
      <p:sp>
        <p:nvSpPr>
          <p:cNvPr id="966" name="Google Shape;966;p103"/>
          <p:cNvSpPr/>
          <p:nvPr/>
        </p:nvSpPr>
        <p:spPr>
          <a:xfrm>
            <a:off x="2852775" y="2790550"/>
            <a:ext cx="5919900" cy="705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6D9EE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67" name="Google Shape;967;p103"/>
          <p:cNvCxnSpPr>
            <a:endCxn id="966" idx="1"/>
          </p:cNvCxnSpPr>
          <p:nvPr/>
        </p:nvCxnSpPr>
        <p:spPr>
          <a:xfrm flipH="1" rot="10800000">
            <a:off x="2047875" y="3143050"/>
            <a:ext cx="804900" cy="371700"/>
          </a:xfrm>
          <a:prstGeom prst="straightConnector1">
            <a:avLst/>
          </a:prstGeom>
          <a:noFill/>
          <a:ln cap="flat" cmpd="sng" w="19050">
            <a:solidFill>
              <a:srgbClr val="3D85C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68" name="Google Shape;968;p103"/>
          <p:cNvSpPr/>
          <p:nvPr/>
        </p:nvSpPr>
        <p:spPr>
          <a:xfrm>
            <a:off x="2852775" y="4081275"/>
            <a:ext cx="5919900" cy="7287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6D9EE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69" name="Google Shape;969;p103"/>
          <p:cNvCxnSpPr>
            <a:endCxn id="968" idx="1"/>
          </p:cNvCxnSpPr>
          <p:nvPr/>
        </p:nvCxnSpPr>
        <p:spPr>
          <a:xfrm>
            <a:off x="2066775" y="4257825"/>
            <a:ext cx="786000" cy="187800"/>
          </a:xfrm>
          <a:prstGeom prst="straightConnector1">
            <a:avLst/>
          </a:prstGeom>
          <a:noFill/>
          <a:ln cap="flat" cmpd="sng" w="19050">
            <a:solidFill>
              <a:srgbClr val="3D85C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70" name="Google Shape;970;p103"/>
          <p:cNvSpPr/>
          <p:nvPr/>
        </p:nvSpPr>
        <p:spPr>
          <a:xfrm>
            <a:off x="2852775" y="2033500"/>
            <a:ext cx="5919900" cy="7287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6D9EE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71" name="Google Shape;971;p103"/>
          <p:cNvCxnSpPr>
            <a:endCxn id="970" idx="1"/>
          </p:cNvCxnSpPr>
          <p:nvPr/>
        </p:nvCxnSpPr>
        <p:spPr>
          <a:xfrm flipH="1" rot="10800000">
            <a:off x="2114475" y="2397850"/>
            <a:ext cx="738300" cy="221400"/>
          </a:xfrm>
          <a:prstGeom prst="straightConnector1">
            <a:avLst/>
          </a:prstGeom>
          <a:noFill/>
          <a:ln cap="flat" cmpd="sng" w="19050">
            <a:solidFill>
              <a:srgbClr val="3D85C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72" name="Google Shape;972;p103"/>
          <p:cNvCxnSpPr>
            <a:stCxn id="965" idx="3"/>
          </p:cNvCxnSpPr>
          <p:nvPr/>
        </p:nvCxnSpPr>
        <p:spPr>
          <a:xfrm>
            <a:off x="2358900" y="1611600"/>
            <a:ext cx="803400" cy="64800"/>
          </a:xfrm>
          <a:prstGeom prst="straightConnector1">
            <a:avLst/>
          </a:prstGeom>
          <a:noFill/>
          <a:ln cap="flat" cmpd="sng" w="19050">
            <a:solidFill>
              <a:srgbClr val="3D85C6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973" name="Google Shape;973;p10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40075" y="86650"/>
            <a:ext cx="509000" cy="473300"/>
          </a:xfrm>
          <a:prstGeom prst="rect">
            <a:avLst/>
          </a:prstGeom>
          <a:noFill/>
          <a:ln>
            <a:noFill/>
          </a:ln>
        </p:spPr>
      </p:pic>
      <p:sp>
        <p:nvSpPr>
          <p:cNvPr id="974" name="Google Shape;974;p103"/>
          <p:cNvSpPr txBox="1"/>
          <p:nvPr/>
        </p:nvSpPr>
        <p:spPr>
          <a:xfrm>
            <a:off x="35850" y="3327238"/>
            <a:ext cx="2135100" cy="5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2. </a:t>
            </a:r>
            <a:r>
              <a:rPr b="1" lang="de" u="sng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Initialize</a:t>
            </a:r>
            <a:r>
              <a:rPr lang="d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the weights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75" name="Google Shape;975;p103"/>
          <p:cNvSpPr txBox="1"/>
          <p:nvPr/>
        </p:nvSpPr>
        <p:spPr>
          <a:xfrm>
            <a:off x="35850" y="3829300"/>
            <a:ext cx="2060400" cy="130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3. Define a </a:t>
            </a:r>
            <a:r>
              <a:rPr b="1" lang="de" u="sng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loss function</a:t>
            </a:r>
            <a:r>
              <a:rPr lang="d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we choose a cross-entropy loss on current (or next) token predictions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76" name="Google Shape;976;p1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980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1" name="Google Shape;981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8900" y="1103020"/>
            <a:ext cx="6623101" cy="552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2" name="Google Shape;982;p1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58900" y="1808132"/>
            <a:ext cx="6601377" cy="1145568"/>
          </a:xfrm>
          <a:prstGeom prst="rect">
            <a:avLst/>
          </a:prstGeom>
          <a:noFill/>
          <a:ln>
            <a:noFill/>
          </a:ln>
        </p:spPr>
      </p:pic>
      <p:pic>
        <p:nvPicPr>
          <p:cNvPr id="983" name="Google Shape;983;p10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58900" y="3106100"/>
            <a:ext cx="6601377" cy="1174236"/>
          </a:xfrm>
          <a:prstGeom prst="rect">
            <a:avLst/>
          </a:prstGeom>
          <a:noFill/>
          <a:ln>
            <a:noFill/>
          </a:ln>
        </p:spPr>
      </p:pic>
      <p:pic>
        <p:nvPicPr>
          <p:cNvPr id="984" name="Google Shape;984;p10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58900" y="4385492"/>
            <a:ext cx="6601377" cy="454783"/>
          </a:xfrm>
          <a:prstGeom prst="rect">
            <a:avLst/>
          </a:prstGeom>
          <a:noFill/>
          <a:ln>
            <a:noFill/>
          </a:ln>
        </p:spPr>
      </p:pic>
      <p:sp>
        <p:nvSpPr>
          <p:cNvPr id="985" name="Google Shape;985;p104"/>
          <p:cNvSpPr txBox="1"/>
          <p:nvPr>
            <p:ph idx="1" type="body"/>
          </p:nvPr>
        </p:nvSpPr>
        <p:spPr>
          <a:xfrm>
            <a:off x="0" y="15450"/>
            <a:ext cx="91440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Hands-on pre-training</a:t>
            </a:r>
            <a:endParaRPr/>
          </a:p>
        </p:txBody>
      </p:sp>
      <p:sp>
        <p:nvSpPr>
          <p:cNvPr id="986" name="Google Shape;986;p104"/>
          <p:cNvSpPr txBox="1"/>
          <p:nvPr>
            <p:ph idx="4294967295" type="title"/>
          </p:nvPr>
        </p:nvSpPr>
        <p:spPr>
          <a:xfrm>
            <a:off x="54000" y="1758850"/>
            <a:ext cx="2135100" cy="134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400">
                <a:solidFill>
                  <a:srgbClr val="000000"/>
                </a:solidFill>
              </a:rPr>
              <a:t>Hyper-parameters taken from </a:t>
            </a:r>
            <a:r>
              <a:rPr lang="de" sz="1400" u="sng">
                <a:solidFill>
                  <a:schemeClr val="hlink"/>
                </a:solidFill>
                <a:hlinkClick r:id="rId7"/>
              </a:rPr>
              <a:t>Dai et al., 2018</a:t>
            </a:r>
            <a:r>
              <a:rPr lang="de" sz="1400">
                <a:solidFill>
                  <a:srgbClr val="000000"/>
                </a:solidFill>
              </a:rPr>
              <a:t> (Transformer-XL) ⇨ ~50M parameters causal model.</a:t>
            </a:r>
            <a:endParaRPr sz="1400">
              <a:solidFill>
                <a:srgbClr val="000000"/>
              </a:solidFill>
            </a:endParaRPr>
          </a:p>
        </p:txBody>
      </p:sp>
      <p:sp>
        <p:nvSpPr>
          <p:cNvPr id="987" name="Google Shape;987;p104"/>
          <p:cNvSpPr txBox="1"/>
          <p:nvPr/>
        </p:nvSpPr>
        <p:spPr>
          <a:xfrm>
            <a:off x="2358900" y="667388"/>
            <a:ext cx="4486200" cy="3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Now let’s take care of our data and configuration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88" name="Google Shape;988;p104"/>
          <p:cNvSpPr txBox="1"/>
          <p:nvPr/>
        </p:nvSpPr>
        <p:spPr>
          <a:xfrm>
            <a:off x="54000" y="704550"/>
            <a:ext cx="2135100" cy="10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We'll use a pre-defined open vocabulary tokenizer: BERT’s model cased tokenizer.</a:t>
            </a:r>
            <a:endParaRPr/>
          </a:p>
        </p:txBody>
      </p:sp>
      <p:cxnSp>
        <p:nvCxnSpPr>
          <p:cNvPr id="989" name="Google Shape;989;p104"/>
          <p:cNvCxnSpPr>
            <a:endCxn id="982" idx="1"/>
          </p:cNvCxnSpPr>
          <p:nvPr/>
        </p:nvCxnSpPr>
        <p:spPr>
          <a:xfrm flipH="1" rot="10800000">
            <a:off x="2038200" y="2380916"/>
            <a:ext cx="320700" cy="300"/>
          </a:xfrm>
          <a:prstGeom prst="straightConnector1">
            <a:avLst/>
          </a:prstGeom>
          <a:noFill/>
          <a:ln cap="flat" cmpd="sng" w="19050">
            <a:solidFill>
              <a:srgbClr val="3D85C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90" name="Google Shape;990;p104"/>
          <p:cNvCxnSpPr/>
          <p:nvPr/>
        </p:nvCxnSpPr>
        <p:spPr>
          <a:xfrm>
            <a:off x="1962150" y="1133475"/>
            <a:ext cx="410700" cy="111300"/>
          </a:xfrm>
          <a:prstGeom prst="straightConnector1">
            <a:avLst/>
          </a:prstGeom>
          <a:noFill/>
          <a:ln cap="flat" cmpd="sng" w="19050">
            <a:solidFill>
              <a:srgbClr val="3D85C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91" name="Google Shape;991;p104"/>
          <p:cNvSpPr txBox="1"/>
          <p:nvPr>
            <p:ph idx="4294967295" type="title"/>
          </p:nvPr>
        </p:nvSpPr>
        <p:spPr>
          <a:xfrm>
            <a:off x="76200" y="3023450"/>
            <a:ext cx="2189100" cy="120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400">
                <a:solidFill>
                  <a:srgbClr val="000000"/>
                </a:solidFill>
              </a:rPr>
              <a:t>Use a large dataset for pre-trainining: WikiText-103 with 103M tokens (</a:t>
            </a:r>
            <a:r>
              <a:rPr lang="de" sz="1400" u="sng">
                <a:solidFill>
                  <a:schemeClr val="hlink"/>
                </a:solidFill>
                <a:hlinkClick r:id="rId8"/>
              </a:rPr>
              <a:t>Merity et al., 2017</a:t>
            </a:r>
            <a:r>
              <a:rPr lang="de" sz="1400">
                <a:solidFill>
                  <a:srgbClr val="000000"/>
                </a:solidFill>
              </a:rPr>
              <a:t>).</a:t>
            </a:r>
            <a:endParaRPr sz="1400">
              <a:solidFill>
                <a:srgbClr val="000000"/>
              </a:solidFill>
            </a:endParaRPr>
          </a:p>
        </p:txBody>
      </p:sp>
      <p:cxnSp>
        <p:nvCxnSpPr>
          <p:cNvPr id="992" name="Google Shape;992;p104"/>
          <p:cNvCxnSpPr/>
          <p:nvPr/>
        </p:nvCxnSpPr>
        <p:spPr>
          <a:xfrm>
            <a:off x="1981200" y="4680375"/>
            <a:ext cx="377400" cy="5400"/>
          </a:xfrm>
          <a:prstGeom prst="straightConnector1">
            <a:avLst/>
          </a:prstGeom>
          <a:noFill/>
          <a:ln cap="flat" cmpd="sng" w="19050">
            <a:solidFill>
              <a:srgbClr val="3D85C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93" name="Google Shape;993;p104"/>
          <p:cNvSpPr txBox="1"/>
          <p:nvPr>
            <p:ph idx="4294967295" type="title"/>
          </p:nvPr>
        </p:nvSpPr>
        <p:spPr>
          <a:xfrm>
            <a:off x="54000" y="4280325"/>
            <a:ext cx="2189100" cy="6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400">
                <a:solidFill>
                  <a:srgbClr val="000000"/>
                </a:solidFill>
              </a:rPr>
              <a:t>Instantiate our model and optimizer (</a:t>
            </a:r>
            <a:r>
              <a:rPr lang="de" sz="1400">
                <a:solidFill>
                  <a:schemeClr val="dk1"/>
                </a:solidFill>
              </a:rPr>
              <a:t>Adam)</a:t>
            </a:r>
            <a:endParaRPr sz="1400">
              <a:solidFill>
                <a:srgbClr val="000000"/>
              </a:solidFill>
            </a:endParaRPr>
          </a:p>
        </p:txBody>
      </p:sp>
      <p:cxnSp>
        <p:nvCxnSpPr>
          <p:cNvPr id="994" name="Google Shape;994;p104"/>
          <p:cNvCxnSpPr/>
          <p:nvPr/>
        </p:nvCxnSpPr>
        <p:spPr>
          <a:xfrm flipH="1" rot="10800000">
            <a:off x="2038350" y="3464463"/>
            <a:ext cx="320700" cy="300"/>
          </a:xfrm>
          <a:prstGeom prst="straightConnector1">
            <a:avLst/>
          </a:prstGeom>
          <a:noFill/>
          <a:ln cap="flat" cmpd="sng" w="19050">
            <a:solidFill>
              <a:srgbClr val="3D85C6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995" name="Google Shape;995;p10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440075" y="86650"/>
            <a:ext cx="509000" cy="473300"/>
          </a:xfrm>
          <a:prstGeom prst="rect">
            <a:avLst/>
          </a:prstGeom>
          <a:noFill/>
          <a:ln>
            <a:noFill/>
          </a:ln>
        </p:spPr>
      </p:pic>
      <p:sp>
        <p:nvSpPr>
          <p:cNvPr id="996" name="Google Shape;996;p1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1000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1" name="Google Shape;1001;p105"/>
          <p:cNvPicPr preferRelativeResize="0"/>
          <p:nvPr/>
        </p:nvPicPr>
        <p:blipFill rotWithShape="1">
          <a:blip r:embed="rId3">
            <a:alphaModFix/>
          </a:blip>
          <a:srcRect b="0" l="5821" r="7673" t="0"/>
          <a:stretch/>
        </p:blipFill>
        <p:spPr>
          <a:xfrm>
            <a:off x="132025" y="3240467"/>
            <a:ext cx="2142974" cy="60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2" name="Google Shape;1002;p1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03575" y="681150"/>
            <a:ext cx="6300500" cy="3686075"/>
          </a:xfrm>
          <a:prstGeom prst="rect">
            <a:avLst/>
          </a:prstGeom>
          <a:noFill/>
          <a:ln>
            <a:noFill/>
          </a:ln>
        </p:spPr>
      </p:pic>
      <p:sp>
        <p:nvSpPr>
          <p:cNvPr id="1003" name="Google Shape;1003;p105"/>
          <p:cNvSpPr txBox="1"/>
          <p:nvPr>
            <p:ph idx="1" type="body"/>
          </p:nvPr>
        </p:nvSpPr>
        <p:spPr>
          <a:xfrm>
            <a:off x="0" y="15450"/>
            <a:ext cx="91440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Hands-on pre-training</a:t>
            </a:r>
            <a:endParaRPr/>
          </a:p>
        </p:txBody>
      </p:sp>
      <p:sp>
        <p:nvSpPr>
          <p:cNvPr id="1004" name="Google Shape;1004;p105"/>
          <p:cNvSpPr txBox="1"/>
          <p:nvPr/>
        </p:nvSpPr>
        <p:spPr>
          <a:xfrm>
            <a:off x="38100" y="1037276"/>
            <a:ext cx="2304900" cy="119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 simple update loop.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We use gradient accumulation to have a large batch size even on 1 GPU (&gt;64).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5" name="Google Shape;1005;p105"/>
          <p:cNvSpPr/>
          <p:nvPr/>
        </p:nvSpPr>
        <p:spPr>
          <a:xfrm>
            <a:off x="2676525" y="3314500"/>
            <a:ext cx="5838900" cy="4953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6D9EE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06" name="Google Shape;1006;p105"/>
          <p:cNvCxnSpPr>
            <a:endCxn id="1005" idx="1"/>
          </p:cNvCxnSpPr>
          <p:nvPr/>
        </p:nvCxnSpPr>
        <p:spPr>
          <a:xfrm>
            <a:off x="2254425" y="3228550"/>
            <a:ext cx="422100" cy="333600"/>
          </a:xfrm>
          <a:prstGeom prst="straightConnector1">
            <a:avLst/>
          </a:prstGeom>
          <a:noFill/>
          <a:ln cap="flat" cmpd="sng" w="19050">
            <a:solidFill>
              <a:srgbClr val="3D85C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07" name="Google Shape;1007;p105"/>
          <p:cNvSpPr/>
          <p:nvPr/>
        </p:nvSpPr>
        <p:spPr>
          <a:xfrm>
            <a:off x="2724150" y="1600200"/>
            <a:ext cx="5791200" cy="1342800"/>
          </a:xfrm>
          <a:prstGeom prst="roundRect">
            <a:avLst>
              <a:gd fmla="val 9930" name="adj"/>
            </a:avLst>
          </a:prstGeom>
          <a:noFill/>
          <a:ln cap="flat" cmpd="sng" w="38100">
            <a:solidFill>
              <a:srgbClr val="6D9EE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08" name="Google Shape;1008;p10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03575" y="4427833"/>
            <a:ext cx="6300500" cy="696267"/>
          </a:xfrm>
          <a:prstGeom prst="rect">
            <a:avLst/>
          </a:prstGeom>
          <a:noFill/>
          <a:ln>
            <a:noFill/>
          </a:ln>
        </p:spPr>
      </p:pic>
      <p:sp>
        <p:nvSpPr>
          <p:cNvPr id="1009" name="Google Shape;1009;p105"/>
          <p:cNvSpPr txBox="1"/>
          <p:nvPr/>
        </p:nvSpPr>
        <p:spPr>
          <a:xfrm>
            <a:off x="51050" y="2286902"/>
            <a:ext cx="2304900" cy="9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Learning rate schedule: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dk1"/>
                </a:solidFill>
              </a:rPr>
              <a:t>- linear warmup to start</a:t>
            </a:r>
            <a:br>
              <a:rPr lang="de">
                <a:solidFill>
                  <a:schemeClr val="dk1"/>
                </a:solidFill>
              </a:rPr>
            </a:br>
            <a:r>
              <a:rPr lang="de">
                <a:solidFill>
                  <a:schemeClr val="dk1"/>
                </a:solidFill>
              </a:rPr>
              <a:t>- then cosine or inverse square root decrease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010" name="Google Shape;1010;p105"/>
          <p:cNvSpPr txBox="1"/>
          <p:nvPr/>
        </p:nvSpPr>
        <p:spPr>
          <a:xfrm>
            <a:off x="1716825" y="4581550"/>
            <a:ext cx="537600" cy="3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Go!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011" name="Google Shape;1011;p105"/>
          <p:cNvCxnSpPr>
            <a:stCxn id="1010" idx="3"/>
            <a:endCxn id="1008" idx="1"/>
          </p:cNvCxnSpPr>
          <p:nvPr/>
        </p:nvCxnSpPr>
        <p:spPr>
          <a:xfrm>
            <a:off x="2254425" y="4775950"/>
            <a:ext cx="149100" cy="0"/>
          </a:xfrm>
          <a:prstGeom prst="straightConnector1">
            <a:avLst/>
          </a:prstGeom>
          <a:noFill/>
          <a:ln cap="flat" cmpd="sng" w="19050">
            <a:solidFill>
              <a:srgbClr val="3D85C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12" name="Google Shape;1012;p105"/>
          <p:cNvSpPr txBox="1"/>
          <p:nvPr/>
        </p:nvSpPr>
        <p:spPr>
          <a:xfrm>
            <a:off x="38100" y="681150"/>
            <a:ext cx="2304900" cy="3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And we’re done: let’s train!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13" name="Google Shape;1013;p10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440075" y="86650"/>
            <a:ext cx="509000" cy="473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14" name="Google Shape;1014;p105"/>
          <p:cNvGrpSpPr/>
          <p:nvPr/>
        </p:nvGrpSpPr>
        <p:grpSpPr>
          <a:xfrm>
            <a:off x="132028" y="3974682"/>
            <a:ext cx="1689534" cy="995662"/>
            <a:chOff x="7039438" y="1231025"/>
            <a:chExt cx="2407429" cy="1448025"/>
          </a:xfrm>
        </p:grpSpPr>
        <p:pic>
          <p:nvPicPr>
            <p:cNvPr id="1015" name="Google Shape;1015;p10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7039438" y="1231025"/>
              <a:ext cx="2127987" cy="14480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16" name="Google Shape;1016;p105"/>
            <p:cNvSpPr txBox="1"/>
            <p:nvPr/>
          </p:nvSpPr>
          <p:spPr>
            <a:xfrm>
              <a:off x="7933367" y="1443384"/>
              <a:ext cx="1513500" cy="35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no warm-up</a:t>
              </a:r>
              <a:endParaRPr sz="1200"/>
            </a:p>
          </p:txBody>
        </p:sp>
        <p:cxnSp>
          <p:nvCxnSpPr>
            <p:cNvPr id="1017" name="Google Shape;1017;p105"/>
            <p:cNvCxnSpPr>
              <a:stCxn id="1016" idx="2"/>
            </p:cNvCxnSpPr>
            <p:nvPr/>
          </p:nvCxnSpPr>
          <p:spPr>
            <a:xfrm flipH="1">
              <a:off x="8439917" y="1801884"/>
              <a:ext cx="250200" cy="332100"/>
            </a:xfrm>
            <a:prstGeom prst="straightConnector1">
              <a:avLst/>
            </a:prstGeom>
            <a:noFill/>
            <a:ln cap="flat" cmpd="sng" w="19050">
              <a:solidFill>
                <a:srgbClr val="3D85C6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sp>
        <p:nvSpPr>
          <p:cNvPr id="1018" name="Google Shape;1018;p1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1019" name="Google Shape;1019;p105"/>
          <p:cNvSpPr/>
          <p:nvPr/>
        </p:nvSpPr>
        <p:spPr>
          <a:xfrm>
            <a:off x="942708" y="1792950"/>
            <a:ext cx="5791200" cy="12549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20" name="Google Shape;1020;p10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77569" y="1968000"/>
            <a:ext cx="5519689" cy="975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21" name="Google Shape;1021;p105"/>
          <p:cNvCxnSpPr>
            <a:stCxn id="1019" idx="2"/>
          </p:cNvCxnSpPr>
          <p:nvPr/>
        </p:nvCxnSpPr>
        <p:spPr>
          <a:xfrm flipH="1">
            <a:off x="3277008" y="3047850"/>
            <a:ext cx="561300" cy="1488000"/>
          </a:xfrm>
          <a:prstGeom prst="straightConnector1">
            <a:avLst/>
          </a:prstGeom>
          <a:noFill/>
          <a:ln cap="flat" cmpd="sng" w="19050">
            <a:solidFill>
              <a:srgbClr val="3D85C6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43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What this tutorial is about and what it’s not about</a:t>
            </a:r>
            <a:endParaRPr/>
          </a:p>
        </p:txBody>
      </p:sp>
      <p:sp>
        <p:nvSpPr>
          <p:cNvPr id="212" name="Google Shape;212;p43"/>
          <p:cNvSpPr txBox="1"/>
          <p:nvPr>
            <p:ph idx="1" type="body"/>
          </p:nvPr>
        </p:nvSpPr>
        <p:spPr>
          <a:xfrm>
            <a:off x="311700" y="5428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de"/>
              <a:t>Goal: provide broad overview of transfer methods in NLP, focusing on the most empirically successful methods </a:t>
            </a:r>
            <a:r>
              <a:rPr i="1" lang="de"/>
              <a:t>as of today (mid 2019)</a:t>
            </a:r>
            <a:endParaRPr i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de"/>
              <a:t>Provide practical, hands on advice → by end of tutorial, everyone has ability to apply recent advances to text classification task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❏"/>
            </a:pPr>
            <a:r>
              <a:rPr lang="de"/>
              <a:t>What this is not: </a:t>
            </a:r>
            <a:r>
              <a:rPr b="1" lang="de"/>
              <a:t>Comprehensive</a:t>
            </a:r>
            <a:r>
              <a:rPr lang="de"/>
              <a:t> (it’s impossible to cover all related papers in one tutorial!)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de"/>
              <a:t>(Bender Rule: This tutorial is mostly for work done in English, extensibility to other languages depends on availability of supervision.)</a:t>
            </a:r>
            <a:endParaRPr/>
          </a:p>
        </p:txBody>
      </p:sp>
      <p:sp>
        <p:nvSpPr>
          <p:cNvPr id="213" name="Google Shape;213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1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1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1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1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1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5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1026;p106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/>
              <a:t>Hands-on pre-training — Concluding remarks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7" name="Google Shape;1027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40075" y="86650"/>
            <a:ext cx="509000" cy="4733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8" name="Google Shape;1028;p106"/>
          <p:cNvSpPr txBox="1"/>
          <p:nvPr/>
        </p:nvSpPr>
        <p:spPr>
          <a:xfrm>
            <a:off x="108750" y="521800"/>
            <a:ext cx="8723400" cy="41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Char char="❏"/>
            </a:pPr>
            <a:r>
              <a:rPr lang="de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On pretraining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❏"/>
            </a:pPr>
            <a:r>
              <a:rPr b="1" lang="d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Intensive</a:t>
            </a:r>
            <a:r>
              <a:rPr lang="d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: in our case 5h–20h on 8 V100 GPUs (few days w. 1 V100) to reach a good perplexity ⇨ share your pretrained models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❏"/>
            </a:pPr>
            <a:r>
              <a:rPr b="1" lang="d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Robust to the choice of hyper-parameters (</a:t>
            </a:r>
            <a:r>
              <a:rPr lang="d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apart from needing a warm-up for transformers)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❏"/>
            </a:pPr>
            <a:r>
              <a:rPr lang="d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Language modeling is a hard task, your model should </a:t>
            </a:r>
            <a:r>
              <a:rPr b="1" lang="d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not have enough capacity to overfit</a:t>
            </a:r>
            <a:r>
              <a:rPr lang="d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if your dataset is large enough ⇨ you can just start the training and let it run.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❏"/>
            </a:pPr>
            <a:r>
              <a:rPr b="1" lang="d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Masked-language modeling</a:t>
            </a:r>
            <a:r>
              <a:rPr lang="d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: typically 2-4 times slower to train than LM</a:t>
            </a:r>
            <a:br>
              <a:rPr lang="d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d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We only mask 15% of the tokens ⇨ smaller signal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Char char="❏"/>
            </a:pPr>
            <a:r>
              <a:rPr lang="de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For the rest of this tutorial</a:t>
            </a:r>
            <a:br>
              <a:rPr lang="de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d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We don’t have enough time to do a full pretraining</a:t>
            </a:r>
            <a:br>
              <a:rPr lang="d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d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⇨ we pretrained</a:t>
            </a:r>
            <a:r>
              <a:rPr b="1" lang="d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two models </a:t>
            </a:r>
            <a:r>
              <a:rPr lang="d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for you before the tutorial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29" name="Google Shape;1029;p1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1033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Google Shape;1034;p107"/>
          <p:cNvSpPr txBox="1"/>
          <p:nvPr>
            <p:ph idx="1" type="body"/>
          </p:nvPr>
        </p:nvSpPr>
        <p:spPr>
          <a:xfrm>
            <a:off x="0" y="15450"/>
            <a:ext cx="91440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Hands-on pre-training — Concluding remarks</a:t>
            </a:r>
            <a:endParaRPr/>
          </a:p>
        </p:txBody>
      </p:sp>
      <p:sp>
        <p:nvSpPr>
          <p:cNvPr id="1035" name="Google Shape;1035;p107"/>
          <p:cNvSpPr txBox="1"/>
          <p:nvPr/>
        </p:nvSpPr>
        <p:spPr>
          <a:xfrm>
            <a:off x="172175" y="558925"/>
            <a:ext cx="8597700" cy="40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Char char="❏"/>
            </a:pPr>
            <a:r>
              <a:rPr lang="de">
                <a:latin typeface="Roboto Medium"/>
                <a:ea typeface="Roboto Medium"/>
                <a:cs typeface="Roboto Medium"/>
                <a:sym typeface="Roboto Medium"/>
              </a:rPr>
              <a:t>First model: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b="1" lang="de"/>
              <a:t>exactly the one</a:t>
            </a:r>
            <a:r>
              <a:rPr lang="de"/>
              <a:t> we built together </a:t>
            </a:r>
            <a:r>
              <a:rPr lang="de">
                <a:solidFill>
                  <a:schemeClr val="dk1"/>
                </a:solidFill>
              </a:rPr>
              <a:t>⇨ </a:t>
            </a:r>
            <a:r>
              <a:rPr lang="de"/>
              <a:t>a 50M parameters causal Transformer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lang="de"/>
              <a:t>Trained 15h on 8 V100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lang="de"/>
              <a:t>Reached a </a:t>
            </a:r>
            <a:r>
              <a:rPr b="1" lang="de"/>
              <a:t>word-level perplexity of 29</a:t>
            </a:r>
            <a:r>
              <a:rPr lang="de"/>
              <a:t> on wikitext-103 validation set (quite competitive)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edium"/>
              <a:buChar char="❏"/>
            </a:pPr>
            <a:r>
              <a:rPr lang="de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Second model:</a:t>
            </a:r>
            <a:endParaRPr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❏"/>
            </a:pPr>
            <a:r>
              <a:rPr lang="de">
                <a:solidFill>
                  <a:schemeClr val="dk1"/>
                </a:solidFill>
              </a:rPr>
              <a:t>Same model but trained with a</a:t>
            </a:r>
            <a:r>
              <a:rPr b="1" lang="de">
                <a:solidFill>
                  <a:schemeClr val="dk1"/>
                </a:solidFill>
              </a:rPr>
              <a:t> masked-language modeling </a:t>
            </a:r>
            <a:r>
              <a:rPr lang="de">
                <a:solidFill>
                  <a:schemeClr val="dk1"/>
                </a:solidFill>
              </a:rPr>
              <a:t>objective (see the repo)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❏"/>
            </a:pPr>
            <a:r>
              <a:rPr lang="de">
                <a:solidFill>
                  <a:schemeClr val="dk1"/>
                </a:solidFill>
              </a:rPr>
              <a:t>Trained 30h on 8 V100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❏"/>
            </a:pPr>
            <a:r>
              <a:rPr lang="de">
                <a:solidFill>
                  <a:schemeClr val="dk1"/>
                </a:solidFill>
              </a:rPr>
              <a:t>Reached a “masked-word” perplexity of 8.3 on wikitext-103 validation set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36" name="Google Shape;1036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10500" y="2611600"/>
            <a:ext cx="3893300" cy="1471950"/>
          </a:xfrm>
          <a:prstGeom prst="rect">
            <a:avLst/>
          </a:prstGeom>
          <a:noFill/>
          <a:ln>
            <a:noFill/>
          </a:ln>
        </p:spPr>
      </p:pic>
      <p:sp>
        <p:nvSpPr>
          <p:cNvPr id="1037" name="Google Shape;1037;p107"/>
          <p:cNvSpPr txBox="1"/>
          <p:nvPr/>
        </p:nvSpPr>
        <p:spPr>
          <a:xfrm>
            <a:off x="7623600" y="4795650"/>
            <a:ext cx="1520400" cy="3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u="sng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Dai et al., 2018</a:t>
            </a:r>
            <a:endParaRPr/>
          </a:p>
        </p:txBody>
      </p:sp>
      <p:pic>
        <p:nvPicPr>
          <p:cNvPr id="1038" name="Google Shape;1038;p10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40075" y="86650"/>
            <a:ext cx="509000" cy="47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9" name="Google Shape;1039;p10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200" y="2611600"/>
            <a:ext cx="3719903" cy="1976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0" name="Google Shape;1040;p10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41150" y="2902075"/>
            <a:ext cx="3811599" cy="522550"/>
          </a:xfrm>
          <a:prstGeom prst="rect">
            <a:avLst/>
          </a:prstGeom>
          <a:noFill/>
          <a:ln>
            <a:noFill/>
          </a:ln>
        </p:spPr>
      </p:pic>
      <p:sp>
        <p:nvSpPr>
          <p:cNvPr id="1041" name="Google Shape;1041;p107"/>
          <p:cNvSpPr txBox="1"/>
          <p:nvPr/>
        </p:nvSpPr>
        <p:spPr>
          <a:xfrm>
            <a:off x="5863575" y="4104025"/>
            <a:ext cx="3000000" cy="3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chemeClr val="dk1"/>
                </a:solidFill>
              </a:rPr>
              <a:t>Wikitext-103 Validation/Test PPL</a:t>
            </a:r>
            <a:endParaRPr sz="1200"/>
          </a:p>
        </p:txBody>
      </p:sp>
      <p:sp>
        <p:nvSpPr>
          <p:cNvPr id="1042" name="Google Shape;1042;p1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6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Google Shape;1047;p108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Agenda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048" name="Google Shape;1048;p108"/>
          <p:cNvCxnSpPr>
            <a:stCxn id="1049" idx="3"/>
            <a:endCxn id="1050" idx="1"/>
          </p:cNvCxnSpPr>
          <p:nvPr/>
        </p:nvCxnSpPr>
        <p:spPr>
          <a:xfrm>
            <a:off x="4317525" y="1155650"/>
            <a:ext cx="5388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1051" name="Google Shape;1051;p108"/>
          <p:cNvGrpSpPr/>
          <p:nvPr/>
        </p:nvGrpSpPr>
        <p:grpSpPr>
          <a:xfrm>
            <a:off x="2564625" y="638000"/>
            <a:ext cx="1752900" cy="1035300"/>
            <a:chOff x="2656325" y="1083188"/>
            <a:chExt cx="1752900" cy="1035300"/>
          </a:xfrm>
        </p:grpSpPr>
        <p:sp>
          <p:nvSpPr>
            <p:cNvPr id="1049" name="Google Shape;1049;p108"/>
            <p:cNvSpPr/>
            <p:nvPr/>
          </p:nvSpPr>
          <p:spPr>
            <a:xfrm>
              <a:off x="2656325" y="1083188"/>
              <a:ext cx="1752900" cy="1035300"/>
            </a:xfrm>
            <a:prstGeom prst="roundRect">
              <a:avLst>
                <a:gd fmla="val 16667" name="adj"/>
              </a:avLst>
            </a:prstGeom>
            <a:solidFill>
              <a:srgbClr val="1C4587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>
                  <a:solidFill>
                    <a:schemeClr val="lt1"/>
                  </a:solidFill>
                </a:rPr>
                <a:t>[2] </a:t>
              </a:r>
              <a:r>
                <a:rPr lang="de" u="sng">
                  <a:solidFill>
                    <a:schemeClr val="lt1"/>
                  </a:solidFill>
                  <a:hlinkClick action="ppaction://hlinksldjump" r:id="rId3"/>
                </a:rPr>
                <a:t>Pretraining</a:t>
              </a:r>
              <a:endParaRPr>
                <a:solidFill>
                  <a:schemeClr val="lt1"/>
                </a:solidFill>
              </a:endParaRPr>
            </a:p>
          </p:txBody>
        </p:sp>
        <p:pic>
          <p:nvPicPr>
            <p:cNvPr id="1052" name="Google Shape;1052;p108"/>
            <p:cNvPicPr preferRelativeResize="0"/>
            <p:nvPr/>
          </p:nvPicPr>
          <p:blipFill rotWithShape="1">
            <a:blip r:embed="rId4">
              <a:alphaModFix/>
            </a:blip>
            <a:srcRect b="28164" l="0" r="0" t="15383"/>
            <a:stretch/>
          </p:blipFill>
          <p:spPr>
            <a:xfrm>
              <a:off x="3197979" y="1156588"/>
              <a:ext cx="669601" cy="378000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1053" name="Google Shape;1053;p108"/>
          <p:cNvCxnSpPr>
            <a:stCxn id="1049" idx="2"/>
            <a:endCxn id="1054" idx="0"/>
          </p:cNvCxnSpPr>
          <p:nvPr/>
        </p:nvCxnSpPr>
        <p:spPr>
          <a:xfrm>
            <a:off x="3441075" y="1673300"/>
            <a:ext cx="12300" cy="6474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1055" name="Google Shape;1055;p108"/>
          <p:cNvGrpSpPr/>
          <p:nvPr/>
        </p:nvGrpSpPr>
        <p:grpSpPr>
          <a:xfrm>
            <a:off x="4856388" y="638013"/>
            <a:ext cx="1752900" cy="1035300"/>
            <a:chOff x="6333625" y="1026625"/>
            <a:chExt cx="1752900" cy="1035300"/>
          </a:xfrm>
        </p:grpSpPr>
        <p:sp>
          <p:nvSpPr>
            <p:cNvPr id="1050" name="Google Shape;1050;p108"/>
            <p:cNvSpPr/>
            <p:nvPr/>
          </p:nvSpPr>
          <p:spPr>
            <a:xfrm>
              <a:off x="6333625" y="1026625"/>
              <a:ext cx="1752900" cy="1035300"/>
            </a:xfrm>
            <a:prstGeom prst="roundRect">
              <a:avLst>
                <a:gd fmla="val 16667" name="adj"/>
              </a:avLst>
            </a:prstGeom>
            <a:solidFill>
              <a:srgbClr val="1C4587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>
                  <a:solidFill>
                    <a:srgbClr val="FFFFFF"/>
                  </a:solidFill>
                </a:rPr>
                <a:t>[4] </a:t>
              </a:r>
              <a:r>
                <a:rPr lang="de" u="sng">
                  <a:solidFill>
                    <a:schemeClr val="lt1"/>
                  </a:solidFill>
                  <a:hlinkClick action="ppaction://hlinksldjump" r:id="rId5"/>
                </a:rPr>
                <a:t>Adaptation</a:t>
              </a:r>
              <a:endParaRPr>
                <a:solidFill>
                  <a:schemeClr val="lt1"/>
                </a:solidFill>
              </a:endParaRPr>
            </a:p>
          </p:txBody>
        </p:sp>
        <p:pic>
          <p:nvPicPr>
            <p:cNvPr id="1056" name="Google Shape;1056;p10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875275" y="1064175"/>
              <a:ext cx="669600" cy="5727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57" name="Google Shape;1057;p108"/>
          <p:cNvGrpSpPr/>
          <p:nvPr/>
        </p:nvGrpSpPr>
        <p:grpSpPr>
          <a:xfrm>
            <a:off x="7118250" y="2422438"/>
            <a:ext cx="1752900" cy="1035300"/>
            <a:chOff x="6333625" y="4010025"/>
            <a:chExt cx="1752900" cy="1035300"/>
          </a:xfrm>
        </p:grpSpPr>
        <p:sp>
          <p:nvSpPr>
            <p:cNvPr id="1058" name="Google Shape;1058;p108"/>
            <p:cNvSpPr/>
            <p:nvPr/>
          </p:nvSpPr>
          <p:spPr>
            <a:xfrm>
              <a:off x="6333625" y="4010025"/>
              <a:ext cx="1752900" cy="1035300"/>
            </a:xfrm>
            <a:prstGeom prst="roundRect">
              <a:avLst>
                <a:gd fmla="val 16667" name="adj"/>
              </a:avLst>
            </a:prstGeom>
            <a:solidFill>
              <a:srgbClr val="1C4587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>
                  <a:solidFill>
                    <a:schemeClr val="lt1"/>
                  </a:solidFill>
                </a:rPr>
                <a:t>[6] </a:t>
              </a:r>
              <a:endParaRPr>
                <a:solidFill>
                  <a:schemeClr val="lt1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u="sng">
                  <a:solidFill>
                    <a:schemeClr val="lt1"/>
                  </a:solidFill>
                  <a:hlinkClick action="ppaction://hlinksldjump" r:id="rId7"/>
                </a:rPr>
                <a:t>Open Problems</a:t>
              </a:r>
              <a:endParaRPr>
                <a:solidFill>
                  <a:schemeClr val="lt1"/>
                </a:solidFill>
              </a:endParaRPr>
            </a:p>
          </p:txBody>
        </p:sp>
        <p:pic>
          <p:nvPicPr>
            <p:cNvPr id="1059" name="Google Shape;1059;p108"/>
            <p:cNvPicPr preferRelativeResize="0"/>
            <p:nvPr/>
          </p:nvPicPr>
          <p:blipFill rotWithShape="1">
            <a:blip r:embed="rId8">
              <a:alphaModFix/>
            </a:blip>
            <a:srcRect b="15419" l="14796" r="16607" t="0"/>
            <a:stretch/>
          </p:blipFill>
          <p:spPr>
            <a:xfrm>
              <a:off x="7056805" y="4064451"/>
              <a:ext cx="306549" cy="378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60" name="Google Shape;1060;p108"/>
          <p:cNvGrpSpPr/>
          <p:nvPr/>
        </p:nvGrpSpPr>
        <p:grpSpPr>
          <a:xfrm>
            <a:off x="7118250" y="618963"/>
            <a:ext cx="1752900" cy="1035300"/>
            <a:chOff x="6333625" y="2518325"/>
            <a:chExt cx="1752900" cy="1035300"/>
          </a:xfrm>
        </p:grpSpPr>
        <p:sp>
          <p:nvSpPr>
            <p:cNvPr id="1061" name="Google Shape;1061;p108"/>
            <p:cNvSpPr/>
            <p:nvPr/>
          </p:nvSpPr>
          <p:spPr>
            <a:xfrm>
              <a:off x="6333625" y="2518325"/>
              <a:ext cx="1752900" cy="1035300"/>
            </a:xfrm>
            <a:prstGeom prst="roundRect">
              <a:avLst>
                <a:gd fmla="val 16667" name="adj"/>
              </a:avLst>
            </a:prstGeom>
            <a:solidFill>
              <a:srgbClr val="1C4587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>
                  <a:solidFill>
                    <a:schemeClr val="lt1"/>
                  </a:solidFill>
                </a:rPr>
                <a:t>[5] </a:t>
              </a:r>
              <a:r>
                <a:rPr lang="de" u="sng">
                  <a:solidFill>
                    <a:schemeClr val="lt1"/>
                  </a:solidFill>
                  <a:hlinkClick action="ppaction://hlinksldjump" r:id="rId9"/>
                </a:rPr>
                <a:t>Downstream</a:t>
              </a:r>
              <a:endParaRPr>
                <a:solidFill>
                  <a:schemeClr val="lt1"/>
                </a:solidFill>
              </a:endParaRPr>
            </a:p>
          </p:txBody>
        </p:sp>
        <p:pic>
          <p:nvPicPr>
            <p:cNvPr id="1062" name="Google Shape;1062;p108"/>
            <p:cNvPicPr preferRelativeResize="0"/>
            <p:nvPr/>
          </p:nvPicPr>
          <p:blipFill rotWithShape="1">
            <a:blip r:embed="rId10">
              <a:alphaModFix/>
            </a:blip>
            <a:srcRect b="25126" l="0" r="0" t="12953"/>
            <a:stretch/>
          </p:blipFill>
          <p:spPr>
            <a:xfrm>
              <a:off x="6809275" y="2575288"/>
              <a:ext cx="801575" cy="4963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63" name="Google Shape;1063;p108"/>
          <p:cNvGrpSpPr/>
          <p:nvPr/>
        </p:nvGrpSpPr>
        <p:grpSpPr>
          <a:xfrm>
            <a:off x="2564625" y="2422438"/>
            <a:ext cx="1752900" cy="1035300"/>
            <a:chOff x="3907225" y="2628975"/>
            <a:chExt cx="1752900" cy="1035300"/>
          </a:xfrm>
        </p:grpSpPr>
        <p:sp>
          <p:nvSpPr>
            <p:cNvPr id="1064" name="Google Shape;1064;p108"/>
            <p:cNvSpPr/>
            <p:nvPr/>
          </p:nvSpPr>
          <p:spPr>
            <a:xfrm>
              <a:off x="3907225" y="2628975"/>
              <a:ext cx="1752900" cy="1035300"/>
            </a:xfrm>
            <a:prstGeom prst="roundRect">
              <a:avLst>
                <a:gd fmla="val 16667" name="adj"/>
              </a:avLst>
            </a:prstGeom>
            <a:solidFill>
              <a:srgbClr val="1C4587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>
                  <a:solidFill>
                    <a:schemeClr val="lt1"/>
                  </a:solidFill>
                </a:rPr>
                <a:t>[3] </a:t>
              </a:r>
              <a:r>
                <a:rPr lang="de" u="sng">
                  <a:solidFill>
                    <a:schemeClr val="lt1"/>
                  </a:solidFill>
                  <a:hlinkClick action="ppaction://hlinksldjump" r:id="rId11"/>
                </a:rPr>
                <a:t>What’s in a representation?</a:t>
              </a:r>
              <a:endParaRPr>
                <a:solidFill>
                  <a:schemeClr val="lt1"/>
                </a:solidFill>
              </a:endParaRPr>
            </a:p>
          </p:txBody>
        </p:sp>
        <p:pic>
          <p:nvPicPr>
            <p:cNvPr id="1065" name="Google Shape;1065;p108"/>
            <p:cNvPicPr preferRelativeResize="0"/>
            <p:nvPr/>
          </p:nvPicPr>
          <p:blipFill rotWithShape="1">
            <a:blip r:embed="rId12">
              <a:alphaModFix/>
            </a:blip>
            <a:srcRect b="14207" l="0" r="0" t="0"/>
            <a:stretch/>
          </p:blipFill>
          <p:spPr>
            <a:xfrm>
              <a:off x="4528149" y="2686575"/>
              <a:ext cx="511200" cy="438574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1066" name="Google Shape;1066;p108"/>
          <p:cNvCxnSpPr>
            <a:stCxn id="1050" idx="3"/>
            <a:endCxn id="1061" idx="1"/>
          </p:cNvCxnSpPr>
          <p:nvPr/>
        </p:nvCxnSpPr>
        <p:spPr>
          <a:xfrm flipH="1" rot="10800000">
            <a:off x="6609288" y="1136463"/>
            <a:ext cx="509100" cy="192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67" name="Google Shape;1067;p108"/>
          <p:cNvCxnSpPr>
            <a:stCxn id="1061" idx="2"/>
            <a:endCxn id="1058" idx="0"/>
          </p:cNvCxnSpPr>
          <p:nvPr/>
        </p:nvCxnSpPr>
        <p:spPr>
          <a:xfrm>
            <a:off x="7994700" y="1654263"/>
            <a:ext cx="0" cy="7683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1068" name="Google Shape;1068;p108"/>
          <p:cNvGrpSpPr/>
          <p:nvPr/>
        </p:nvGrpSpPr>
        <p:grpSpPr>
          <a:xfrm>
            <a:off x="272850" y="638013"/>
            <a:ext cx="1752900" cy="1035300"/>
            <a:chOff x="2142125" y="1108925"/>
            <a:chExt cx="1752900" cy="1035300"/>
          </a:xfrm>
        </p:grpSpPr>
        <p:sp>
          <p:nvSpPr>
            <p:cNvPr id="1069" name="Google Shape;1069;p108"/>
            <p:cNvSpPr/>
            <p:nvPr/>
          </p:nvSpPr>
          <p:spPr>
            <a:xfrm>
              <a:off x="2142125" y="1108925"/>
              <a:ext cx="1752900" cy="1035300"/>
            </a:xfrm>
            <a:prstGeom prst="roundRect">
              <a:avLst>
                <a:gd fmla="val 16667" name="adj"/>
              </a:avLst>
            </a:prstGeom>
            <a:solidFill>
              <a:srgbClr val="1C4587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>
                  <a:solidFill>
                    <a:schemeClr val="lt1"/>
                  </a:solidFill>
                </a:rPr>
                <a:t>[1] </a:t>
              </a:r>
              <a:r>
                <a:rPr lang="de" u="sng">
                  <a:solidFill>
                    <a:schemeClr val="lt1"/>
                  </a:solidFill>
                  <a:hlinkClick action="ppaction://hlinksldjump" r:id="rId13"/>
                </a:rPr>
                <a:t>Introduction</a:t>
              </a:r>
              <a:endParaRPr>
                <a:solidFill>
                  <a:schemeClr val="lt1"/>
                </a:solidFill>
              </a:endParaRPr>
            </a:p>
          </p:txBody>
        </p:sp>
        <p:pic>
          <p:nvPicPr>
            <p:cNvPr id="1070" name="Google Shape;1070;p108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2762965" y="1128325"/>
              <a:ext cx="511200" cy="511200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1071" name="Google Shape;1071;p108"/>
          <p:cNvCxnSpPr>
            <a:stCxn id="1069" idx="3"/>
            <a:endCxn id="1049" idx="1"/>
          </p:cNvCxnSpPr>
          <p:nvPr/>
        </p:nvCxnSpPr>
        <p:spPr>
          <a:xfrm>
            <a:off x="2025750" y="1155663"/>
            <a:ext cx="5388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54" name="Google Shape;1054;p108"/>
          <p:cNvSpPr/>
          <p:nvPr/>
        </p:nvSpPr>
        <p:spPr>
          <a:xfrm>
            <a:off x="2472550" y="2320700"/>
            <a:ext cx="1961400" cy="1251600"/>
          </a:xfrm>
          <a:prstGeom prst="roundRect">
            <a:avLst>
              <a:gd fmla="val 16667" name="adj"/>
            </a:avLst>
          </a:prstGeom>
          <a:noFill/>
          <a:ln cap="flat" cmpd="sng" w="1143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2" name="Google Shape;1072;p1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6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7" name="Google Shape;1077;p109"/>
          <p:cNvSpPr txBox="1"/>
          <p:nvPr>
            <p:ph type="title"/>
          </p:nvPr>
        </p:nvSpPr>
        <p:spPr>
          <a:xfrm>
            <a:off x="-325804" y="2045404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3</a:t>
            </a:r>
            <a:r>
              <a:rPr lang="de"/>
              <a:t>. What is in a Representation?</a:t>
            </a:r>
            <a:endParaRPr/>
          </a:p>
        </p:txBody>
      </p:sp>
      <p:pic>
        <p:nvPicPr>
          <p:cNvPr id="1078" name="Google Shape;1078;p109"/>
          <p:cNvPicPr preferRelativeResize="0"/>
          <p:nvPr/>
        </p:nvPicPr>
        <p:blipFill rotWithShape="1">
          <a:blip r:embed="rId3">
            <a:alphaModFix/>
          </a:blip>
          <a:srcRect b="14207" l="0" r="0" t="0"/>
          <a:stretch/>
        </p:blipFill>
        <p:spPr>
          <a:xfrm>
            <a:off x="6957093" y="820950"/>
            <a:ext cx="1846051" cy="1583825"/>
          </a:xfrm>
          <a:prstGeom prst="rect">
            <a:avLst/>
          </a:prstGeom>
          <a:noFill/>
          <a:ln>
            <a:noFill/>
          </a:ln>
        </p:spPr>
      </p:pic>
      <p:sp>
        <p:nvSpPr>
          <p:cNvPr id="1079" name="Google Shape;1079;p109"/>
          <p:cNvSpPr txBox="1"/>
          <p:nvPr/>
        </p:nvSpPr>
        <p:spPr>
          <a:xfrm>
            <a:off x="7646400" y="4852025"/>
            <a:ext cx="14976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Image credit: Caique Lima</a:t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80" name="Google Shape;1080;p1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10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Why care about what is in a representation?</a:t>
            </a:r>
            <a:endParaRPr/>
          </a:p>
        </p:txBody>
      </p:sp>
      <p:sp>
        <p:nvSpPr>
          <p:cNvPr id="1086" name="Google Shape;1086;p110"/>
          <p:cNvSpPr txBox="1"/>
          <p:nvPr>
            <p:ph idx="1" type="body"/>
          </p:nvPr>
        </p:nvSpPr>
        <p:spPr>
          <a:xfrm>
            <a:off x="839450" y="517825"/>
            <a:ext cx="5508000" cy="80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de"/>
              <a:t>Extrinsic evaluation with d</a:t>
            </a:r>
            <a:r>
              <a:rPr lang="de"/>
              <a:t>ownstream tasks</a:t>
            </a:r>
            <a:endParaRPr/>
          </a:p>
          <a:p>
            <a:pPr indent="-3175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lang="de"/>
              <a:t>Complex, diverse with task-specific quirks</a:t>
            </a:r>
            <a:endParaRPr/>
          </a:p>
        </p:txBody>
      </p:sp>
      <p:pic>
        <p:nvPicPr>
          <p:cNvPr id="1087" name="Google Shape;1087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42550" y="1367575"/>
            <a:ext cx="1014975" cy="860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8" name="Google Shape;1088;p1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42550" y="2569671"/>
            <a:ext cx="1014975" cy="1019215"/>
          </a:xfrm>
          <a:prstGeom prst="rect">
            <a:avLst/>
          </a:prstGeom>
          <a:noFill/>
          <a:ln>
            <a:noFill/>
          </a:ln>
        </p:spPr>
      </p:pic>
      <p:sp>
        <p:nvSpPr>
          <p:cNvPr id="1089" name="Google Shape;1089;p110"/>
          <p:cNvSpPr txBox="1"/>
          <p:nvPr>
            <p:ph idx="1" type="body"/>
          </p:nvPr>
        </p:nvSpPr>
        <p:spPr>
          <a:xfrm>
            <a:off x="839450" y="2494725"/>
            <a:ext cx="5508000" cy="116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de"/>
              <a:t>Interpretability!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lang="de"/>
              <a:t>Are we getting our results because of the right reasons?</a:t>
            </a:r>
            <a:endParaRPr/>
          </a:p>
          <a:p>
            <a:pPr indent="-3175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lang="de"/>
              <a:t>Uncovering biases...</a:t>
            </a:r>
            <a:endParaRPr/>
          </a:p>
        </p:txBody>
      </p:sp>
      <p:sp>
        <p:nvSpPr>
          <p:cNvPr id="1090" name="Google Shape;1090;p110"/>
          <p:cNvSpPr txBox="1"/>
          <p:nvPr>
            <p:ph idx="1" type="body"/>
          </p:nvPr>
        </p:nvSpPr>
        <p:spPr>
          <a:xfrm>
            <a:off x="839450" y="1435625"/>
            <a:ext cx="5871300" cy="11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de"/>
              <a:t>Language-aware representations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lang="de"/>
              <a:t>To</a:t>
            </a:r>
            <a:r>
              <a:rPr lang="de"/>
              <a:t> generalize to other tasks, new inputs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lang="de"/>
              <a:t>As intermediates for</a:t>
            </a:r>
            <a:r>
              <a:rPr lang="de"/>
              <a:t> possible improvements to pretraining</a:t>
            </a:r>
            <a:endParaRPr/>
          </a:p>
        </p:txBody>
      </p:sp>
      <p:sp>
        <p:nvSpPr>
          <p:cNvPr id="1091" name="Google Shape;1091;p1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1092" name="Google Shape;1092;p110"/>
          <p:cNvPicPr preferRelativeResize="0"/>
          <p:nvPr/>
        </p:nvPicPr>
        <p:blipFill rotWithShape="1">
          <a:blip r:embed="rId5">
            <a:alphaModFix/>
          </a:blip>
          <a:srcRect b="25126" l="0" r="0" t="12953"/>
          <a:stretch/>
        </p:blipFill>
        <p:spPr>
          <a:xfrm>
            <a:off x="6942550" y="517825"/>
            <a:ext cx="1014976" cy="628429"/>
          </a:xfrm>
          <a:prstGeom prst="rect">
            <a:avLst/>
          </a:prstGeom>
          <a:noFill/>
          <a:ln>
            <a:noFill/>
          </a:ln>
        </p:spPr>
      </p:pic>
      <p:sp>
        <p:nvSpPr>
          <p:cNvPr id="1093" name="Google Shape;1093;p110"/>
          <p:cNvSpPr txBox="1"/>
          <p:nvPr/>
        </p:nvSpPr>
        <p:spPr>
          <a:xfrm>
            <a:off x="6449838" y="4712875"/>
            <a:ext cx="2000400" cy="2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6"/>
              </a:rPr>
              <a:t>Swayamdipta, 2019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0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11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What to analyze?</a:t>
            </a:r>
            <a:endParaRPr/>
          </a:p>
        </p:txBody>
      </p:sp>
      <p:cxnSp>
        <p:nvCxnSpPr>
          <p:cNvPr id="1099" name="Google Shape;1099;p111"/>
          <p:cNvCxnSpPr/>
          <p:nvPr/>
        </p:nvCxnSpPr>
        <p:spPr>
          <a:xfrm>
            <a:off x="562850" y="2592350"/>
            <a:ext cx="2450400" cy="174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100" name="Google Shape;1100;p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20288" y="1223300"/>
            <a:ext cx="4334087" cy="357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1" name="Google Shape;1101;p1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39636" y="1462866"/>
            <a:ext cx="517175" cy="2698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2" name="Google Shape;1102;p1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39638" y="1867175"/>
            <a:ext cx="517175" cy="2698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3" name="Google Shape;1103;p11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39650" y="1149988"/>
            <a:ext cx="517175" cy="2698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4" name="Google Shape;1104;p11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330737" y="3497025"/>
            <a:ext cx="734950" cy="30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5" name="Google Shape;1105;p11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453662" y="420302"/>
            <a:ext cx="734938" cy="8029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6" name="Google Shape;1106;p11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423858" y="3855625"/>
            <a:ext cx="548700" cy="381043"/>
          </a:xfrm>
          <a:prstGeom prst="rect">
            <a:avLst/>
          </a:prstGeom>
          <a:noFill/>
          <a:ln>
            <a:noFill/>
          </a:ln>
        </p:spPr>
      </p:pic>
      <p:sp>
        <p:nvSpPr>
          <p:cNvPr id="1107" name="Google Shape;1107;p111"/>
          <p:cNvSpPr txBox="1"/>
          <p:nvPr/>
        </p:nvSpPr>
        <p:spPr>
          <a:xfrm>
            <a:off x="311700" y="787800"/>
            <a:ext cx="2858700" cy="17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Char char="❏"/>
            </a:pPr>
            <a:r>
              <a:rPr lang="de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Embeddings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❏"/>
            </a:pPr>
            <a:r>
              <a:rPr lang="d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Word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❏"/>
            </a:pPr>
            <a:r>
              <a:rPr lang="d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Contextualized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Char char="❏"/>
            </a:pPr>
            <a:r>
              <a:rPr lang="de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Network Activations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08" name="Google Shape;1108;p111"/>
          <p:cNvSpPr txBox="1"/>
          <p:nvPr>
            <p:ph idx="1" type="body"/>
          </p:nvPr>
        </p:nvSpPr>
        <p:spPr>
          <a:xfrm>
            <a:off x="311700" y="2826100"/>
            <a:ext cx="4043700" cy="1425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de"/>
              <a:t>Variations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lang="de"/>
              <a:t>Architecture (RNN / Transformer)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lang="de"/>
              <a:t>Layers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lang="de"/>
              <a:t>Pretraining Objectives</a:t>
            </a:r>
            <a:endParaRPr/>
          </a:p>
        </p:txBody>
      </p:sp>
      <p:sp>
        <p:nvSpPr>
          <p:cNvPr id="1109" name="Google Shape;1109;p1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1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3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" name="Google Shape;1114;p112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Analysis</a:t>
            </a:r>
            <a:r>
              <a:rPr lang="de"/>
              <a:t> Method 1: Visualization</a:t>
            </a:r>
            <a:endParaRPr/>
          </a:p>
        </p:txBody>
      </p:sp>
      <p:sp>
        <p:nvSpPr>
          <p:cNvPr id="1115" name="Google Shape;1115;p112"/>
          <p:cNvSpPr txBox="1"/>
          <p:nvPr/>
        </p:nvSpPr>
        <p:spPr>
          <a:xfrm>
            <a:off x="1291950" y="506825"/>
            <a:ext cx="6560100" cy="4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Hold the embeddings / network activations static or </a:t>
            </a:r>
            <a:r>
              <a:rPr b="1" lang="de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frozen</a:t>
            </a:r>
            <a:endParaRPr b="1"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16" name="Google Shape;1116;p112"/>
          <p:cNvPicPr preferRelativeResize="0"/>
          <p:nvPr/>
        </p:nvPicPr>
        <p:blipFill rotWithShape="1">
          <a:blip r:embed="rId3">
            <a:alphaModFix/>
          </a:blip>
          <a:srcRect b="14207" l="0" r="0" t="0"/>
          <a:stretch/>
        </p:blipFill>
        <p:spPr>
          <a:xfrm>
            <a:off x="8064612" y="67063"/>
            <a:ext cx="511199" cy="438575"/>
          </a:xfrm>
          <a:prstGeom prst="rect">
            <a:avLst/>
          </a:prstGeom>
          <a:noFill/>
          <a:ln>
            <a:noFill/>
          </a:ln>
        </p:spPr>
      </p:pic>
      <p:sp>
        <p:nvSpPr>
          <p:cNvPr id="1117" name="Google Shape;1117;p1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grpSp>
        <p:nvGrpSpPr>
          <p:cNvPr id="1118" name="Google Shape;1118;p112"/>
          <p:cNvGrpSpPr/>
          <p:nvPr/>
        </p:nvGrpSpPr>
        <p:grpSpPr>
          <a:xfrm>
            <a:off x="1944764" y="771649"/>
            <a:ext cx="5254475" cy="4067049"/>
            <a:chOff x="663001" y="1076449"/>
            <a:chExt cx="5254475" cy="4067049"/>
          </a:xfrm>
        </p:grpSpPr>
        <p:pic>
          <p:nvPicPr>
            <p:cNvPr id="1119" name="Google Shape;1119;p112"/>
            <p:cNvPicPr preferRelativeResize="0"/>
            <p:nvPr/>
          </p:nvPicPr>
          <p:blipFill>
            <a:blip r:embed="rId4">
              <a:alphaModFix amt="51000"/>
            </a:blip>
            <a:stretch>
              <a:fillRect/>
            </a:stretch>
          </p:blipFill>
          <p:spPr>
            <a:xfrm>
              <a:off x="991823" y="1076449"/>
              <a:ext cx="4633113" cy="4067049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chemeClr val="dk2">
                  <a:alpha val="50000"/>
                </a:schemeClr>
              </a:outerShdw>
            </a:effectLst>
          </p:spPr>
        </p:pic>
        <p:pic>
          <p:nvPicPr>
            <p:cNvPr id="1120" name="Google Shape;1120;p112"/>
            <p:cNvPicPr preferRelativeResize="0"/>
            <p:nvPr/>
          </p:nvPicPr>
          <p:blipFill rotWithShape="1">
            <a:blip r:embed="rId3">
              <a:alphaModFix/>
            </a:blip>
            <a:srcRect b="14207" l="0" r="0" t="0"/>
            <a:stretch/>
          </p:blipFill>
          <p:spPr>
            <a:xfrm>
              <a:off x="2948826" y="1443925"/>
              <a:ext cx="719100" cy="6169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21" name="Google Shape;1121;p112"/>
            <p:cNvPicPr preferRelativeResize="0"/>
            <p:nvPr/>
          </p:nvPicPr>
          <p:blipFill rotWithShape="1">
            <a:blip r:embed="rId3">
              <a:alphaModFix/>
            </a:blip>
            <a:srcRect b="14207" l="0" r="0" t="0"/>
            <a:stretch/>
          </p:blipFill>
          <p:spPr>
            <a:xfrm>
              <a:off x="5198376" y="2833738"/>
              <a:ext cx="719100" cy="6169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22" name="Google Shape;1122;p112"/>
            <p:cNvPicPr preferRelativeResize="0"/>
            <p:nvPr/>
          </p:nvPicPr>
          <p:blipFill rotWithShape="1">
            <a:blip r:embed="rId3">
              <a:alphaModFix/>
            </a:blip>
            <a:srcRect b="14207" l="0" r="0" t="0"/>
            <a:stretch/>
          </p:blipFill>
          <p:spPr>
            <a:xfrm>
              <a:off x="663001" y="2801513"/>
              <a:ext cx="719099" cy="6169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23" name="Google Shape;1123;p11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858325" y="2060850"/>
              <a:ext cx="2618800" cy="216002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7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8" name="Google Shape;1128;p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7250" y="623900"/>
            <a:ext cx="4390149" cy="3979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129" name="Google Shape;1129;p113"/>
          <p:cNvSpPr txBox="1"/>
          <p:nvPr>
            <p:ph idx="1" type="body"/>
          </p:nvPr>
        </p:nvSpPr>
        <p:spPr>
          <a:xfrm>
            <a:off x="147275" y="547700"/>
            <a:ext cx="4520100" cy="116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400"/>
              <a:buChar char="❏"/>
            </a:pPr>
            <a:r>
              <a:rPr lang="de" sz="1400">
                <a:solidFill>
                  <a:srgbClr val="1C4587"/>
                </a:solidFill>
              </a:rPr>
              <a:t>Plotting embeddings in a lower dimensional (2D/3D) space </a:t>
            </a:r>
            <a:endParaRPr sz="1400">
              <a:solidFill>
                <a:srgbClr val="1C4587"/>
              </a:solidFill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lang="de">
                <a:solidFill>
                  <a:srgbClr val="1C4587"/>
                </a:solidFill>
              </a:rPr>
              <a:t>t-SNE </a:t>
            </a:r>
            <a:r>
              <a:rPr lang="de" u="sng">
                <a:solidFill>
                  <a:schemeClr val="hlink"/>
                </a:solidFill>
                <a:hlinkClick r:id="rId4"/>
              </a:rPr>
              <a:t>van der Maaten &amp; Hinton, 2008</a:t>
            </a:r>
            <a:endParaRPr>
              <a:solidFill>
                <a:srgbClr val="1C4587"/>
              </a:solidFill>
            </a:endParaRPr>
          </a:p>
          <a:p>
            <a:pPr indent="-3175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400"/>
              <a:buChar char="❏"/>
            </a:pPr>
            <a:r>
              <a:rPr lang="de">
                <a:solidFill>
                  <a:srgbClr val="1C4587"/>
                </a:solidFill>
              </a:rPr>
              <a:t>PCA projections </a:t>
            </a:r>
            <a:endParaRPr baseline="-25000">
              <a:solidFill>
                <a:srgbClr val="1C4587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aseline="-25000" sz="1400">
              <a:solidFill>
                <a:srgbClr val="1C4587"/>
              </a:solidFill>
            </a:endParaRPr>
          </a:p>
        </p:txBody>
      </p:sp>
      <p:sp>
        <p:nvSpPr>
          <p:cNvPr id="1130" name="Google Shape;1130;p113"/>
          <p:cNvSpPr txBox="1"/>
          <p:nvPr>
            <p:ph type="title"/>
          </p:nvPr>
        </p:nvSpPr>
        <p:spPr>
          <a:xfrm>
            <a:off x="0" y="0"/>
            <a:ext cx="9144000" cy="59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Visualizing Embedding Geometries</a:t>
            </a:r>
            <a:endParaRPr/>
          </a:p>
        </p:txBody>
      </p:sp>
      <p:sp>
        <p:nvSpPr>
          <p:cNvPr id="1131" name="Google Shape;1131;p113"/>
          <p:cNvSpPr txBox="1"/>
          <p:nvPr/>
        </p:nvSpPr>
        <p:spPr>
          <a:xfrm>
            <a:off x="6996550" y="4779825"/>
            <a:ext cx="1749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Roboto"/>
                <a:ea typeface="Roboto"/>
                <a:cs typeface="Roboto"/>
                <a:sym typeface="Roboto"/>
              </a:rPr>
              <a:t>Image: </a:t>
            </a:r>
            <a:r>
              <a:rPr lang="de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5"/>
              </a:rPr>
              <a:t>Tensorflow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2" name="Google Shape;1132;p113"/>
          <p:cNvSpPr txBox="1"/>
          <p:nvPr>
            <p:ph idx="1" type="body"/>
          </p:nvPr>
        </p:nvSpPr>
        <p:spPr>
          <a:xfrm>
            <a:off x="178727" y="1593998"/>
            <a:ext cx="4035000" cy="116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lang="de" sz="1400">
                <a:solidFill>
                  <a:srgbClr val="1C4587"/>
                </a:solidFill>
              </a:rPr>
              <a:t>Visualizing w</a:t>
            </a:r>
            <a:r>
              <a:rPr lang="de" sz="1400">
                <a:solidFill>
                  <a:srgbClr val="1C4587"/>
                </a:solidFill>
              </a:rPr>
              <a:t>ord analogies </a:t>
            </a:r>
            <a:r>
              <a:rPr lang="de" sz="1400" u="sng">
                <a:solidFill>
                  <a:schemeClr val="hlink"/>
                </a:solidFill>
                <a:hlinkClick r:id="rId6"/>
              </a:rPr>
              <a:t>Mikolov </a:t>
            </a:r>
            <a:r>
              <a:rPr lang="de" sz="1400" u="sng">
                <a:solidFill>
                  <a:schemeClr val="hlink"/>
                </a:solidFill>
                <a:hlinkClick r:id="rId7"/>
              </a:rPr>
              <a:t>et al.</a:t>
            </a:r>
            <a:r>
              <a:rPr lang="de" sz="1400" u="sng">
                <a:solidFill>
                  <a:schemeClr val="hlink"/>
                </a:solidFill>
                <a:hlinkClick r:id="rId8"/>
              </a:rPr>
              <a:t> 2013</a:t>
            </a:r>
            <a:endParaRPr sz="1400">
              <a:solidFill>
                <a:srgbClr val="1C4587"/>
              </a:solidFill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lang="de">
                <a:solidFill>
                  <a:srgbClr val="1C4587"/>
                </a:solidFill>
              </a:rPr>
              <a:t>Spatial relations </a:t>
            </a:r>
            <a:endParaRPr>
              <a:solidFill>
                <a:srgbClr val="1C4587"/>
              </a:solidFill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400"/>
              <a:buChar char="❏"/>
            </a:pPr>
            <a:r>
              <a:rPr lang="de">
                <a:solidFill>
                  <a:srgbClr val="1C4587"/>
                </a:solidFill>
              </a:rPr>
              <a:t>w</a:t>
            </a:r>
            <a:r>
              <a:rPr baseline="-25000" lang="de">
                <a:solidFill>
                  <a:srgbClr val="1C4587"/>
                </a:solidFill>
              </a:rPr>
              <a:t>king</a:t>
            </a:r>
            <a:r>
              <a:rPr lang="de">
                <a:solidFill>
                  <a:srgbClr val="1C4587"/>
                </a:solidFill>
              </a:rPr>
              <a:t> - w</a:t>
            </a:r>
            <a:r>
              <a:rPr baseline="-25000" lang="de">
                <a:solidFill>
                  <a:srgbClr val="1C4587"/>
                </a:solidFill>
              </a:rPr>
              <a:t>man</a:t>
            </a:r>
            <a:r>
              <a:rPr lang="de">
                <a:solidFill>
                  <a:srgbClr val="1C4587"/>
                </a:solidFill>
              </a:rPr>
              <a:t> + w</a:t>
            </a:r>
            <a:r>
              <a:rPr baseline="-25000" lang="de">
                <a:solidFill>
                  <a:srgbClr val="1C4587"/>
                </a:solidFill>
              </a:rPr>
              <a:t>woman</a:t>
            </a:r>
            <a:r>
              <a:rPr lang="de">
                <a:solidFill>
                  <a:srgbClr val="1C4587"/>
                </a:solidFill>
              </a:rPr>
              <a:t> ~ w</a:t>
            </a:r>
            <a:r>
              <a:rPr baseline="-25000" lang="de">
                <a:solidFill>
                  <a:srgbClr val="1C4587"/>
                </a:solidFill>
              </a:rPr>
              <a:t>queen</a:t>
            </a:r>
            <a:endParaRPr baseline="-25000">
              <a:solidFill>
                <a:srgbClr val="1C4587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aseline="-25000" sz="1400">
              <a:solidFill>
                <a:srgbClr val="1C4587"/>
              </a:solidFill>
            </a:endParaRPr>
          </a:p>
        </p:txBody>
      </p:sp>
      <p:sp>
        <p:nvSpPr>
          <p:cNvPr id="1133" name="Google Shape;1133;p113"/>
          <p:cNvSpPr txBox="1"/>
          <p:nvPr>
            <p:ph idx="1" type="body"/>
          </p:nvPr>
        </p:nvSpPr>
        <p:spPr>
          <a:xfrm>
            <a:off x="205478" y="2673000"/>
            <a:ext cx="4323000" cy="140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400"/>
              <a:buChar char="❏"/>
            </a:pPr>
            <a:r>
              <a:rPr lang="de" sz="1400">
                <a:solidFill>
                  <a:srgbClr val="1C4587"/>
                </a:solidFill>
              </a:rPr>
              <a:t>High-level view of lexical semantics</a:t>
            </a:r>
            <a:r>
              <a:rPr lang="de" sz="1400">
                <a:solidFill>
                  <a:srgbClr val="1C4587"/>
                </a:solidFill>
              </a:rPr>
              <a:t> </a:t>
            </a:r>
            <a:endParaRPr sz="1400">
              <a:solidFill>
                <a:srgbClr val="1C4587"/>
              </a:solidFill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400"/>
              <a:buChar char="❏"/>
            </a:pPr>
            <a:r>
              <a:rPr lang="de">
                <a:solidFill>
                  <a:srgbClr val="1C4587"/>
                </a:solidFill>
              </a:rPr>
              <a:t>Only a limited number of examples</a:t>
            </a:r>
            <a:endParaRPr>
              <a:solidFill>
                <a:srgbClr val="1C4587"/>
              </a:solidFill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400"/>
              <a:buChar char="❏"/>
            </a:pPr>
            <a:r>
              <a:rPr lang="de">
                <a:solidFill>
                  <a:srgbClr val="1C4587"/>
                </a:solidFill>
              </a:rPr>
              <a:t>Connection to other tasks is unclear </a:t>
            </a:r>
            <a:r>
              <a:rPr lang="de" u="sng">
                <a:solidFill>
                  <a:schemeClr val="hlink"/>
                </a:solidFill>
                <a:hlinkClick r:id="rId9"/>
              </a:rPr>
              <a:t>Goldberg, 2017</a:t>
            </a:r>
            <a:endParaRPr baseline="-25000">
              <a:solidFill>
                <a:srgbClr val="1C4587"/>
              </a:solidFill>
            </a:endParaRPr>
          </a:p>
        </p:txBody>
      </p:sp>
      <p:pic>
        <p:nvPicPr>
          <p:cNvPr id="1134" name="Google Shape;1134;p11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370601" y="0"/>
            <a:ext cx="659101" cy="646477"/>
          </a:xfrm>
          <a:prstGeom prst="rect">
            <a:avLst/>
          </a:prstGeom>
          <a:noFill/>
          <a:ln>
            <a:noFill/>
          </a:ln>
        </p:spPr>
      </p:pic>
      <p:sp>
        <p:nvSpPr>
          <p:cNvPr id="1135" name="Google Shape;1135;p1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grpSp>
        <p:nvGrpSpPr>
          <p:cNvPr id="1136" name="Google Shape;1136;p113"/>
          <p:cNvGrpSpPr/>
          <p:nvPr/>
        </p:nvGrpSpPr>
        <p:grpSpPr>
          <a:xfrm>
            <a:off x="4818600" y="943276"/>
            <a:ext cx="4202550" cy="3962224"/>
            <a:chOff x="4818600" y="943276"/>
            <a:chExt cx="4202550" cy="3962224"/>
          </a:xfrm>
        </p:grpSpPr>
        <p:pic>
          <p:nvPicPr>
            <p:cNvPr id="1137" name="Google Shape;1137;p113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4818600" y="943276"/>
              <a:ext cx="4202550" cy="32569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38" name="Google Shape;1138;p113"/>
            <p:cNvSpPr txBox="1"/>
            <p:nvPr/>
          </p:nvSpPr>
          <p:spPr>
            <a:xfrm>
              <a:off x="5707575" y="4628300"/>
              <a:ext cx="2424600" cy="27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u="sng">
                  <a:solidFill>
                    <a:schemeClr val="hlink"/>
                  </a:solidFill>
                  <a:latin typeface="Roboto"/>
                  <a:ea typeface="Roboto"/>
                  <a:cs typeface="Roboto"/>
                  <a:sym typeface="Roboto"/>
                  <a:hlinkClick r:id="rId12"/>
                </a:rPr>
                <a:t>Pennington et al., 2014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11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11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2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3" name="Google Shape;1143;p114"/>
          <p:cNvGrpSpPr/>
          <p:nvPr/>
        </p:nvGrpSpPr>
        <p:grpSpPr>
          <a:xfrm>
            <a:off x="529675" y="2976224"/>
            <a:ext cx="7640075" cy="1775800"/>
            <a:chOff x="605875" y="3281024"/>
            <a:chExt cx="7640075" cy="1775800"/>
          </a:xfrm>
        </p:grpSpPr>
        <p:pic>
          <p:nvPicPr>
            <p:cNvPr id="1144" name="Google Shape;1144;p11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05875" y="3281024"/>
              <a:ext cx="7640075" cy="1775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45" name="Google Shape;1145;p114"/>
            <p:cNvSpPr txBox="1"/>
            <p:nvPr/>
          </p:nvSpPr>
          <p:spPr>
            <a:xfrm>
              <a:off x="6282200" y="4549225"/>
              <a:ext cx="1864800" cy="393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u="sng">
                  <a:solidFill>
                    <a:schemeClr val="hlink"/>
                  </a:solidFill>
                  <a:latin typeface="Roboto"/>
                  <a:ea typeface="Roboto"/>
                  <a:cs typeface="Roboto"/>
                  <a:sym typeface="Roboto"/>
                  <a:hlinkClick r:id="rId4"/>
                </a:rPr>
                <a:t>Karpathy et al., 2016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146" name="Google Shape;1146;p114"/>
          <p:cNvSpPr txBox="1"/>
          <p:nvPr>
            <p:ph idx="1" type="body"/>
          </p:nvPr>
        </p:nvSpPr>
        <p:spPr>
          <a:xfrm>
            <a:off x="126050" y="775250"/>
            <a:ext cx="4558800" cy="89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Roboto"/>
              <a:buChar char="❏"/>
            </a:pPr>
            <a:r>
              <a:rPr lang="de"/>
              <a:t>Neuron activation values correlate with features / labels</a:t>
            </a:r>
            <a:endParaRPr/>
          </a:p>
        </p:txBody>
      </p:sp>
      <p:sp>
        <p:nvSpPr>
          <p:cNvPr id="1147" name="Google Shape;1147;p114"/>
          <p:cNvSpPr txBox="1"/>
          <p:nvPr>
            <p:ph type="title"/>
          </p:nvPr>
        </p:nvSpPr>
        <p:spPr>
          <a:xfrm>
            <a:off x="0" y="0"/>
            <a:ext cx="9144000" cy="59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Visualizing Neuron Activations</a:t>
            </a:r>
            <a:endParaRPr/>
          </a:p>
        </p:txBody>
      </p:sp>
      <p:pic>
        <p:nvPicPr>
          <p:cNvPr id="1148" name="Google Shape;1148;p1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70601" y="0"/>
            <a:ext cx="659101" cy="646477"/>
          </a:xfrm>
          <a:prstGeom prst="rect">
            <a:avLst/>
          </a:prstGeom>
          <a:noFill/>
          <a:ln>
            <a:noFill/>
          </a:ln>
        </p:spPr>
      </p:pic>
      <p:sp>
        <p:nvSpPr>
          <p:cNvPr id="1149" name="Google Shape;1149;p114"/>
          <p:cNvSpPr txBox="1"/>
          <p:nvPr>
            <p:ph idx="1" type="body"/>
          </p:nvPr>
        </p:nvSpPr>
        <p:spPr>
          <a:xfrm>
            <a:off x="126050" y="1762125"/>
            <a:ext cx="5256600" cy="116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de"/>
              <a:t>Indicates learning of recognizable features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lang="de"/>
              <a:t>How to select which neuron? Hard to scale!</a:t>
            </a:r>
            <a:endParaRPr/>
          </a:p>
          <a:p>
            <a:pPr indent="-3175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lang="de"/>
              <a:t>Interpretable != Important (</a:t>
            </a:r>
            <a:r>
              <a:rPr lang="de" u="sng">
                <a:solidFill>
                  <a:schemeClr val="hlink"/>
                </a:solidFill>
                <a:hlinkClick r:id="rId6"/>
              </a:rPr>
              <a:t>Morcos et al., 2018</a:t>
            </a:r>
            <a:r>
              <a:rPr lang="de"/>
              <a:t>)</a:t>
            </a:r>
            <a:endParaRPr/>
          </a:p>
        </p:txBody>
      </p:sp>
      <p:sp>
        <p:nvSpPr>
          <p:cNvPr id="1150" name="Google Shape;1150;p1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grpSp>
        <p:nvGrpSpPr>
          <p:cNvPr id="1151" name="Google Shape;1151;p114"/>
          <p:cNvGrpSpPr/>
          <p:nvPr/>
        </p:nvGrpSpPr>
        <p:grpSpPr>
          <a:xfrm>
            <a:off x="5480844" y="578933"/>
            <a:ext cx="3540311" cy="2625900"/>
            <a:chOff x="5310700" y="578925"/>
            <a:chExt cx="3841900" cy="2849593"/>
          </a:xfrm>
        </p:grpSpPr>
        <p:pic>
          <p:nvPicPr>
            <p:cNvPr id="1152" name="Google Shape;1152;p114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5310700" y="839952"/>
              <a:ext cx="3563901" cy="258856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53" name="Google Shape;1153;p114"/>
            <p:cNvSpPr txBox="1"/>
            <p:nvPr/>
          </p:nvSpPr>
          <p:spPr>
            <a:xfrm>
              <a:off x="7373900" y="578925"/>
              <a:ext cx="1778700" cy="33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u="sng">
                  <a:solidFill>
                    <a:schemeClr val="hlink"/>
                  </a:solidFill>
                  <a:latin typeface="Roboto"/>
                  <a:ea typeface="Roboto"/>
                  <a:cs typeface="Roboto"/>
                  <a:sym typeface="Roboto"/>
                  <a:hlinkClick r:id="rId8"/>
                </a:rPr>
                <a:t>Radford et al., 2017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14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14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14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1157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Google Shape;1158;p115"/>
          <p:cNvSpPr txBox="1"/>
          <p:nvPr>
            <p:ph idx="4294967295" type="body"/>
          </p:nvPr>
        </p:nvSpPr>
        <p:spPr>
          <a:xfrm>
            <a:off x="0" y="0"/>
            <a:ext cx="9144000" cy="6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de"/>
              <a:t>Layer-wise analysis (static)</a:t>
            </a:r>
            <a:endParaRPr/>
          </a:p>
        </p:txBody>
      </p:sp>
      <p:sp>
        <p:nvSpPr>
          <p:cNvPr id="1159" name="Google Shape;1159;p115"/>
          <p:cNvSpPr txBox="1"/>
          <p:nvPr>
            <p:ph idx="1" type="body"/>
          </p:nvPr>
        </p:nvSpPr>
        <p:spPr>
          <a:xfrm>
            <a:off x="151050" y="842525"/>
            <a:ext cx="8681100" cy="128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de"/>
              <a:t>How important is each layer for a </a:t>
            </a:r>
            <a:r>
              <a:rPr b="1" lang="de"/>
              <a:t>given performance</a:t>
            </a:r>
            <a:r>
              <a:rPr lang="de"/>
              <a:t> on a downstream task?</a:t>
            </a:r>
            <a:endParaRPr/>
          </a:p>
          <a:p>
            <a:pPr indent="-3175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lang="de"/>
              <a:t>Weighted average of layers</a:t>
            </a:r>
            <a:endParaRPr/>
          </a:p>
        </p:txBody>
      </p:sp>
      <p:sp>
        <p:nvSpPr>
          <p:cNvPr id="1160" name="Google Shape;1160;p115"/>
          <p:cNvSpPr txBox="1"/>
          <p:nvPr>
            <p:ph type="title"/>
          </p:nvPr>
        </p:nvSpPr>
        <p:spPr>
          <a:xfrm>
            <a:off x="0" y="3000"/>
            <a:ext cx="9144000" cy="59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Visualizing Layer-Importance Weights</a:t>
            </a:r>
            <a:endParaRPr/>
          </a:p>
        </p:txBody>
      </p:sp>
      <p:grpSp>
        <p:nvGrpSpPr>
          <p:cNvPr id="1161" name="Google Shape;1161;p115"/>
          <p:cNvGrpSpPr/>
          <p:nvPr/>
        </p:nvGrpSpPr>
        <p:grpSpPr>
          <a:xfrm>
            <a:off x="4199623" y="1329940"/>
            <a:ext cx="4821474" cy="3450006"/>
            <a:chOff x="4797617" y="2189275"/>
            <a:chExt cx="4673782" cy="3182075"/>
          </a:xfrm>
        </p:grpSpPr>
        <p:sp>
          <p:nvSpPr>
            <p:cNvPr id="1162" name="Google Shape;1162;p115"/>
            <p:cNvSpPr txBox="1"/>
            <p:nvPr/>
          </p:nvSpPr>
          <p:spPr>
            <a:xfrm>
              <a:off x="6040613" y="5096550"/>
              <a:ext cx="2503200" cy="27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u="sng">
                  <a:solidFill>
                    <a:schemeClr val="hlink"/>
                  </a:solidFill>
                  <a:latin typeface="Roboto"/>
                  <a:ea typeface="Roboto"/>
                  <a:cs typeface="Roboto"/>
                  <a:sym typeface="Roboto"/>
                  <a:hlinkClick r:id="rId3"/>
                </a:rPr>
                <a:t>Peters </a:t>
              </a:r>
              <a:r>
                <a:rPr lang="de" u="sng">
                  <a:solidFill>
                    <a:schemeClr val="hlink"/>
                  </a:solidFill>
                  <a:latin typeface="Roboto"/>
                  <a:ea typeface="Roboto"/>
                  <a:cs typeface="Roboto"/>
                  <a:sym typeface="Roboto"/>
                  <a:hlinkClick r:id="rId4"/>
                </a:rPr>
                <a:t>et al.</a:t>
              </a:r>
              <a:r>
                <a:rPr lang="de" u="sng">
                  <a:solidFill>
                    <a:schemeClr val="hlink"/>
                  </a:solidFill>
                  <a:latin typeface="Roboto"/>
                  <a:ea typeface="Roboto"/>
                  <a:cs typeface="Roboto"/>
                  <a:sym typeface="Roboto"/>
                  <a:hlinkClick r:id="rId5"/>
                </a:rPr>
                <a:t>. EMNLP 2018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1163" name="Google Shape;1163;p11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797617" y="2189275"/>
              <a:ext cx="4673782" cy="28298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64" name="Google Shape;1164;p115"/>
          <p:cNvSpPr txBox="1"/>
          <p:nvPr/>
        </p:nvSpPr>
        <p:spPr>
          <a:xfrm>
            <a:off x="151050" y="2423700"/>
            <a:ext cx="4772700" cy="7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Roboto"/>
              <a:buChar char="❏"/>
            </a:pPr>
            <a:r>
              <a:rPr lang="de" sz="1800">
                <a:solidFill>
                  <a:srgbClr val="0B5394"/>
                </a:solidFill>
                <a:latin typeface="Roboto"/>
                <a:ea typeface="Roboto"/>
                <a:cs typeface="Roboto"/>
                <a:sym typeface="Roboto"/>
              </a:rPr>
              <a:t>Task and architecture specific!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65" name="Google Shape;1165;p1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1166" name="Google Shape;1166;p115"/>
          <p:cNvSpPr txBox="1"/>
          <p:nvPr/>
        </p:nvSpPr>
        <p:spPr>
          <a:xfrm>
            <a:off x="463125" y="4303550"/>
            <a:ext cx="39789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1C4587"/>
                </a:solidFill>
              </a:rPr>
              <a:t>Also see </a:t>
            </a:r>
            <a:r>
              <a:rPr lang="de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7"/>
              </a:rPr>
              <a:t>Tenney et al., ACL 2019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15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15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1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44"/>
          <p:cNvSpPr/>
          <p:nvPr/>
        </p:nvSpPr>
        <p:spPr>
          <a:xfrm>
            <a:off x="216150" y="668025"/>
            <a:ext cx="1866300" cy="1280100"/>
          </a:xfrm>
          <a:prstGeom prst="roundRect">
            <a:avLst>
              <a:gd fmla="val 16667" name="adj"/>
            </a:avLst>
          </a:prstGeom>
          <a:noFill/>
          <a:ln cap="flat" cmpd="sng" w="1143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44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Agenda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20" name="Google Shape;220;p44"/>
          <p:cNvCxnSpPr>
            <a:stCxn id="221" idx="3"/>
            <a:endCxn id="222" idx="1"/>
          </p:cNvCxnSpPr>
          <p:nvPr/>
        </p:nvCxnSpPr>
        <p:spPr>
          <a:xfrm>
            <a:off x="4317525" y="1308050"/>
            <a:ext cx="5388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223" name="Google Shape;223;p44"/>
          <p:cNvGrpSpPr/>
          <p:nvPr/>
        </p:nvGrpSpPr>
        <p:grpSpPr>
          <a:xfrm>
            <a:off x="2564625" y="790400"/>
            <a:ext cx="1752900" cy="1035300"/>
            <a:chOff x="2656325" y="1083188"/>
            <a:chExt cx="1752900" cy="1035300"/>
          </a:xfrm>
        </p:grpSpPr>
        <p:sp>
          <p:nvSpPr>
            <p:cNvPr id="221" name="Google Shape;221;p44"/>
            <p:cNvSpPr/>
            <p:nvPr/>
          </p:nvSpPr>
          <p:spPr>
            <a:xfrm>
              <a:off x="2656325" y="1083188"/>
              <a:ext cx="1752900" cy="1035300"/>
            </a:xfrm>
            <a:prstGeom prst="roundRect">
              <a:avLst>
                <a:gd fmla="val 16667" name="adj"/>
              </a:avLst>
            </a:prstGeom>
            <a:solidFill>
              <a:srgbClr val="1C4587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>
                  <a:solidFill>
                    <a:schemeClr val="lt1"/>
                  </a:solidFill>
                </a:rPr>
                <a:t>[2] </a:t>
              </a:r>
              <a:r>
                <a:rPr lang="de" u="sng">
                  <a:solidFill>
                    <a:schemeClr val="lt1"/>
                  </a:solidFill>
                  <a:hlinkClick action="ppaction://hlinksldjump" r:id="rId3"/>
                </a:rPr>
                <a:t>P</a:t>
              </a:r>
              <a:r>
                <a:rPr lang="de" u="sng">
                  <a:solidFill>
                    <a:schemeClr val="lt1"/>
                  </a:solidFill>
                  <a:hlinkClick action="ppaction://hlinksldjump" r:id="rId4"/>
                </a:rPr>
                <a:t>retraining</a:t>
              </a:r>
              <a:endParaRPr>
                <a:solidFill>
                  <a:schemeClr val="lt1"/>
                </a:solidFill>
              </a:endParaRPr>
            </a:p>
          </p:txBody>
        </p:sp>
        <p:pic>
          <p:nvPicPr>
            <p:cNvPr id="224" name="Google Shape;224;p44"/>
            <p:cNvPicPr preferRelativeResize="0"/>
            <p:nvPr/>
          </p:nvPicPr>
          <p:blipFill rotWithShape="1">
            <a:blip r:embed="rId5">
              <a:alphaModFix/>
            </a:blip>
            <a:srcRect b="28164" l="0" r="0" t="15383"/>
            <a:stretch/>
          </p:blipFill>
          <p:spPr>
            <a:xfrm>
              <a:off x="3197979" y="1156588"/>
              <a:ext cx="669601" cy="378000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225" name="Google Shape;225;p44"/>
          <p:cNvCxnSpPr>
            <a:stCxn id="221" idx="2"/>
            <a:endCxn id="226" idx="0"/>
          </p:cNvCxnSpPr>
          <p:nvPr/>
        </p:nvCxnSpPr>
        <p:spPr>
          <a:xfrm>
            <a:off x="3441075" y="1825700"/>
            <a:ext cx="0" cy="7491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2" name="Google Shape;222;p44"/>
          <p:cNvSpPr/>
          <p:nvPr/>
        </p:nvSpPr>
        <p:spPr>
          <a:xfrm>
            <a:off x="4856388" y="790413"/>
            <a:ext cx="1752900" cy="1035300"/>
          </a:xfrm>
          <a:prstGeom prst="roundRect">
            <a:avLst>
              <a:gd fmla="val 16667" name="adj"/>
            </a:avLst>
          </a:prstGeom>
          <a:solidFill>
            <a:srgbClr val="1C4587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</a:rPr>
              <a:t>[4]</a:t>
            </a:r>
            <a:r>
              <a:rPr lang="de">
                <a:solidFill>
                  <a:srgbClr val="FFFFFF"/>
                </a:solidFill>
              </a:rPr>
              <a:t> </a:t>
            </a:r>
            <a:r>
              <a:rPr lang="de" u="sng">
                <a:solidFill>
                  <a:schemeClr val="lt1"/>
                </a:solidFill>
                <a:hlinkClick action="ppaction://hlinksldjump" r:id="rId6"/>
              </a:rPr>
              <a:t>Adaptation</a:t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227" name="Google Shape;227;p44"/>
          <p:cNvGrpSpPr/>
          <p:nvPr/>
        </p:nvGrpSpPr>
        <p:grpSpPr>
          <a:xfrm>
            <a:off x="7118250" y="2574838"/>
            <a:ext cx="1752900" cy="1035300"/>
            <a:chOff x="6333625" y="4010025"/>
            <a:chExt cx="1752900" cy="1035300"/>
          </a:xfrm>
        </p:grpSpPr>
        <p:sp>
          <p:nvSpPr>
            <p:cNvPr id="228" name="Google Shape;228;p44"/>
            <p:cNvSpPr/>
            <p:nvPr/>
          </p:nvSpPr>
          <p:spPr>
            <a:xfrm>
              <a:off x="6333625" y="4010025"/>
              <a:ext cx="1752900" cy="1035300"/>
            </a:xfrm>
            <a:prstGeom prst="roundRect">
              <a:avLst>
                <a:gd fmla="val 16667" name="adj"/>
              </a:avLst>
            </a:prstGeom>
            <a:solidFill>
              <a:srgbClr val="1C4587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>
                  <a:solidFill>
                    <a:schemeClr val="lt1"/>
                  </a:solidFill>
                </a:rPr>
                <a:t>[6]</a:t>
              </a:r>
              <a:r>
                <a:rPr lang="de">
                  <a:solidFill>
                    <a:schemeClr val="lt1"/>
                  </a:solidFill>
                </a:rPr>
                <a:t> </a:t>
              </a:r>
              <a:endParaRPr>
                <a:solidFill>
                  <a:schemeClr val="lt1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u="sng">
                  <a:solidFill>
                    <a:schemeClr val="lt1"/>
                  </a:solidFill>
                  <a:hlinkClick action="ppaction://hlinksldjump" r:id="rId7"/>
                </a:rPr>
                <a:t>Open Problems</a:t>
              </a:r>
              <a:endParaRPr>
                <a:solidFill>
                  <a:schemeClr val="lt1"/>
                </a:solidFill>
              </a:endParaRPr>
            </a:p>
          </p:txBody>
        </p:sp>
        <p:pic>
          <p:nvPicPr>
            <p:cNvPr id="229" name="Google Shape;229;p44"/>
            <p:cNvPicPr preferRelativeResize="0"/>
            <p:nvPr/>
          </p:nvPicPr>
          <p:blipFill rotWithShape="1">
            <a:blip r:embed="rId8">
              <a:alphaModFix/>
            </a:blip>
            <a:srcRect b="15419" l="14796" r="16607" t="0"/>
            <a:stretch/>
          </p:blipFill>
          <p:spPr>
            <a:xfrm>
              <a:off x="7056805" y="4064451"/>
              <a:ext cx="306549" cy="378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30" name="Google Shape;230;p44"/>
          <p:cNvGrpSpPr/>
          <p:nvPr/>
        </p:nvGrpSpPr>
        <p:grpSpPr>
          <a:xfrm>
            <a:off x="7118250" y="771363"/>
            <a:ext cx="1752900" cy="1035300"/>
            <a:chOff x="6333625" y="2518325"/>
            <a:chExt cx="1752900" cy="1035300"/>
          </a:xfrm>
        </p:grpSpPr>
        <p:sp>
          <p:nvSpPr>
            <p:cNvPr id="231" name="Google Shape;231;p44"/>
            <p:cNvSpPr/>
            <p:nvPr/>
          </p:nvSpPr>
          <p:spPr>
            <a:xfrm>
              <a:off x="6333625" y="2518325"/>
              <a:ext cx="1752900" cy="1035300"/>
            </a:xfrm>
            <a:prstGeom prst="roundRect">
              <a:avLst>
                <a:gd fmla="val 16667" name="adj"/>
              </a:avLst>
            </a:prstGeom>
            <a:solidFill>
              <a:srgbClr val="1C4587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>
                  <a:solidFill>
                    <a:schemeClr val="lt1"/>
                  </a:solidFill>
                </a:rPr>
                <a:t>[5]</a:t>
              </a:r>
              <a:r>
                <a:rPr lang="de">
                  <a:solidFill>
                    <a:schemeClr val="lt1"/>
                  </a:solidFill>
                </a:rPr>
                <a:t> </a:t>
              </a:r>
              <a:r>
                <a:rPr lang="de" u="sng">
                  <a:solidFill>
                    <a:schemeClr val="lt1"/>
                  </a:solidFill>
                  <a:hlinkClick action="ppaction://hlinksldjump" r:id="rId9"/>
                </a:rPr>
                <a:t>Downstream</a:t>
              </a:r>
              <a:endParaRPr>
                <a:solidFill>
                  <a:schemeClr val="lt1"/>
                </a:solidFill>
              </a:endParaRPr>
            </a:p>
          </p:txBody>
        </p:sp>
        <p:pic>
          <p:nvPicPr>
            <p:cNvPr id="232" name="Google Shape;232;p44"/>
            <p:cNvPicPr preferRelativeResize="0"/>
            <p:nvPr/>
          </p:nvPicPr>
          <p:blipFill rotWithShape="1">
            <a:blip r:embed="rId10">
              <a:alphaModFix/>
            </a:blip>
            <a:srcRect b="25126" l="0" r="0" t="12953"/>
            <a:stretch/>
          </p:blipFill>
          <p:spPr>
            <a:xfrm>
              <a:off x="6809275" y="2575288"/>
              <a:ext cx="801575" cy="4963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33" name="Google Shape;233;p44"/>
          <p:cNvGrpSpPr/>
          <p:nvPr/>
        </p:nvGrpSpPr>
        <p:grpSpPr>
          <a:xfrm>
            <a:off x="2564625" y="2574838"/>
            <a:ext cx="1752900" cy="1035300"/>
            <a:chOff x="3907225" y="2628975"/>
            <a:chExt cx="1752900" cy="1035300"/>
          </a:xfrm>
        </p:grpSpPr>
        <p:sp>
          <p:nvSpPr>
            <p:cNvPr id="226" name="Google Shape;226;p44"/>
            <p:cNvSpPr/>
            <p:nvPr/>
          </p:nvSpPr>
          <p:spPr>
            <a:xfrm>
              <a:off x="3907225" y="2628975"/>
              <a:ext cx="1752900" cy="1035300"/>
            </a:xfrm>
            <a:prstGeom prst="roundRect">
              <a:avLst>
                <a:gd fmla="val 16667" name="adj"/>
              </a:avLst>
            </a:prstGeom>
            <a:solidFill>
              <a:srgbClr val="1C4587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>
                  <a:solidFill>
                    <a:schemeClr val="lt1"/>
                  </a:solidFill>
                </a:rPr>
                <a:t>[3]</a:t>
              </a:r>
              <a:r>
                <a:rPr lang="de">
                  <a:solidFill>
                    <a:schemeClr val="lt1"/>
                  </a:solidFill>
                </a:rPr>
                <a:t> </a:t>
              </a:r>
              <a:r>
                <a:rPr lang="de" u="sng">
                  <a:solidFill>
                    <a:schemeClr val="lt1"/>
                  </a:solidFill>
                  <a:hlinkClick action="ppaction://hlinksldjump" r:id="rId11"/>
                </a:rPr>
                <a:t>What’s in a representation?</a:t>
              </a:r>
              <a:endParaRPr>
                <a:solidFill>
                  <a:schemeClr val="lt1"/>
                </a:solidFill>
              </a:endParaRPr>
            </a:p>
          </p:txBody>
        </p:sp>
        <p:pic>
          <p:nvPicPr>
            <p:cNvPr id="234" name="Google Shape;234;p44"/>
            <p:cNvPicPr preferRelativeResize="0"/>
            <p:nvPr/>
          </p:nvPicPr>
          <p:blipFill rotWithShape="1">
            <a:blip r:embed="rId12">
              <a:alphaModFix/>
            </a:blip>
            <a:srcRect b="14207" l="0" r="0" t="0"/>
            <a:stretch/>
          </p:blipFill>
          <p:spPr>
            <a:xfrm>
              <a:off x="4528149" y="2686575"/>
              <a:ext cx="511200" cy="438574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235" name="Google Shape;235;p44"/>
          <p:cNvCxnSpPr>
            <a:stCxn id="222" idx="3"/>
            <a:endCxn id="231" idx="1"/>
          </p:cNvCxnSpPr>
          <p:nvPr/>
        </p:nvCxnSpPr>
        <p:spPr>
          <a:xfrm flipH="1" rot="10800000">
            <a:off x="6609288" y="1288863"/>
            <a:ext cx="509100" cy="192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6" name="Google Shape;236;p44"/>
          <p:cNvCxnSpPr>
            <a:stCxn id="231" idx="2"/>
            <a:endCxn id="228" idx="0"/>
          </p:cNvCxnSpPr>
          <p:nvPr/>
        </p:nvCxnSpPr>
        <p:spPr>
          <a:xfrm>
            <a:off x="7994700" y="1806663"/>
            <a:ext cx="0" cy="7683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237" name="Google Shape;237;p44"/>
          <p:cNvGrpSpPr/>
          <p:nvPr/>
        </p:nvGrpSpPr>
        <p:grpSpPr>
          <a:xfrm>
            <a:off x="272850" y="790413"/>
            <a:ext cx="1752900" cy="1035300"/>
            <a:chOff x="2142125" y="1108925"/>
            <a:chExt cx="1752900" cy="1035300"/>
          </a:xfrm>
        </p:grpSpPr>
        <p:sp>
          <p:nvSpPr>
            <p:cNvPr id="238" name="Google Shape;238;p44"/>
            <p:cNvSpPr/>
            <p:nvPr/>
          </p:nvSpPr>
          <p:spPr>
            <a:xfrm>
              <a:off x="2142125" y="1108925"/>
              <a:ext cx="1752900" cy="1035300"/>
            </a:xfrm>
            <a:prstGeom prst="roundRect">
              <a:avLst>
                <a:gd fmla="val 16667" name="adj"/>
              </a:avLst>
            </a:prstGeom>
            <a:solidFill>
              <a:srgbClr val="1C4587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>
                  <a:solidFill>
                    <a:schemeClr val="lt1"/>
                  </a:solidFill>
                </a:rPr>
                <a:t>[1] </a:t>
              </a:r>
              <a:r>
                <a:rPr lang="de" u="sng">
                  <a:solidFill>
                    <a:schemeClr val="lt1"/>
                  </a:solidFill>
                  <a:hlinkClick action="ppaction://hlinksldjump" r:id="rId13"/>
                </a:rPr>
                <a:t>Introduction</a:t>
              </a:r>
              <a:endParaRPr>
                <a:solidFill>
                  <a:schemeClr val="lt1"/>
                </a:solidFill>
              </a:endParaRPr>
            </a:p>
          </p:txBody>
        </p:sp>
        <p:pic>
          <p:nvPicPr>
            <p:cNvPr id="239" name="Google Shape;239;p44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2762965" y="1128325"/>
              <a:ext cx="511200" cy="511200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240" name="Google Shape;240;p44"/>
          <p:cNvCxnSpPr>
            <a:stCxn id="238" idx="3"/>
            <a:endCxn id="221" idx="1"/>
          </p:cNvCxnSpPr>
          <p:nvPr/>
        </p:nvCxnSpPr>
        <p:spPr>
          <a:xfrm>
            <a:off x="2025750" y="1308063"/>
            <a:ext cx="5388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41" name="Google Shape;241;p44"/>
          <p:cNvPicPr preferRelativeResize="0"/>
          <p:nvPr/>
        </p:nvPicPr>
        <p:blipFill rotWithShape="1">
          <a:blip r:embed="rId15">
            <a:alphaModFix/>
          </a:blip>
          <a:srcRect b="15239" l="0" r="0" t="0"/>
          <a:stretch/>
        </p:blipFill>
        <p:spPr>
          <a:xfrm>
            <a:off x="5394964" y="790425"/>
            <a:ext cx="675698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16"/>
          <p:cNvSpPr txBox="1"/>
          <p:nvPr>
            <p:ph idx="4294967295" type="body"/>
          </p:nvPr>
        </p:nvSpPr>
        <p:spPr>
          <a:xfrm>
            <a:off x="0" y="0"/>
            <a:ext cx="9144000" cy="6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de"/>
              <a:t>Visualization: Attention Weights</a:t>
            </a:r>
            <a:endParaRPr/>
          </a:p>
        </p:txBody>
      </p:sp>
      <p:sp>
        <p:nvSpPr>
          <p:cNvPr id="1172" name="Google Shape;1172;p116"/>
          <p:cNvSpPr txBox="1"/>
          <p:nvPr>
            <p:ph type="title"/>
          </p:nvPr>
        </p:nvSpPr>
        <p:spPr>
          <a:xfrm>
            <a:off x="0" y="3000"/>
            <a:ext cx="9144000" cy="59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Visualizing Attention Weights</a:t>
            </a:r>
            <a:endParaRPr/>
          </a:p>
        </p:txBody>
      </p:sp>
      <p:sp>
        <p:nvSpPr>
          <p:cNvPr id="1173" name="Google Shape;1173;p116"/>
          <p:cNvSpPr txBox="1"/>
          <p:nvPr>
            <p:ph idx="1" type="body"/>
          </p:nvPr>
        </p:nvSpPr>
        <p:spPr>
          <a:xfrm>
            <a:off x="240850" y="494325"/>
            <a:ext cx="4559700" cy="176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de"/>
              <a:t>Popular in machine translation, or other seq2seq architectures: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b="1" lang="de"/>
              <a:t>Alignment</a:t>
            </a:r>
            <a:r>
              <a:rPr lang="de"/>
              <a:t> between words of source and target.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lang="de"/>
              <a:t>Long-distance word-word </a:t>
            </a:r>
            <a:r>
              <a:rPr b="1" lang="de"/>
              <a:t>dependencies</a:t>
            </a:r>
            <a:r>
              <a:rPr lang="de"/>
              <a:t> (intra-sentence attention)</a:t>
            </a:r>
            <a:endParaRPr/>
          </a:p>
          <a:p>
            <a:pPr indent="0" lvl="0" marL="0" rtl="0" algn="l">
              <a:lnSpc>
                <a:spcPct val="2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174" name="Google Shape;1174;p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70601" y="0"/>
            <a:ext cx="659101" cy="6464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5" name="Google Shape;1175;p1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4994801" y="568375"/>
            <a:ext cx="3824423" cy="39405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176" name="Google Shape;1176;p116"/>
          <p:cNvSpPr txBox="1"/>
          <p:nvPr/>
        </p:nvSpPr>
        <p:spPr>
          <a:xfrm>
            <a:off x="6986100" y="4710600"/>
            <a:ext cx="20436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5"/>
              </a:rPr>
              <a:t>Vaswani </a:t>
            </a:r>
            <a:r>
              <a:rPr lang="de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6"/>
              </a:rPr>
              <a:t>et al.</a:t>
            </a:r>
            <a:r>
              <a:rPr lang="de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7"/>
              </a:rPr>
              <a:t>, 2017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77" name="Google Shape;1177;p116"/>
          <p:cNvSpPr txBox="1"/>
          <p:nvPr/>
        </p:nvSpPr>
        <p:spPr>
          <a:xfrm>
            <a:off x="179300" y="2088425"/>
            <a:ext cx="4559700" cy="103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Roboto"/>
              <a:buChar char="❏"/>
            </a:pPr>
            <a:r>
              <a:rPr lang="de" sz="1800">
                <a:solidFill>
                  <a:srgbClr val="0B5394"/>
                </a:solidFill>
                <a:latin typeface="Roboto"/>
                <a:ea typeface="Roboto"/>
                <a:cs typeface="Roboto"/>
                <a:sym typeface="Roboto"/>
              </a:rPr>
              <a:t>Sheds light on architectures</a:t>
            </a:r>
            <a:endParaRPr sz="1800">
              <a:solidFill>
                <a:srgbClr val="0B5394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400"/>
              <a:buFont typeface="Roboto"/>
              <a:buChar char="❏"/>
            </a:pPr>
            <a:r>
              <a:rPr lang="de">
                <a:solidFill>
                  <a:srgbClr val="0B5394"/>
                </a:solidFill>
                <a:latin typeface="Roboto"/>
                <a:ea typeface="Roboto"/>
                <a:cs typeface="Roboto"/>
                <a:sym typeface="Roboto"/>
              </a:rPr>
              <a:t>Having sophisticated attention mechanisms can be a good thing!</a:t>
            </a:r>
            <a:endParaRPr>
              <a:solidFill>
                <a:srgbClr val="0B5394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400"/>
              <a:buFont typeface="Roboto"/>
              <a:buChar char="❏"/>
            </a:pPr>
            <a:r>
              <a:rPr lang="de">
                <a:solidFill>
                  <a:srgbClr val="0B5394"/>
                </a:solidFill>
                <a:latin typeface="Roboto"/>
                <a:ea typeface="Roboto"/>
                <a:cs typeface="Roboto"/>
                <a:sym typeface="Roboto"/>
              </a:rPr>
              <a:t>Layer-specific </a:t>
            </a:r>
            <a:endParaRPr>
              <a:solidFill>
                <a:srgbClr val="0B539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78" name="Google Shape;1178;p1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1179" name="Google Shape;1179;p116"/>
          <p:cNvSpPr txBox="1"/>
          <p:nvPr/>
        </p:nvSpPr>
        <p:spPr>
          <a:xfrm>
            <a:off x="134451" y="3122450"/>
            <a:ext cx="4311600" cy="103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Roboto"/>
              <a:buChar char="❏"/>
            </a:pPr>
            <a:r>
              <a:rPr lang="de" sz="1800">
                <a:solidFill>
                  <a:srgbClr val="0B5394"/>
                </a:solidFill>
                <a:latin typeface="Roboto"/>
                <a:ea typeface="Roboto"/>
                <a:cs typeface="Roboto"/>
                <a:sym typeface="Roboto"/>
              </a:rPr>
              <a:t>Interpretation can be tricky</a:t>
            </a:r>
            <a:endParaRPr sz="1800">
              <a:solidFill>
                <a:srgbClr val="0B5394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400"/>
              <a:buFont typeface="Roboto"/>
              <a:buChar char="❏"/>
            </a:pPr>
            <a:r>
              <a:rPr lang="de">
                <a:solidFill>
                  <a:srgbClr val="0B5394"/>
                </a:solidFill>
                <a:latin typeface="Roboto"/>
                <a:ea typeface="Roboto"/>
                <a:cs typeface="Roboto"/>
                <a:sym typeface="Roboto"/>
              </a:rPr>
              <a:t>Few examples only - cherry picking?</a:t>
            </a:r>
            <a:endParaRPr>
              <a:solidFill>
                <a:srgbClr val="0B5394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400"/>
              <a:buFont typeface="Roboto"/>
              <a:buChar char="❏"/>
            </a:pPr>
            <a:r>
              <a:rPr lang="de">
                <a:solidFill>
                  <a:srgbClr val="0B5394"/>
                </a:solidFill>
                <a:latin typeface="Roboto"/>
                <a:ea typeface="Roboto"/>
                <a:cs typeface="Roboto"/>
                <a:sym typeface="Roboto"/>
              </a:rPr>
              <a:t>Robust </a:t>
            </a:r>
            <a:r>
              <a:rPr b="1" lang="de">
                <a:solidFill>
                  <a:srgbClr val="0B5394"/>
                </a:solidFill>
                <a:latin typeface="Roboto"/>
                <a:ea typeface="Roboto"/>
                <a:cs typeface="Roboto"/>
                <a:sym typeface="Roboto"/>
              </a:rPr>
              <a:t>corpus-wide</a:t>
            </a:r>
            <a:r>
              <a:rPr lang="de">
                <a:solidFill>
                  <a:srgbClr val="0B5394"/>
                </a:solidFill>
                <a:latin typeface="Roboto"/>
                <a:ea typeface="Roboto"/>
                <a:cs typeface="Roboto"/>
                <a:sym typeface="Roboto"/>
              </a:rPr>
              <a:t> trends? Next!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17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17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17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3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" name="Google Shape;1184;p1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1185" name="Google Shape;1185;p117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Analysis Method 2: Behavioral Probes</a:t>
            </a:r>
            <a:endParaRPr/>
          </a:p>
        </p:txBody>
      </p:sp>
      <p:sp>
        <p:nvSpPr>
          <p:cNvPr id="1186" name="Google Shape;1186;p117"/>
          <p:cNvSpPr txBox="1"/>
          <p:nvPr/>
        </p:nvSpPr>
        <p:spPr>
          <a:xfrm>
            <a:off x="2632050" y="4177300"/>
            <a:ext cx="5907000" cy="4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Linzen et al., 2016</a:t>
            </a:r>
            <a:r>
              <a:rPr lang="de">
                <a:latin typeface="Roboto"/>
                <a:ea typeface="Roboto"/>
                <a:cs typeface="Roboto"/>
                <a:sym typeface="Roboto"/>
              </a:rPr>
              <a:t>; </a:t>
            </a:r>
            <a:r>
              <a:rPr lang="de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Gulordava et al. 2018</a:t>
            </a:r>
            <a:r>
              <a:rPr lang="de">
                <a:latin typeface="Roboto"/>
                <a:ea typeface="Roboto"/>
                <a:cs typeface="Roboto"/>
                <a:sym typeface="Roboto"/>
              </a:rPr>
              <a:t>; </a:t>
            </a:r>
            <a:r>
              <a:rPr lang="de" u="sng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  <a:hlinkClick r:id="rId5"/>
              </a:rPr>
              <a:t>Marvin et al., 2018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87" name="Google Shape;1187;p117"/>
          <p:cNvGrpSpPr/>
          <p:nvPr/>
        </p:nvGrpSpPr>
        <p:grpSpPr>
          <a:xfrm>
            <a:off x="6188949" y="184685"/>
            <a:ext cx="2567374" cy="2411516"/>
            <a:chOff x="231724" y="2329597"/>
            <a:chExt cx="2567374" cy="2411516"/>
          </a:xfrm>
        </p:grpSpPr>
        <p:pic>
          <p:nvPicPr>
            <p:cNvPr id="1188" name="Google Shape;1188;p11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31724" y="2329597"/>
              <a:ext cx="2567374" cy="24115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89" name="Google Shape;1189;p117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514350" y="2882375"/>
              <a:ext cx="1761025" cy="13059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90" name="Google Shape;1190;p117"/>
          <p:cNvGrpSpPr/>
          <p:nvPr/>
        </p:nvGrpSpPr>
        <p:grpSpPr>
          <a:xfrm>
            <a:off x="5196487" y="627497"/>
            <a:ext cx="3696087" cy="1525900"/>
            <a:chOff x="3947462" y="2694510"/>
            <a:chExt cx="3696087" cy="1525900"/>
          </a:xfrm>
        </p:grpSpPr>
        <p:cxnSp>
          <p:nvCxnSpPr>
            <p:cNvPr id="1191" name="Google Shape;1191;p117"/>
            <p:cNvCxnSpPr/>
            <p:nvPr/>
          </p:nvCxnSpPr>
          <p:spPr>
            <a:xfrm>
              <a:off x="4309550" y="2861362"/>
              <a:ext cx="866100" cy="59610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192" name="Google Shape;1192;p117"/>
            <p:cNvCxnSpPr/>
            <p:nvPr/>
          </p:nvCxnSpPr>
          <p:spPr>
            <a:xfrm flipH="1" rot="10800000">
              <a:off x="4319750" y="3457462"/>
              <a:ext cx="855900" cy="44850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193" name="Google Shape;1193;p117"/>
            <p:cNvCxnSpPr/>
            <p:nvPr/>
          </p:nvCxnSpPr>
          <p:spPr>
            <a:xfrm>
              <a:off x="6936598" y="3457455"/>
              <a:ext cx="523800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pic>
          <p:nvPicPr>
            <p:cNvPr id="1194" name="Google Shape;1194;p117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7500675" y="3319335"/>
              <a:ext cx="142875" cy="2762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95" name="Google Shape;1195;p117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3966512" y="2694510"/>
              <a:ext cx="238125" cy="2952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96" name="Google Shape;1196;p117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3947462" y="3858460"/>
              <a:ext cx="276225" cy="3619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97" name="Google Shape;1197;p117"/>
          <p:cNvSpPr txBox="1"/>
          <p:nvPr/>
        </p:nvSpPr>
        <p:spPr>
          <a:xfrm>
            <a:off x="261550" y="812950"/>
            <a:ext cx="5055000" cy="12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❏"/>
            </a:pPr>
            <a:r>
              <a:rPr lang="d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RNN-based language models 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❏"/>
            </a:pPr>
            <a:r>
              <a:rPr b="1" lang="d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number agreement</a:t>
            </a:r>
            <a:r>
              <a:rPr lang="d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in subject-verb dependencies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❏"/>
            </a:pPr>
            <a:r>
              <a:rPr lang="d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natural and nonce or ungrammatical sentences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❏"/>
            </a:pPr>
            <a:r>
              <a:rPr lang="d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evaluate on output perplexity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98" name="Google Shape;1198;p117"/>
          <p:cNvSpPr txBox="1"/>
          <p:nvPr/>
        </p:nvSpPr>
        <p:spPr>
          <a:xfrm>
            <a:off x="311700" y="2520000"/>
            <a:ext cx="5666700" cy="14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❏"/>
            </a:pPr>
            <a:r>
              <a:rPr lang="d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RNNs outperform other non-neural baselines.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❏"/>
            </a:pPr>
            <a:r>
              <a:rPr lang="d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Performance improves when trained explicitly with syntax (</a:t>
            </a:r>
            <a:r>
              <a:rPr lang="de" u="sng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  <a:hlinkClick r:id="rId11"/>
              </a:rPr>
              <a:t>Kuncoro et al. 2018</a:t>
            </a:r>
            <a:r>
              <a:rPr lang="d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99" name="Google Shape;1199;p117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013750" y="2759325"/>
            <a:ext cx="2917775" cy="797650"/>
          </a:xfrm>
          <a:prstGeom prst="rect">
            <a:avLst/>
          </a:prstGeom>
          <a:noFill/>
          <a:ln>
            <a:noFill/>
          </a:ln>
        </p:spPr>
      </p:pic>
      <p:sp>
        <p:nvSpPr>
          <p:cNvPr id="1200" name="Google Shape;1200;p117"/>
          <p:cNvSpPr txBox="1"/>
          <p:nvPr/>
        </p:nvSpPr>
        <p:spPr>
          <a:xfrm>
            <a:off x="6387400" y="3861775"/>
            <a:ext cx="20376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u="sng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  <a:hlinkClick r:id="rId13"/>
              </a:rPr>
              <a:t>Kuncoro et al. 2018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19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19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19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19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1204" name="Shape 1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5" name="Google Shape;1205;p1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1206" name="Google Shape;1206;p118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Analysis Method 2: Behavioral Probes</a:t>
            </a:r>
            <a:endParaRPr/>
          </a:p>
        </p:txBody>
      </p:sp>
      <p:sp>
        <p:nvSpPr>
          <p:cNvPr id="1207" name="Google Shape;1207;p118"/>
          <p:cNvSpPr txBox="1"/>
          <p:nvPr/>
        </p:nvSpPr>
        <p:spPr>
          <a:xfrm>
            <a:off x="2632050" y="4405900"/>
            <a:ext cx="5907000" cy="4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Linzen et al., 2016</a:t>
            </a:r>
            <a:r>
              <a:rPr lang="de">
                <a:latin typeface="Roboto"/>
                <a:ea typeface="Roboto"/>
                <a:cs typeface="Roboto"/>
                <a:sym typeface="Roboto"/>
              </a:rPr>
              <a:t>; </a:t>
            </a:r>
            <a:r>
              <a:rPr lang="de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Gulordava et al. 2018</a:t>
            </a:r>
            <a:r>
              <a:rPr lang="de">
                <a:latin typeface="Roboto"/>
                <a:ea typeface="Roboto"/>
                <a:cs typeface="Roboto"/>
                <a:sym typeface="Roboto"/>
              </a:rPr>
              <a:t>; </a:t>
            </a:r>
            <a:r>
              <a:rPr lang="de" u="sng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  <a:hlinkClick r:id="rId5"/>
              </a:rPr>
              <a:t>Marvin et al., 2018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208" name="Google Shape;1208;p118"/>
          <p:cNvGrpSpPr/>
          <p:nvPr/>
        </p:nvGrpSpPr>
        <p:grpSpPr>
          <a:xfrm>
            <a:off x="6188949" y="413285"/>
            <a:ext cx="2567374" cy="2411516"/>
            <a:chOff x="231724" y="2329597"/>
            <a:chExt cx="2567374" cy="2411516"/>
          </a:xfrm>
        </p:grpSpPr>
        <p:pic>
          <p:nvPicPr>
            <p:cNvPr id="1209" name="Google Shape;1209;p11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31724" y="2329597"/>
              <a:ext cx="2567374" cy="24115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10" name="Google Shape;1210;p118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514350" y="2882375"/>
              <a:ext cx="1761025" cy="13059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11" name="Google Shape;1211;p118"/>
          <p:cNvGrpSpPr/>
          <p:nvPr/>
        </p:nvGrpSpPr>
        <p:grpSpPr>
          <a:xfrm>
            <a:off x="5196487" y="856097"/>
            <a:ext cx="3696087" cy="1525900"/>
            <a:chOff x="3947462" y="2694510"/>
            <a:chExt cx="3696087" cy="1525900"/>
          </a:xfrm>
        </p:grpSpPr>
        <p:cxnSp>
          <p:nvCxnSpPr>
            <p:cNvPr id="1212" name="Google Shape;1212;p118"/>
            <p:cNvCxnSpPr/>
            <p:nvPr/>
          </p:nvCxnSpPr>
          <p:spPr>
            <a:xfrm>
              <a:off x="4309550" y="2861362"/>
              <a:ext cx="866100" cy="59610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213" name="Google Shape;1213;p118"/>
            <p:cNvCxnSpPr/>
            <p:nvPr/>
          </p:nvCxnSpPr>
          <p:spPr>
            <a:xfrm flipH="1" rot="10800000">
              <a:off x="4319750" y="3457462"/>
              <a:ext cx="855900" cy="44850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214" name="Google Shape;1214;p118"/>
            <p:cNvCxnSpPr/>
            <p:nvPr/>
          </p:nvCxnSpPr>
          <p:spPr>
            <a:xfrm>
              <a:off x="6936598" y="3457455"/>
              <a:ext cx="523800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pic>
          <p:nvPicPr>
            <p:cNvPr id="1215" name="Google Shape;1215;p118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7500675" y="3319335"/>
              <a:ext cx="142875" cy="2762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16" name="Google Shape;1216;p118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3966512" y="2694510"/>
              <a:ext cx="238125" cy="2952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17" name="Google Shape;1217;p118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3947462" y="3858460"/>
              <a:ext cx="276225" cy="3619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18" name="Google Shape;1218;p118"/>
          <p:cNvSpPr txBox="1"/>
          <p:nvPr/>
        </p:nvSpPr>
        <p:spPr>
          <a:xfrm>
            <a:off x="261550" y="1117750"/>
            <a:ext cx="5055000" cy="12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❏"/>
            </a:pPr>
            <a:r>
              <a:rPr lang="d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RNN-based language models (RNN-based)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❏"/>
            </a:pPr>
            <a:r>
              <a:rPr b="1" lang="d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number agreement</a:t>
            </a:r>
            <a:r>
              <a:rPr lang="d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in subject-verb dependencies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❏"/>
            </a:pPr>
            <a:r>
              <a:rPr lang="d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For natural and nonce/ungrammatical sentences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❏"/>
            </a:pPr>
            <a:r>
              <a:rPr lang="d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LM perplexity differences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19" name="Google Shape;1219;p118"/>
          <p:cNvSpPr txBox="1"/>
          <p:nvPr/>
        </p:nvSpPr>
        <p:spPr>
          <a:xfrm>
            <a:off x="311700" y="2419375"/>
            <a:ext cx="5666700" cy="189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❏"/>
            </a:pPr>
            <a:r>
              <a:rPr lang="d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RNNs outperform other non-neural baselines.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❏"/>
            </a:pPr>
            <a:r>
              <a:rPr lang="d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Performance improves when trained explicitly with syntax (</a:t>
            </a:r>
            <a:r>
              <a:rPr lang="de" u="sng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  <a:hlinkClick r:id="rId11"/>
              </a:rPr>
              <a:t>Kuncoro et al. 2018</a:t>
            </a:r>
            <a:r>
              <a:rPr lang="d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❏"/>
            </a:pPr>
            <a:r>
              <a:rPr lang="d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Probe: Might be vulnerable to co-occurrence biases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❏"/>
            </a:pPr>
            <a:r>
              <a:rPr lang="d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“dogs in the neighborhood bark(s)”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❏"/>
            </a:pPr>
            <a:r>
              <a:rPr lang="d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Nonce sentences might be too different from original...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20" name="Google Shape;1220;p118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013750" y="3216525"/>
            <a:ext cx="2917775" cy="797650"/>
          </a:xfrm>
          <a:prstGeom prst="rect">
            <a:avLst/>
          </a:prstGeom>
          <a:noFill/>
          <a:ln>
            <a:noFill/>
          </a:ln>
        </p:spPr>
      </p:pic>
      <p:sp>
        <p:nvSpPr>
          <p:cNvPr id="1221" name="Google Shape;1221;p118"/>
          <p:cNvSpPr txBox="1"/>
          <p:nvPr/>
        </p:nvSpPr>
        <p:spPr>
          <a:xfrm>
            <a:off x="6387400" y="4090375"/>
            <a:ext cx="20376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u="sng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  <a:hlinkClick r:id="rId13"/>
              </a:rPr>
              <a:t>Kuncoro et al. 2018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21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21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21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21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21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21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21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5" name="Shape 1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6" name="Google Shape;1226;p119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Analysis Method 3: Classifier Probes</a:t>
            </a:r>
            <a:endParaRPr/>
          </a:p>
        </p:txBody>
      </p:sp>
      <p:sp>
        <p:nvSpPr>
          <p:cNvPr id="1227" name="Google Shape;1227;p119"/>
          <p:cNvSpPr txBox="1"/>
          <p:nvPr/>
        </p:nvSpPr>
        <p:spPr>
          <a:xfrm>
            <a:off x="407100" y="550000"/>
            <a:ext cx="5810100" cy="10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Hold the embeddings / network activations static and </a:t>
            </a:r>
            <a:endParaRPr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train a </a:t>
            </a:r>
            <a:r>
              <a:rPr b="1" lang="de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simple supervised</a:t>
            </a:r>
            <a:r>
              <a:rPr lang="de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model on top</a:t>
            </a:r>
            <a:endParaRPr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28" name="Google Shape;1228;p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45">
            <a:off x="8360806" y="103451"/>
            <a:ext cx="572689" cy="572693"/>
          </a:xfrm>
          <a:prstGeom prst="rect">
            <a:avLst/>
          </a:prstGeom>
          <a:noFill/>
          <a:ln>
            <a:noFill/>
          </a:ln>
        </p:spPr>
      </p:pic>
      <p:sp>
        <p:nvSpPr>
          <p:cNvPr id="1229" name="Google Shape;1229;p1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grpSp>
        <p:nvGrpSpPr>
          <p:cNvPr id="1230" name="Google Shape;1230;p119"/>
          <p:cNvGrpSpPr/>
          <p:nvPr/>
        </p:nvGrpSpPr>
        <p:grpSpPr>
          <a:xfrm>
            <a:off x="1710550" y="1124325"/>
            <a:ext cx="6327600" cy="3350576"/>
            <a:chOff x="517150" y="1706250"/>
            <a:chExt cx="6327600" cy="3350576"/>
          </a:xfrm>
        </p:grpSpPr>
        <p:pic>
          <p:nvPicPr>
            <p:cNvPr id="1231" name="Google Shape;1231;p11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097625" y="1706250"/>
              <a:ext cx="3747125" cy="3350576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232" name="Google Shape;1232;p119"/>
            <p:cNvGrpSpPr/>
            <p:nvPr/>
          </p:nvGrpSpPr>
          <p:grpSpPr>
            <a:xfrm>
              <a:off x="4095850" y="1937790"/>
              <a:ext cx="1645350" cy="964509"/>
              <a:chOff x="4095850" y="1937790"/>
              <a:chExt cx="1645350" cy="964509"/>
            </a:xfrm>
          </p:grpSpPr>
          <p:pic>
            <p:nvPicPr>
              <p:cNvPr id="1233" name="Google Shape;1233;p119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4095850" y="2329600"/>
                <a:ext cx="1645350" cy="5727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34" name="Google Shape;1234;p119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 flipH="1" rot="-5400044">
                <a:off x="5308886" y="1937780"/>
                <a:ext cx="389350" cy="38937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35" name="Google Shape;1235;p119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 flipH="1" rot="-5400044">
                <a:off x="4327611" y="1937780"/>
                <a:ext cx="389350" cy="38937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236" name="Google Shape;1236;p119"/>
            <p:cNvGrpSpPr/>
            <p:nvPr/>
          </p:nvGrpSpPr>
          <p:grpSpPr>
            <a:xfrm>
              <a:off x="517150" y="2615950"/>
              <a:ext cx="3578700" cy="1492538"/>
              <a:chOff x="517150" y="2615950"/>
              <a:chExt cx="3578700" cy="1492538"/>
            </a:xfrm>
          </p:grpSpPr>
          <p:sp>
            <p:nvSpPr>
              <p:cNvPr id="1237" name="Google Shape;1237;p119"/>
              <p:cNvSpPr txBox="1"/>
              <p:nvPr/>
            </p:nvSpPr>
            <p:spPr>
              <a:xfrm>
                <a:off x="517150" y="3489888"/>
                <a:ext cx="2335200" cy="61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lang="de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rPr>
                  <a:t>Probe classification task (Linear / MLP)</a:t>
                </a:r>
                <a:endParaRPr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cxnSp>
            <p:nvCxnSpPr>
              <p:cNvPr id="1238" name="Google Shape;1238;p119"/>
              <p:cNvCxnSpPr>
                <a:stCxn id="1233" idx="1"/>
                <a:endCxn id="1237" idx="3"/>
              </p:cNvCxnSpPr>
              <p:nvPr/>
            </p:nvCxnSpPr>
            <p:spPr>
              <a:xfrm flipH="1">
                <a:off x="2852350" y="2615950"/>
                <a:ext cx="1243500" cy="11832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FFFF"/>
                </a:solidFill>
                <a:prstDash val="solid"/>
                <a:round/>
                <a:headEnd len="med" w="med" type="stealth"/>
                <a:tailEnd len="med" w="med" type="none"/>
              </a:ln>
            </p:spPr>
          </p:cxnSp>
        </p:grpSp>
      </p:grpSp>
      <p:grpSp>
        <p:nvGrpSpPr>
          <p:cNvPr id="1239" name="Google Shape;1239;p119"/>
          <p:cNvGrpSpPr/>
          <p:nvPr/>
        </p:nvGrpSpPr>
        <p:grpSpPr>
          <a:xfrm>
            <a:off x="4893024" y="1870697"/>
            <a:ext cx="2567374" cy="2411516"/>
            <a:chOff x="231724" y="2329597"/>
            <a:chExt cx="2567374" cy="2411516"/>
          </a:xfrm>
        </p:grpSpPr>
        <p:pic>
          <p:nvPicPr>
            <p:cNvPr id="1240" name="Google Shape;1240;p119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31724" y="2329597"/>
              <a:ext cx="2567374" cy="24115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41" name="Google Shape;1241;p119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514350" y="2882375"/>
              <a:ext cx="1761025" cy="13059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5" name="Shape 1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6" name="Google Shape;1246;p120"/>
          <p:cNvSpPr txBox="1"/>
          <p:nvPr>
            <p:ph idx="1" type="body"/>
          </p:nvPr>
        </p:nvSpPr>
        <p:spPr>
          <a:xfrm>
            <a:off x="621750" y="522725"/>
            <a:ext cx="7900500" cy="10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de"/>
              <a:t>Given a sentence, predict properties such as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lang="de"/>
              <a:t>Length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lang="de"/>
              <a:t>Is a word in the sentence?</a:t>
            </a:r>
            <a:endParaRPr/>
          </a:p>
        </p:txBody>
      </p:sp>
      <p:sp>
        <p:nvSpPr>
          <p:cNvPr id="1247" name="Google Shape;1247;p120"/>
          <p:cNvSpPr txBox="1"/>
          <p:nvPr>
            <p:ph type="title"/>
          </p:nvPr>
        </p:nvSpPr>
        <p:spPr>
          <a:xfrm>
            <a:off x="0" y="0"/>
            <a:ext cx="9144000" cy="59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Probing Surface-level Features</a:t>
            </a:r>
            <a:endParaRPr/>
          </a:p>
        </p:txBody>
      </p:sp>
      <p:sp>
        <p:nvSpPr>
          <p:cNvPr id="1248" name="Google Shape;1248;p1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1249" name="Google Shape;1249;p120"/>
          <p:cNvSpPr txBox="1"/>
          <p:nvPr/>
        </p:nvSpPr>
        <p:spPr>
          <a:xfrm>
            <a:off x="4057200" y="3881625"/>
            <a:ext cx="4559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 u="sng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Zhang et al. 2018</a:t>
            </a:r>
            <a:r>
              <a:rPr lang="de">
                <a:latin typeface="Roboto"/>
                <a:ea typeface="Roboto"/>
                <a:cs typeface="Roboto"/>
                <a:sym typeface="Roboto"/>
              </a:rPr>
              <a:t>; </a:t>
            </a:r>
            <a:r>
              <a:rPr lang="de" u="sng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Liu et al., 2018</a:t>
            </a:r>
            <a:r>
              <a:rPr lang="de">
                <a:latin typeface="Roboto"/>
                <a:ea typeface="Roboto"/>
                <a:cs typeface="Roboto"/>
                <a:sym typeface="Roboto"/>
              </a:rPr>
              <a:t>; </a:t>
            </a:r>
            <a:r>
              <a:rPr lang="de" u="sng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  <a:hlinkClick r:id="rId5"/>
              </a:rPr>
              <a:t>Conneau et al., 2018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50" name="Google Shape;1250;p120"/>
          <p:cNvSpPr txBox="1"/>
          <p:nvPr/>
        </p:nvSpPr>
        <p:spPr>
          <a:xfrm>
            <a:off x="652975" y="1484050"/>
            <a:ext cx="7916100" cy="11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Roboto"/>
              <a:buChar char="❏"/>
            </a:pPr>
            <a:r>
              <a:rPr lang="de" sz="1800">
                <a:solidFill>
                  <a:srgbClr val="0B5394"/>
                </a:solidFill>
                <a:latin typeface="Roboto"/>
                <a:ea typeface="Roboto"/>
                <a:cs typeface="Roboto"/>
                <a:sym typeface="Roboto"/>
              </a:rPr>
              <a:t>Given a word in a sentence predict properties such as:</a:t>
            </a:r>
            <a:endParaRPr sz="1800">
              <a:solidFill>
                <a:srgbClr val="0B5394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400"/>
              <a:buFont typeface="Roboto"/>
              <a:buChar char="❏"/>
            </a:pPr>
            <a:r>
              <a:rPr b="1" lang="de">
                <a:solidFill>
                  <a:srgbClr val="0B5394"/>
                </a:solidFill>
                <a:latin typeface="Roboto"/>
                <a:ea typeface="Roboto"/>
                <a:cs typeface="Roboto"/>
                <a:sym typeface="Roboto"/>
              </a:rPr>
              <a:t>Previously seen</a:t>
            </a:r>
            <a:r>
              <a:rPr lang="de">
                <a:solidFill>
                  <a:srgbClr val="0B5394"/>
                </a:solidFill>
                <a:latin typeface="Roboto"/>
                <a:ea typeface="Roboto"/>
                <a:cs typeface="Roboto"/>
                <a:sym typeface="Roboto"/>
              </a:rPr>
              <a:t> words, contrast with language model</a:t>
            </a:r>
            <a:endParaRPr>
              <a:solidFill>
                <a:srgbClr val="0B5394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400"/>
              <a:buFont typeface="Roboto"/>
              <a:buChar char="❏"/>
            </a:pPr>
            <a:r>
              <a:rPr lang="de">
                <a:solidFill>
                  <a:srgbClr val="0B5394"/>
                </a:solidFill>
                <a:latin typeface="Roboto"/>
                <a:ea typeface="Roboto"/>
                <a:cs typeface="Roboto"/>
                <a:sym typeface="Roboto"/>
              </a:rPr>
              <a:t>Position of word in the sentence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51" name="Google Shape;1251;p120"/>
          <p:cNvSpPr txBox="1"/>
          <p:nvPr/>
        </p:nvSpPr>
        <p:spPr>
          <a:xfrm>
            <a:off x="793625" y="2607475"/>
            <a:ext cx="7273200" cy="9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Roboto"/>
              <a:buChar char="❏"/>
            </a:pPr>
            <a:r>
              <a:rPr lang="de" sz="1800">
                <a:solidFill>
                  <a:srgbClr val="0B5394"/>
                </a:solidFill>
                <a:latin typeface="Roboto"/>
                <a:ea typeface="Roboto"/>
                <a:cs typeface="Roboto"/>
                <a:sym typeface="Roboto"/>
              </a:rPr>
              <a:t>Checks ability to memorize</a:t>
            </a:r>
            <a:endParaRPr sz="1800">
              <a:solidFill>
                <a:srgbClr val="0B5394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400"/>
              <a:buFont typeface="Roboto"/>
              <a:buChar char="❏"/>
            </a:pPr>
            <a:r>
              <a:rPr lang="de">
                <a:solidFill>
                  <a:srgbClr val="0B5394"/>
                </a:solidFill>
                <a:latin typeface="Roboto"/>
                <a:ea typeface="Roboto"/>
                <a:cs typeface="Roboto"/>
                <a:sym typeface="Roboto"/>
              </a:rPr>
              <a:t>Well-trained, richer architectures tend to fare better</a:t>
            </a:r>
            <a:endParaRPr>
              <a:solidFill>
                <a:srgbClr val="0B5394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400"/>
              <a:buFont typeface="Roboto"/>
              <a:buChar char="❏"/>
            </a:pPr>
            <a:r>
              <a:rPr lang="de">
                <a:solidFill>
                  <a:srgbClr val="1C4587"/>
                </a:solidFill>
                <a:latin typeface="Roboto"/>
                <a:ea typeface="Roboto"/>
                <a:cs typeface="Roboto"/>
                <a:sym typeface="Roboto"/>
              </a:rPr>
              <a:t>Training on linguistic data memorizes better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25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25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25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121"/>
          <p:cNvSpPr txBox="1"/>
          <p:nvPr>
            <p:ph idx="4294967295" type="body"/>
          </p:nvPr>
        </p:nvSpPr>
        <p:spPr>
          <a:xfrm>
            <a:off x="0" y="0"/>
            <a:ext cx="9144000" cy="6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de"/>
              <a:t>Sentence-level Syntax</a:t>
            </a:r>
            <a:endParaRPr/>
          </a:p>
        </p:txBody>
      </p:sp>
      <p:sp>
        <p:nvSpPr>
          <p:cNvPr id="1257" name="Google Shape;1257;p121"/>
          <p:cNvSpPr txBox="1"/>
          <p:nvPr>
            <p:ph idx="1" type="body"/>
          </p:nvPr>
        </p:nvSpPr>
        <p:spPr>
          <a:xfrm>
            <a:off x="5061238" y="531300"/>
            <a:ext cx="796500" cy="67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de" sz="1400"/>
              <a:t>Tree Depth</a:t>
            </a:r>
            <a:endParaRPr sz="1400"/>
          </a:p>
        </p:txBody>
      </p:sp>
      <p:sp>
        <p:nvSpPr>
          <p:cNvPr id="1258" name="Google Shape;1258;p121"/>
          <p:cNvSpPr txBox="1"/>
          <p:nvPr>
            <p:ph idx="1" type="body"/>
          </p:nvPr>
        </p:nvSpPr>
        <p:spPr>
          <a:xfrm>
            <a:off x="6003475" y="3689700"/>
            <a:ext cx="3003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de" sz="1400"/>
              <a:t>Tense of main clause verb</a:t>
            </a:r>
            <a:endParaRPr sz="1400"/>
          </a:p>
        </p:txBody>
      </p:sp>
      <p:sp>
        <p:nvSpPr>
          <p:cNvPr id="1259" name="Google Shape;1259;p121"/>
          <p:cNvSpPr txBox="1"/>
          <p:nvPr>
            <p:ph idx="1" type="body"/>
          </p:nvPr>
        </p:nvSpPr>
        <p:spPr>
          <a:xfrm>
            <a:off x="7396350" y="620550"/>
            <a:ext cx="1218300" cy="6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de" sz="1400"/>
              <a:t>Top Constituents</a:t>
            </a:r>
            <a:endParaRPr sz="1400"/>
          </a:p>
        </p:txBody>
      </p:sp>
      <p:sp>
        <p:nvSpPr>
          <p:cNvPr id="1260" name="Google Shape;1260;p121"/>
          <p:cNvSpPr txBox="1"/>
          <p:nvPr>
            <p:ph idx="1" type="body"/>
          </p:nvPr>
        </p:nvSpPr>
        <p:spPr>
          <a:xfrm>
            <a:off x="3469822" y="531300"/>
            <a:ext cx="1329900" cy="103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de" sz="1400"/>
              <a:t>Long-distance number agreement</a:t>
            </a:r>
            <a:endParaRPr sz="1400"/>
          </a:p>
        </p:txBody>
      </p:sp>
      <p:sp>
        <p:nvSpPr>
          <p:cNvPr id="1261" name="Google Shape;1261;p121"/>
          <p:cNvSpPr txBox="1"/>
          <p:nvPr>
            <p:ph idx="1" type="body"/>
          </p:nvPr>
        </p:nvSpPr>
        <p:spPr>
          <a:xfrm>
            <a:off x="4639450" y="3650400"/>
            <a:ext cx="1218300" cy="44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de" sz="1400"/>
              <a:t># Objects</a:t>
            </a:r>
            <a:endParaRPr sz="1400"/>
          </a:p>
        </p:txBody>
      </p:sp>
      <p:sp>
        <p:nvSpPr>
          <p:cNvPr id="1262" name="Google Shape;1262;p121"/>
          <p:cNvSpPr txBox="1"/>
          <p:nvPr/>
        </p:nvSpPr>
        <p:spPr>
          <a:xfrm>
            <a:off x="150700" y="4354825"/>
            <a:ext cx="8681400" cy="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de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Adi </a:t>
            </a:r>
            <a:r>
              <a:rPr lang="de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et al.</a:t>
            </a:r>
            <a:r>
              <a:rPr lang="de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5"/>
              </a:rPr>
              <a:t>, 2017</a:t>
            </a:r>
            <a:r>
              <a:rPr lang="de">
                <a:solidFill>
                  <a:srgbClr val="1C4587"/>
                </a:solidFill>
                <a:latin typeface="Roboto"/>
                <a:ea typeface="Roboto"/>
                <a:cs typeface="Roboto"/>
                <a:sym typeface="Roboto"/>
              </a:rPr>
              <a:t>; </a:t>
            </a:r>
            <a:r>
              <a:rPr lang="de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6"/>
              </a:rPr>
              <a:t>Conneau </a:t>
            </a:r>
            <a:r>
              <a:rPr lang="de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7"/>
              </a:rPr>
              <a:t>et al.</a:t>
            </a:r>
            <a:r>
              <a:rPr lang="de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8"/>
              </a:rPr>
              <a:t>, 2018</a:t>
            </a:r>
            <a:r>
              <a:rPr lang="de">
                <a:solidFill>
                  <a:srgbClr val="1C4587"/>
                </a:solidFill>
                <a:latin typeface="Roboto"/>
                <a:ea typeface="Roboto"/>
                <a:cs typeface="Roboto"/>
                <a:sym typeface="Roboto"/>
              </a:rPr>
              <a:t>; </a:t>
            </a:r>
            <a:r>
              <a:rPr lang="de" u="sng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  <a:hlinkClick r:id="rId9"/>
              </a:rPr>
              <a:t>Belinkov et al., 2017</a:t>
            </a:r>
            <a:r>
              <a:rPr lang="de">
                <a:solidFill>
                  <a:srgbClr val="1C4587"/>
                </a:solidFill>
                <a:latin typeface="Roboto"/>
                <a:ea typeface="Roboto"/>
                <a:cs typeface="Roboto"/>
                <a:sym typeface="Roboto"/>
              </a:rPr>
              <a:t>; </a:t>
            </a:r>
            <a:r>
              <a:rPr lang="de" u="sng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  <a:hlinkClick r:id="rId10"/>
              </a:rPr>
              <a:t>Zhang et al., 2018</a:t>
            </a:r>
            <a:r>
              <a:rPr lang="de">
                <a:solidFill>
                  <a:srgbClr val="1C4587"/>
                </a:solidFill>
                <a:latin typeface="Roboto"/>
                <a:ea typeface="Roboto"/>
                <a:cs typeface="Roboto"/>
                <a:sym typeface="Roboto"/>
              </a:rPr>
              <a:t>; </a:t>
            </a:r>
            <a:r>
              <a:rPr lang="de" u="sng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  <a:hlinkClick r:id="rId11"/>
              </a:rPr>
              <a:t>Blevins et al., 2018</a:t>
            </a:r>
            <a:r>
              <a:rPr lang="de">
                <a:solidFill>
                  <a:srgbClr val="1C4587"/>
                </a:solidFill>
                <a:latin typeface="Roboto"/>
                <a:ea typeface="Roboto"/>
                <a:cs typeface="Roboto"/>
                <a:sym typeface="Roboto"/>
              </a:rPr>
              <a:t>; </a:t>
            </a:r>
            <a:r>
              <a:rPr lang="de" u="sng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  <a:hlinkClick r:id="rId12"/>
              </a:rPr>
              <a:t>Tenney et al. 2019</a:t>
            </a:r>
            <a:r>
              <a:rPr lang="de">
                <a:solidFill>
                  <a:srgbClr val="1C4587"/>
                </a:solidFill>
                <a:latin typeface="Roboto"/>
                <a:ea typeface="Roboto"/>
                <a:cs typeface="Roboto"/>
                <a:sym typeface="Roboto"/>
              </a:rPr>
              <a:t>; </a:t>
            </a:r>
            <a:r>
              <a:rPr lang="de" u="sng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  <a:hlinkClick r:id="rId13"/>
              </a:rPr>
              <a:t>Liu et al., 2019</a:t>
            </a:r>
            <a:r>
              <a:rPr lang="de">
                <a:solidFill>
                  <a:srgbClr val="1C4587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>
              <a:solidFill>
                <a:srgbClr val="1C458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63" name="Google Shape;1263;p121"/>
          <p:cNvSpPr txBox="1"/>
          <p:nvPr>
            <p:ph type="title"/>
          </p:nvPr>
        </p:nvSpPr>
        <p:spPr>
          <a:xfrm>
            <a:off x="0" y="0"/>
            <a:ext cx="9144000" cy="59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Probing Morphology, Syntax, Semantics</a:t>
            </a:r>
            <a:endParaRPr/>
          </a:p>
        </p:txBody>
      </p:sp>
      <p:pic>
        <p:nvPicPr>
          <p:cNvPr id="1264" name="Google Shape;1264;p121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3595923" y="1660300"/>
            <a:ext cx="5165075" cy="16678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cxnSp>
        <p:nvCxnSpPr>
          <p:cNvPr id="1265" name="Google Shape;1265;p121"/>
          <p:cNvCxnSpPr>
            <a:stCxn id="1257" idx="2"/>
          </p:cNvCxnSpPr>
          <p:nvPr/>
        </p:nvCxnSpPr>
        <p:spPr>
          <a:xfrm flipH="1">
            <a:off x="5459188" y="1204200"/>
            <a:ext cx="300" cy="475800"/>
          </a:xfrm>
          <a:prstGeom prst="straightConnector1">
            <a:avLst/>
          </a:prstGeom>
          <a:noFill/>
          <a:ln cap="flat" cmpd="sng" w="19050">
            <a:solidFill>
              <a:srgbClr val="1C4587"/>
            </a:solidFill>
            <a:prstDash val="solid"/>
            <a:round/>
            <a:headEnd len="med" w="med" type="stealth"/>
            <a:tailEnd len="med" w="med" type="none"/>
          </a:ln>
        </p:spPr>
      </p:cxnSp>
      <p:cxnSp>
        <p:nvCxnSpPr>
          <p:cNvPr id="1266" name="Google Shape;1266;p121"/>
          <p:cNvCxnSpPr>
            <a:stCxn id="1261" idx="0"/>
          </p:cNvCxnSpPr>
          <p:nvPr/>
        </p:nvCxnSpPr>
        <p:spPr>
          <a:xfrm flipH="1" rot="10800000">
            <a:off x="5248600" y="3336000"/>
            <a:ext cx="5400" cy="314400"/>
          </a:xfrm>
          <a:prstGeom prst="straightConnector1">
            <a:avLst/>
          </a:prstGeom>
          <a:noFill/>
          <a:ln cap="flat" cmpd="sng" w="19050">
            <a:solidFill>
              <a:srgbClr val="1C4587"/>
            </a:solidFill>
            <a:prstDash val="solid"/>
            <a:round/>
            <a:headEnd len="med" w="med" type="stealth"/>
            <a:tailEnd len="med" w="med" type="none"/>
          </a:ln>
        </p:spPr>
      </p:cxnSp>
      <p:cxnSp>
        <p:nvCxnSpPr>
          <p:cNvPr id="1267" name="Google Shape;1267;p121"/>
          <p:cNvCxnSpPr>
            <a:stCxn id="1258" idx="0"/>
          </p:cNvCxnSpPr>
          <p:nvPr/>
        </p:nvCxnSpPr>
        <p:spPr>
          <a:xfrm rot="10800000">
            <a:off x="7504375" y="3336000"/>
            <a:ext cx="900" cy="353700"/>
          </a:xfrm>
          <a:prstGeom prst="straightConnector1">
            <a:avLst/>
          </a:prstGeom>
          <a:noFill/>
          <a:ln cap="flat" cmpd="sng" w="19050">
            <a:solidFill>
              <a:srgbClr val="1C4587"/>
            </a:solidFill>
            <a:prstDash val="solid"/>
            <a:round/>
            <a:headEnd len="med" w="med" type="stealth"/>
            <a:tailEnd len="med" w="med" type="none"/>
          </a:ln>
        </p:spPr>
      </p:cxnSp>
      <p:cxnSp>
        <p:nvCxnSpPr>
          <p:cNvPr id="1268" name="Google Shape;1268;p121"/>
          <p:cNvCxnSpPr>
            <a:stCxn id="1259" idx="2"/>
          </p:cNvCxnSpPr>
          <p:nvPr/>
        </p:nvCxnSpPr>
        <p:spPr>
          <a:xfrm flipH="1">
            <a:off x="7646400" y="1268550"/>
            <a:ext cx="359100" cy="434700"/>
          </a:xfrm>
          <a:prstGeom prst="straightConnector1">
            <a:avLst/>
          </a:prstGeom>
          <a:noFill/>
          <a:ln cap="flat" cmpd="sng" w="19050">
            <a:solidFill>
              <a:srgbClr val="1C4587"/>
            </a:solidFill>
            <a:prstDash val="solid"/>
            <a:round/>
            <a:headEnd len="med" w="med" type="stealth"/>
            <a:tailEnd len="med" w="med" type="none"/>
          </a:ln>
        </p:spPr>
      </p:cxnSp>
      <p:cxnSp>
        <p:nvCxnSpPr>
          <p:cNvPr id="1269" name="Google Shape;1269;p121"/>
          <p:cNvCxnSpPr/>
          <p:nvPr/>
        </p:nvCxnSpPr>
        <p:spPr>
          <a:xfrm>
            <a:off x="4741650" y="1236900"/>
            <a:ext cx="170700" cy="444900"/>
          </a:xfrm>
          <a:prstGeom prst="straightConnector1">
            <a:avLst/>
          </a:prstGeom>
          <a:noFill/>
          <a:ln cap="flat" cmpd="sng" w="19050">
            <a:solidFill>
              <a:srgbClr val="1C4587"/>
            </a:solidFill>
            <a:prstDash val="solid"/>
            <a:round/>
            <a:headEnd len="med" w="med" type="stealth"/>
            <a:tailEnd len="med" w="med" type="none"/>
          </a:ln>
        </p:spPr>
      </p:cxnSp>
      <p:sp>
        <p:nvSpPr>
          <p:cNvPr id="1270" name="Google Shape;1270;p121"/>
          <p:cNvSpPr txBox="1"/>
          <p:nvPr>
            <p:ph idx="1" type="body"/>
          </p:nvPr>
        </p:nvSpPr>
        <p:spPr>
          <a:xfrm>
            <a:off x="5678800" y="620538"/>
            <a:ext cx="1865100" cy="6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de" sz="1400"/>
              <a:t>Subject-Verb Agreement</a:t>
            </a:r>
            <a:endParaRPr sz="1400"/>
          </a:p>
        </p:txBody>
      </p:sp>
      <p:cxnSp>
        <p:nvCxnSpPr>
          <p:cNvPr id="1271" name="Google Shape;1271;p121"/>
          <p:cNvCxnSpPr>
            <a:stCxn id="1270" idx="2"/>
          </p:cNvCxnSpPr>
          <p:nvPr/>
        </p:nvCxnSpPr>
        <p:spPr>
          <a:xfrm>
            <a:off x="6611350" y="1268538"/>
            <a:ext cx="29100" cy="372900"/>
          </a:xfrm>
          <a:prstGeom prst="straightConnector1">
            <a:avLst/>
          </a:prstGeom>
          <a:noFill/>
          <a:ln cap="flat" cmpd="sng" w="19050">
            <a:solidFill>
              <a:srgbClr val="1C4587"/>
            </a:solidFill>
            <a:prstDash val="solid"/>
            <a:round/>
            <a:headEnd len="med" w="med" type="stealth"/>
            <a:tailEnd len="med" w="med" type="none"/>
          </a:ln>
        </p:spPr>
      </p:cxnSp>
      <p:sp>
        <p:nvSpPr>
          <p:cNvPr id="1272" name="Google Shape;1272;p1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1273" name="Google Shape;1273;p121"/>
          <p:cNvSpPr txBox="1"/>
          <p:nvPr>
            <p:ph idx="1" type="body"/>
          </p:nvPr>
        </p:nvSpPr>
        <p:spPr>
          <a:xfrm>
            <a:off x="226125" y="610100"/>
            <a:ext cx="3099000" cy="16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800"/>
              <a:buFont typeface="Roboto"/>
              <a:buChar char="❏"/>
            </a:pPr>
            <a:r>
              <a:rPr lang="de">
                <a:solidFill>
                  <a:srgbClr val="1C4587"/>
                </a:solidFill>
              </a:rPr>
              <a:t>Morphology </a:t>
            </a:r>
            <a:endParaRPr>
              <a:solidFill>
                <a:srgbClr val="1C4587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C4587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800"/>
              <a:buFont typeface="Roboto"/>
              <a:buChar char="❏"/>
            </a:pPr>
            <a:r>
              <a:rPr lang="de">
                <a:solidFill>
                  <a:srgbClr val="1C4587"/>
                </a:solidFill>
              </a:rPr>
              <a:t>Word-level syntax </a:t>
            </a:r>
            <a:endParaRPr>
              <a:solidFill>
                <a:srgbClr val="1C4587"/>
              </a:solidFill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400"/>
              <a:buFont typeface="Arial"/>
              <a:buChar char="❏"/>
            </a:pPr>
            <a:r>
              <a:rPr lang="de">
                <a:solidFill>
                  <a:srgbClr val="1C4587"/>
                </a:solidFill>
              </a:rPr>
              <a:t>POS tags, CCG supertags</a:t>
            </a:r>
            <a:endParaRPr>
              <a:solidFill>
                <a:srgbClr val="1C4587"/>
              </a:solidFill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400"/>
              <a:buFont typeface="Arial"/>
              <a:buChar char="❏"/>
            </a:pPr>
            <a:r>
              <a:rPr lang="de">
                <a:solidFill>
                  <a:srgbClr val="1C4587"/>
                </a:solidFill>
              </a:rPr>
              <a:t>Constituent parent, grandparent…</a:t>
            </a:r>
            <a:endParaRPr/>
          </a:p>
        </p:txBody>
      </p:sp>
      <p:sp>
        <p:nvSpPr>
          <p:cNvPr id="1274" name="Google Shape;1274;p121"/>
          <p:cNvSpPr txBox="1"/>
          <p:nvPr/>
        </p:nvSpPr>
        <p:spPr>
          <a:xfrm>
            <a:off x="261200" y="2359075"/>
            <a:ext cx="3003600" cy="178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800"/>
              <a:buChar char="❏"/>
            </a:pPr>
            <a:r>
              <a:rPr lang="de" sz="1800">
                <a:solidFill>
                  <a:srgbClr val="1C4587"/>
                </a:solidFill>
                <a:latin typeface="Roboto"/>
                <a:ea typeface="Roboto"/>
                <a:cs typeface="Roboto"/>
                <a:sym typeface="Roboto"/>
              </a:rPr>
              <a:t>Partial syntax</a:t>
            </a:r>
            <a:endParaRPr sz="1800">
              <a:solidFill>
                <a:srgbClr val="1C458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400"/>
              <a:buChar char="❏"/>
            </a:pPr>
            <a:r>
              <a:rPr lang="de">
                <a:solidFill>
                  <a:srgbClr val="1C4587"/>
                </a:solidFill>
                <a:latin typeface="Roboto"/>
                <a:ea typeface="Roboto"/>
                <a:cs typeface="Roboto"/>
                <a:sym typeface="Roboto"/>
              </a:rPr>
              <a:t>Dependency relations</a:t>
            </a:r>
            <a:endParaRPr>
              <a:solidFill>
                <a:srgbClr val="1C458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1C458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800"/>
              <a:buChar char="❏"/>
            </a:pPr>
            <a:r>
              <a:rPr lang="de" sz="1800">
                <a:solidFill>
                  <a:srgbClr val="1C4587"/>
                </a:solidFill>
                <a:latin typeface="Roboto"/>
                <a:ea typeface="Roboto"/>
                <a:cs typeface="Roboto"/>
                <a:sym typeface="Roboto"/>
              </a:rPr>
              <a:t>Partial semantics</a:t>
            </a:r>
            <a:endParaRPr sz="1800">
              <a:solidFill>
                <a:srgbClr val="1C458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400"/>
              <a:buChar char="❏"/>
            </a:pPr>
            <a:r>
              <a:rPr lang="de">
                <a:solidFill>
                  <a:srgbClr val="1C4587"/>
                </a:solidFill>
                <a:latin typeface="Roboto"/>
                <a:ea typeface="Roboto"/>
                <a:cs typeface="Roboto"/>
                <a:sym typeface="Roboto"/>
              </a:rPr>
              <a:t>Entity Relations</a:t>
            </a:r>
            <a:endParaRPr>
              <a:solidFill>
                <a:srgbClr val="1C458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400"/>
              <a:buChar char="❏"/>
            </a:pPr>
            <a:r>
              <a:rPr lang="de">
                <a:solidFill>
                  <a:srgbClr val="1C4587"/>
                </a:solidFill>
                <a:latin typeface="Roboto"/>
                <a:ea typeface="Roboto"/>
                <a:cs typeface="Roboto"/>
                <a:sym typeface="Roboto"/>
              </a:rPr>
              <a:t>Coreference</a:t>
            </a:r>
            <a:endParaRPr>
              <a:solidFill>
                <a:srgbClr val="1C458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400"/>
              <a:buChar char="❏"/>
            </a:pPr>
            <a:r>
              <a:rPr lang="de">
                <a:solidFill>
                  <a:srgbClr val="1C4587"/>
                </a:solidFill>
                <a:latin typeface="Roboto"/>
                <a:ea typeface="Roboto"/>
                <a:cs typeface="Roboto"/>
                <a:sym typeface="Roboto"/>
              </a:rPr>
              <a:t>Roles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1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1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1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1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1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8" name="Shape 1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9" name="Google Shape;1279;p1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1280" name="Google Shape;1280;p122"/>
          <p:cNvSpPr txBox="1"/>
          <p:nvPr>
            <p:ph type="title"/>
          </p:nvPr>
        </p:nvSpPr>
        <p:spPr>
          <a:xfrm>
            <a:off x="0" y="0"/>
            <a:ext cx="9144000" cy="59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Probing classifier findings</a:t>
            </a:r>
            <a:endParaRPr/>
          </a:p>
        </p:txBody>
      </p:sp>
      <p:pic>
        <p:nvPicPr>
          <p:cNvPr id="1281" name="Google Shape;1281;p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75300"/>
            <a:ext cx="4261876" cy="39640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82" name="Google Shape;1282;p122"/>
          <p:cNvGrpSpPr/>
          <p:nvPr/>
        </p:nvGrpSpPr>
        <p:grpSpPr>
          <a:xfrm>
            <a:off x="3341650" y="1035876"/>
            <a:ext cx="5845650" cy="2190524"/>
            <a:chOff x="3298350" y="2029926"/>
            <a:chExt cx="5845650" cy="2190524"/>
          </a:xfrm>
        </p:grpSpPr>
        <p:pic>
          <p:nvPicPr>
            <p:cNvPr id="1283" name="Google Shape;1283;p12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298350" y="2029926"/>
              <a:ext cx="5845650" cy="19357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84" name="Google Shape;1284;p122"/>
            <p:cNvSpPr txBox="1"/>
            <p:nvPr/>
          </p:nvSpPr>
          <p:spPr>
            <a:xfrm>
              <a:off x="5549600" y="3891950"/>
              <a:ext cx="2591100" cy="32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de" sz="1200" u="sng">
                  <a:solidFill>
                    <a:schemeClr val="hlink"/>
                  </a:solidFill>
                  <a:latin typeface="Roboto"/>
                  <a:ea typeface="Roboto"/>
                  <a:cs typeface="Roboto"/>
                  <a:sym typeface="Roboto"/>
                  <a:hlinkClick r:id="rId5"/>
                </a:rPr>
                <a:t>Liu et al. NAACL 2019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285" name="Google Shape;1285;p122"/>
          <p:cNvSpPr txBox="1"/>
          <p:nvPr/>
        </p:nvSpPr>
        <p:spPr>
          <a:xfrm>
            <a:off x="1008650" y="4663225"/>
            <a:ext cx="2178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6"/>
              </a:rPr>
              <a:t>Tenney et al., ACL 2019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86" name="Google Shape;1286;p1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618126" y="3226400"/>
            <a:ext cx="3021425" cy="1766376"/>
          </a:xfrm>
          <a:prstGeom prst="rect">
            <a:avLst/>
          </a:prstGeom>
          <a:noFill/>
          <a:ln>
            <a:noFill/>
          </a:ln>
        </p:spPr>
      </p:pic>
      <p:sp>
        <p:nvSpPr>
          <p:cNvPr id="1287" name="Google Shape;1287;p122"/>
          <p:cNvSpPr txBox="1"/>
          <p:nvPr/>
        </p:nvSpPr>
        <p:spPr>
          <a:xfrm>
            <a:off x="7420800" y="3948550"/>
            <a:ext cx="1723200" cy="3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8"/>
              </a:rPr>
              <a:t>Hewitt et al., 2019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91" name="Shape 1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2" name="Google Shape;1292;p1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1293" name="Google Shape;1293;p123"/>
          <p:cNvSpPr txBox="1"/>
          <p:nvPr>
            <p:ph type="title"/>
          </p:nvPr>
        </p:nvSpPr>
        <p:spPr>
          <a:xfrm>
            <a:off x="0" y="0"/>
            <a:ext cx="9144000" cy="59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Probing classifier findings</a:t>
            </a:r>
            <a:endParaRPr/>
          </a:p>
        </p:txBody>
      </p:sp>
      <p:pic>
        <p:nvPicPr>
          <p:cNvPr id="1294" name="Google Shape;1294;p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75300"/>
            <a:ext cx="4261876" cy="39640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95" name="Google Shape;1295;p123"/>
          <p:cNvGrpSpPr/>
          <p:nvPr/>
        </p:nvGrpSpPr>
        <p:grpSpPr>
          <a:xfrm>
            <a:off x="3341650" y="1035876"/>
            <a:ext cx="5845650" cy="2190524"/>
            <a:chOff x="3298350" y="2029926"/>
            <a:chExt cx="5845650" cy="2190524"/>
          </a:xfrm>
        </p:grpSpPr>
        <p:pic>
          <p:nvPicPr>
            <p:cNvPr id="1296" name="Google Shape;1296;p12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298350" y="2029926"/>
              <a:ext cx="5845650" cy="19357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97" name="Google Shape;1297;p123"/>
            <p:cNvSpPr txBox="1"/>
            <p:nvPr/>
          </p:nvSpPr>
          <p:spPr>
            <a:xfrm>
              <a:off x="5549600" y="3891950"/>
              <a:ext cx="2591100" cy="32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de" sz="1200" u="sng">
                  <a:solidFill>
                    <a:schemeClr val="hlink"/>
                  </a:solidFill>
                  <a:latin typeface="Roboto"/>
                  <a:ea typeface="Roboto"/>
                  <a:cs typeface="Roboto"/>
                  <a:sym typeface="Roboto"/>
                  <a:hlinkClick r:id="rId5"/>
                </a:rPr>
                <a:t>Liu et al. (NAACL 2019)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298" name="Google Shape;1298;p123"/>
          <p:cNvSpPr txBox="1"/>
          <p:nvPr/>
        </p:nvSpPr>
        <p:spPr>
          <a:xfrm>
            <a:off x="1008650" y="4663225"/>
            <a:ext cx="2178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6"/>
              </a:rPr>
              <a:t>Tenney et al., ACL 2019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99" name="Google Shape;1299;p1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618126" y="3226400"/>
            <a:ext cx="3021425" cy="1766376"/>
          </a:xfrm>
          <a:prstGeom prst="rect">
            <a:avLst/>
          </a:prstGeom>
          <a:noFill/>
          <a:ln>
            <a:noFill/>
          </a:ln>
        </p:spPr>
      </p:pic>
      <p:sp>
        <p:nvSpPr>
          <p:cNvPr id="1300" name="Google Shape;1300;p123"/>
          <p:cNvSpPr txBox="1"/>
          <p:nvPr/>
        </p:nvSpPr>
        <p:spPr>
          <a:xfrm>
            <a:off x="2216725" y="1179300"/>
            <a:ext cx="5039700" cy="2632500"/>
          </a:xfrm>
          <a:prstGeom prst="rect">
            <a:avLst/>
          </a:prstGeom>
          <a:solidFill>
            <a:srgbClr val="1C4587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❏"/>
            </a:pPr>
            <a:r>
              <a:rPr lang="d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Contextualized &gt; non-contextualized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❏"/>
            </a:pPr>
            <a:r>
              <a:rPr lang="d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Especially on </a:t>
            </a:r>
            <a:r>
              <a:rPr b="1" lang="d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syntactic</a:t>
            </a:r>
            <a:r>
              <a:rPr lang="d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tasks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❏"/>
            </a:pPr>
            <a:r>
              <a:rPr lang="d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Closer performance on semantic tasks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❏"/>
            </a:pPr>
            <a:r>
              <a:rPr b="1" lang="d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Bidirectional</a:t>
            </a:r>
            <a:r>
              <a:rPr lang="d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context is important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❏"/>
            </a:pPr>
            <a:r>
              <a:rPr b="1" lang="d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BERT</a:t>
            </a:r>
            <a:r>
              <a:rPr lang="d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(large) almost always gets the highest performance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❏"/>
            </a:pPr>
            <a:r>
              <a:rPr lang="d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Grain of salt: Different contextualized representations were trained on different data, using different architectures...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01" name="Google Shape;1301;p123"/>
          <p:cNvSpPr txBox="1"/>
          <p:nvPr/>
        </p:nvSpPr>
        <p:spPr>
          <a:xfrm>
            <a:off x="7420800" y="3948550"/>
            <a:ext cx="1723200" cy="3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8"/>
              </a:rPr>
              <a:t>Hewitt et. al., 2019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30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30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30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30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30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30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30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30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5" name="Shape 1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6" name="Google Shape;1306;p124"/>
          <p:cNvGrpSpPr/>
          <p:nvPr/>
        </p:nvGrpSpPr>
        <p:grpSpPr>
          <a:xfrm>
            <a:off x="5232675" y="475850"/>
            <a:ext cx="3377601" cy="4286750"/>
            <a:chOff x="5232675" y="704450"/>
            <a:chExt cx="3377601" cy="4286750"/>
          </a:xfrm>
        </p:grpSpPr>
        <p:pic>
          <p:nvPicPr>
            <p:cNvPr id="1307" name="Google Shape;1307;p12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232675" y="704450"/>
              <a:ext cx="3377601" cy="39582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08" name="Google Shape;1308;p124"/>
            <p:cNvSpPr txBox="1"/>
            <p:nvPr/>
          </p:nvSpPr>
          <p:spPr>
            <a:xfrm>
              <a:off x="5625925" y="4662700"/>
              <a:ext cx="2591100" cy="32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de" sz="1200" u="sng">
                  <a:solidFill>
                    <a:schemeClr val="hlink"/>
                  </a:solidFill>
                  <a:latin typeface="Roboto"/>
                  <a:ea typeface="Roboto"/>
                  <a:cs typeface="Roboto"/>
                  <a:sym typeface="Roboto"/>
                  <a:hlinkClick r:id="rId4"/>
                </a:rPr>
                <a:t>Fig. from Liu </a:t>
              </a:r>
              <a:r>
                <a:rPr lang="de" sz="1200" u="sng">
                  <a:solidFill>
                    <a:schemeClr val="hlink"/>
                  </a:solidFill>
                  <a:latin typeface="Roboto"/>
                  <a:ea typeface="Roboto"/>
                  <a:cs typeface="Roboto"/>
                  <a:sym typeface="Roboto"/>
                  <a:hlinkClick r:id="rId5"/>
                </a:rPr>
                <a:t>et al.</a:t>
              </a:r>
              <a:r>
                <a:rPr lang="de" sz="1200" u="sng">
                  <a:solidFill>
                    <a:schemeClr val="hlink"/>
                  </a:solidFill>
                  <a:latin typeface="Roboto"/>
                  <a:ea typeface="Roboto"/>
                  <a:cs typeface="Roboto"/>
                  <a:sym typeface="Roboto"/>
                  <a:hlinkClick r:id="rId6"/>
                </a:rPr>
                <a:t> (NAACL 2019)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309" name="Google Shape;1309;p124"/>
          <p:cNvSpPr txBox="1"/>
          <p:nvPr>
            <p:ph idx="4294967295" type="body"/>
          </p:nvPr>
        </p:nvSpPr>
        <p:spPr>
          <a:xfrm>
            <a:off x="0" y="0"/>
            <a:ext cx="9144000" cy="6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de"/>
              <a:t>Layer-wise analysis (dynamic)</a:t>
            </a:r>
            <a:endParaRPr/>
          </a:p>
        </p:txBody>
      </p:sp>
      <p:sp>
        <p:nvSpPr>
          <p:cNvPr id="1310" name="Google Shape;1310;p124"/>
          <p:cNvSpPr txBox="1"/>
          <p:nvPr>
            <p:ph idx="1" type="body"/>
          </p:nvPr>
        </p:nvSpPr>
        <p:spPr>
          <a:xfrm>
            <a:off x="173925" y="2316625"/>
            <a:ext cx="5298000" cy="19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b="1" lang="de"/>
              <a:t>RNN </a:t>
            </a:r>
            <a:r>
              <a:rPr lang="de"/>
              <a:t>layers: General linguistic properties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lang="de"/>
              <a:t>Lowest layers: </a:t>
            </a:r>
            <a:r>
              <a:rPr b="1" lang="de"/>
              <a:t>morphology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lang="de"/>
              <a:t>Middle layers: </a:t>
            </a:r>
            <a:r>
              <a:rPr b="1" lang="de"/>
              <a:t>syntax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lang="de"/>
              <a:t>Highest</a:t>
            </a:r>
            <a:r>
              <a:rPr lang="de"/>
              <a:t> layers: Task-specific </a:t>
            </a:r>
            <a:r>
              <a:rPr b="1" lang="de"/>
              <a:t>semantics</a:t>
            </a:r>
            <a:endParaRPr b="1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b="1" lang="de"/>
              <a:t>T</a:t>
            </a:r>
            <a:r>
              <a:rPr b="1" lang="de"/>
              <a:t>ransformer</a:t>
            </a:r>
            <a:r>
              <a:rPr lang="de"/>
              <a:t> layers: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lang="de"/>
              <a:t>Different trends for different tasks; </a:t>
            </a:r>
            <a:r>
              <a:rPr b="1" lang="de"/>
              <a:t>m</a:t>
            </a:r>
            <a:r>
              <a:rPr b="1" lang="de"/>
              <a:t>iddle-heavy</a:t>
            </a:r>
            <a:endParaRPr b="1"/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lang="de"/>
              <a:t>Also see </a:t>
            </a:r>
            <a:r>
              <a:rPr lang="de" u="sng">
                <a:solidFill>
                  <a:schemeClr val="hlink"/>
                </a:solidFill>
                <a:hlinkClick r:id="rId7"/>
              </a:rPr>
              <a:t>Tenney et. al., 2019</a:t>
            </a:r>
            <a:endParaRPr/>
          </a:p>
        </p:txBody>
      </p:sp>
      <p:sp>
        <p:nvSpPr>
          <p:cNvPr id="1311" name="Google Shape;1311;p124"/>
          <p:cNvSpPr txBox="1"/>
          <p:nvPr>
            <p:ph type="title"/>
          </p:nvPr>
        </p:nvSpPr>
        <p:spPr>
          <a:xfrm>
            <a:off x="0" y="3000"/>
            <a:ext cx="9144000" cy="59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Probing: Layers of the network</a:t>
            </a:r>
            <a:endParaRPr/>
          </a:p>
        </p:txBody>
      </p:sp>
      <p:sp>
        <p:nvSpPr>
          <p:cNvPr id="1312" name="Google Shape;1312;p1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pic>
        <p:nvPicPr>
          <p:cNvPr id="1313" name="Google Shape;1313;p12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30625" y="662575"/>
            <a:ext cx="5298003" cy="16166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7" name="Shape 1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8" name="Google Shape;1318;p125"/>
          <p:cNvSpPr txBox="1"/>
          <p:nvPr>
            <p:ph idx="1" type="body"/>
          </p:nvPr>
        </p:nvSpPr>
        <p:spPr>
          <a:xfrm>
            <a:off x="312700" y="686225"/>
            <a:ext cx="3747000" cy="371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800"/>
              <a:buChar char="❏"/>
            </a:pPr>
            <a:r>
              <a:rPr lang="de">
                <a:solidFill>
                  <a:srgbClr val="1C4587"/>
                </a:solidFill>
              </a:rPr>
              <a:t>Language modeling </a:t>
            </a:r>
            <a:r>
              <a:rPr b="1" lang="de">
                <a:solidFill>
                  <a:srgbClr val="1C4587"/>
                </a:solidFill>
              </a:rPr>
              <a:t>outperforms</a:t>
            </a:r>
            <a:r>
              <a:rPr lang="de">
                <a:solidFill>
                  <a:srgbClr val="1C4587"/>
                </a:solidFill>
              </a:rPr>
              <a:t> other unsupervised and supervised objectives.</a:t>
            </a:r>
            <a:endParaRPr>
              <a:solidFill>
                <a:srgbClr val="1C4587"/>
              </a:solidFill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400"/>
              <a:buChar char="❏"/>
            </a:pPr>
            <a:r>
              <a:rPr lang="de">
                <a:solidFill>
                  <a:srgbClr val="1C4587"/>
                </a:solidFill>
              </a:rPr>
              <a:t>Machine Translation</a:t>
            </a:r>
            <a:endParaRPr>
              <a:solidFill>
                <a:srgbClr val="1C4587"/>
              </a:solidFill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400"/>
              <a:buChar char="❏"/>
            </a:pPr>
            <a:r>
              <a:rPr lang="de">
                <a:solidFill>
                  <a:srgbClr val="1C4587"/>
                </a:solidFill>
              </a:rPr>
              <a:t>Dependency Parsing</a:t>
            </a:r>
            <a:endParaRPr>
              <a:solidFill>
                <a:srgbClr val="1C4587"/>
              </a:solidFill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400"/>
              <a:buChar char="❏"/>
            </a:pPr>
            <a:r>
              <a:rPr lang="de">
                <a:solidFill>
                  <a:srgbClr val="1C4587"/>
                </a:solidFill>
              </a:rPr>
              <a:t>Skip-thought</a:t>
            </a:r>
            <a:endParaRPr>
              <a:solidFill>
                <a:srgbClr val="1C4587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C4587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800"/>
              <a:buChar char="❏"/>
            </a:pPr>
            <a:r>
              <a:rPr b="1" lang="de">
                <a:solidFill>
                  <a:srgbClr val="1C4587"/>
                </a:solidFill>
              </a:rPr>
              <a:t>Low-resource</a:t>
            </a:r>
            <a:r>
              <a:rPr lang="de">
                <a:solidFill>
                  <a:srgbClr val="1C4587"/>
                </a:solidFill>
              </a:rPr>
              <a:t> settings (size of training data) might result in opposite trends.</a:t>
            </a:r>
            <a:endParaRPr>
              <a:solidFill>
                <a:srgbClr val="1C4587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C4587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C4587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9" name="Google Shape;1319;p125"/>
          <p:cNvSpPr txBox="1"/>
          <p:nvPr/>
        </p:nvSpPr>
        <p:spPr>
          <a:xfrm>
            <a:off x="3758050" y="4459425"/>
            <a:ext cx="4567200" cy="3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Zhang et al., 2018</a:t>
            </a:r>
            <a:r>
              <a:rPr lang="de">
                <a:solidFill>
                  <a:srgbClr val="1C4587"/>
                </a:solidFill>
                <a:latin typeface="Roboto"/>
                <a:ea typeface="Roboto"/>
                <a:cs typeface="Roboto"/>
                <a:sym typeface="Roboto"/>
              </a:rPr>
              <a:t>; </a:t>
            </a:r>
            <a:r>
              <a:rPr lang="de" u="sng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Blevins </a:t>
            </a:r>
            <a:r>
              <a:rPr lang="de" u="sng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  <a:hlinkClick r:id="rId5"/>
              </a:rPr>
              <a:t>et al.</a:t>
            </a:r>
            <a:r>
              <a:rPr lang="de" u="sng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  <a:hlinkClick r:id="rId6"/>
              </a:rPr>
              <a:t>, 2018</a:t>
            </a:r>
            <a:r>
              <a:rPr lang="de">
                <a:solidFill>
                  <a:srgbClr val="0B5394"/>
                </a:solidFill>
                <a:latin typeface="Roboto"/>
                <a:ea typeface="Roboto"/>
                <a:cs typeface="Roboto"/>
                <a:sym typeface="Roboto"/>
              </a:rPr>
              <a:t>; </a:t>
            </a:r>
            <a:r>
              <a:rPr lang="de" u="sng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  <a:hlinkClick r:id="rId7"/>
              </a:rPr>
              <a:t>Liu </a:t>
            </a:r>
            <a:r>
              <a:rPr lang="de" u="sng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  <a:hlinkClick r:id="rId8"/>
              </a:rPr>
              <a:t>et al.</a:t>
            </a:r>
            <a:r>
              <a:rPr lang="de" u="sng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  <a:hlinkClick r:id="rId9"/>
              </a:rPr>
              <a:t>, 2019</a:t>
            </a:r>
            <a:r>
              <a:rPr lang="d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; 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C458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20" name="Google Shape;1320;p125"/>
          <p:cNvSpPr txBox="1"/>
          <p:nvPr>
            <p:ph type="title"/>
          </p:nvPr>
        </p:nvSpPr>
        <p:spPr>
          <a:xfrm>
            <a:off x="0" y="0"/>
            <a:ext cx="9144000" cy="59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Probing: Pretraining Objectives</a:t>
            </a:r>
            <a:endParaRPr/>
          </a:p>
        </p:txBody>
      </p:sp>
      <p:pic>
        <p:nvPicPr>
          <p:cNvPr id="1321" name="Google Shape;1321;p125"/>
          <p:cNvPicPr preferRelativeResize="0"/>
          <p:nvPr/>
        </p:nvPicPr>
        <p:blipFill rotWithShape="1">
          <a:blip r:embed="rId10">
            <a:alphaModFix/>
          </a:blip>
          <a:srcRect b="0" l="0" r="0" t="3966"/>
          <a:stretch/>
        </p:blipFill>
        <p:spPr>
          <a:xfrm>
            <a:off x="4179800" y="609600"/>
            <a:ext cx="4519399" cy="3326376"/>
          </a:xfrm>
          <a:prstGeom prst="rect">
            <a:avLst/>
          </a:prstGeom>
          <a:noFill/>
          <a:ln>
            <a:noFill/>
          </a:ln>
        </p:spPr>
      </p:pic>
      <p:sp>
        <p:nvSpPr>
          <p:cNvPr id="1322" name="Google Shape;1322;p1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45"/>
          <p:cNvSpPr txBox="1"/>
          <p:nvPr>
            <p:ph type="title"/>
          </p:nvPr>
        </p:nvSpPr>
        <p:spPr>
          <a:xfrm>
            <a:off x="260918" y="35632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457200" lvl="0" marL="457200" rtl="0" algn="ctr">
              <a:spcBef>
                <a:spcPts val="0"/>
              </a:spcBef>
              <a:spcAft>
                <a:spcPts val="0"/>
              </a:spcAft>
              <a:buSzPts val="3600"/>
              <a:buAutoNum type="arabicPeriod"/>
            </a:pPr>
            <a:r>
              <a:rPr lang="de"/>
              <a:t>Introduction</a:t>
            </a:r>
            <a:endParaRPr/>
          </a:p>
        </p:txBody>
      </p:sp>
      <p:pic>
        <p:nvPicPr>
          <p:cNvPr id="248" name="Google Shape;248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7813" y="1124668"/>
            <a:ext cx="2226825" cy="2226825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26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7" name="Google Shape;1327;p126"/>
          <p:cNvSpPr txBox="1"/>
          <p:nvPr>
            <p:ph idx="1" type="body"/>
          </p:nvPr>
        </p:nvSpPr>
        <p:spPr>
          <a:xfrm>
            <a:off x="461450" y="735825"/>
            <a:ext cx="8559600" cy="71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de"/>
              <a:t>Representations are </a:t>
            </a:r>
            <a:r>
              <a:rPr b="1" lang="de"/>
              <a:t>predictive</a:t>
            </a:r>
            <a:r>
              <a:rPr lang="de"/>
              <a:t> of certain linguistic phenomena: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400"/>
              <a:buChar char="❏"/>
            </a:pPr>
            <a:r>
              <a:rPr b="1" lang="de">
                <a:solidFill>
                  <a:srgbClr val="1C4587"/>
                </a:solidFill>
              </a:rPr>
              <a:t>Alignments</a:t>
            </a:r>
            <a:r>
              <a:rPr lang="de">
                <a:solidFill>
                  <a:srgbClr val="1C4587"/>
                </a:solidFill>
              </a:rPr>
              <a:t> in translation, Syntactic </a:t>
            </a:r>
            <a:r>
              <a:rPr b="1" lang="de">
                <a:solidFill>
                  <a:srgbClr val="1C4587"/>
                </a:solidFill>
              </a:rPr>
              <a:t>hierarchies</a:t>
            </a:r>
            <a:endParaRPr/>
          </a:p>
        </p:txBody>
      </p:sp>
      <p:sp>
        <p:nvSpPr>
          <p:cNvPr id="1328" name="Google Shape;1328;p126"/>
          <p:cNvSpPr txBox="1"/>
          <p:nvPr>
            <p:ph type="title"/>
          </p:nvPr>
        </p:nvSpPr>
        <p:spPr>
          <a:xfrm>
            <a:off x="0" y="0"/>
            <a:ext cx="9144000" cy="59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W</a:t>
            </a:r>
            <a:r>
              <a:rPr lang="de"/>
              <a:t>hat have we learnt so far?</a:t>
            </a:r>
            <a:endParaRPr/>
          </a:p>
        </p:txBody>
      </p:sp>
      <p:pic>
        <p:nvPicPr>
          <p:cNvPr id="1329" name="Google Shape;1329;p1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45">
            <a:off x="8360806" y="13201"/>
            <a:ext cx="572689" cy="572693"/>
          </a:xfrm>
          <a:prstGeom prst="rect">
            <a:avLst/>
          </a:prstGeom>
          <a:noFill/>
          <a:ln>
            <a:noFill/>
          </a:ln>
        </p:spPr>
      </p:pic>
      <p:sp>
        <p:nvSpPr>
          <p:cNvPr id="1330" name="Google Shape;1330;p1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1331" name="Google Shape;1331;p126"/>
          <p:cNvSpPr txBox="1"/>
          <p:nvPr/>
        </p:nvSpPr>
        <p:spPr>
          <a:xfrm>
            <a:off x="461450" y="1555400"/>
            <a:ext cx="8508900" cy="9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400"/>
              <a:buFont typeface="Roboto"/>
              <a:buChar char="❏"/>
            </a:pPr>
            <a:r>
              <a:rPr lang="de" sz="1800">
                <a:solidFill>
                  <a:srgbClr val="0B5394"/>
                </a:solidFill>
                <a:latin typeface="Roboto"/>
                <a:ea typeface="Roboto"/>
                <a:cs typeface="Roboto"/>
                <a:sym typeface="Roboto"/>
              </a:rPr>
              <a:t>Pretraining with and without syntax:</a:t>
            </a:r>
            <a:endParaRPr sz="1800">
              <a:solidFill>
                <a:srgbClr val="0B5394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400"/>
              <a:buFont typeface="Roboto"/>
              <a:buChar char="❏"/>
            </a:pPr>
            <a:r>
              <a:rPr lang="de">
                <a:solidFill>
                  <a:srgbClr val="0B5394"/>
                </a:solidFill>
                <a:latin typeface="Roboto"/>
                <a:ea typeface="Roboto"/>
                <a:cs typeface="Roboto"/>
                <a:sym typeface="Roboto"/>
              </a:rPr>
              <a:t>Better performance with syntax</a:t>
            </a:r>
            <a:endParaRPr>
              <a:solidFill>
                <a:srgbClr val="0B5394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400"/>
              <a:buFont typeface="Roboto"/>
              <a:buChar char="❏"/>
            </a:pPr>
            <a:r>
              <a:rPr lang="de">
                <a:solidFill>
                  <a:srgbClr val="0B5394"/>
                </a:solidFill>
                <a:latin typeface="Roboto"/>
                <a:ea typeface="Roboto"/>
                <a:cs typeface="Roboto"/>
                <a:sym typeface="Roboto"/>
              </a:rPr>
              <a:t>But without, some notion of syntax at least (</a:t>
            </a:r>
            <a:r>
              <a:rPr lang="de" u="sng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Williams et al. 2018</a:t>
            </a:r>
            <a:r>
              <a:rPr lang="de">
                <a:solidFill>
                  <a:srgbClr val="0B5394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32" name="Google Shape;1332;p126"/>
          <p:cNvSpPr txBox="1"/>
          <p:nvPr/>
        </p:nvSpPr>
        <p:spPr>
          <a:xfrm>
            <a:off x="592700" y="2549900"/>
            <a:ext cx="7809300" cy="9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Roboto"/>
              <a:buChar char="❏"/>
            </a:pPr>
            <a:r>
              <a:rPr lang="de" sz="1800">
                <a:solidFill>
                  <a:srgbClr val="0B5394"/>
                </a:solidFill>
                <a:latin typeface="Roboto"/>
                <a:ea typeface="Roboto"/>
                <a:cs typeface="Roboto"/>
                <a:sym typeface="Roboto"/>
              </a:rPr>
              <a:t>Network architectures determine what is in a representation</a:t>
            </a:r>
            <a:endParaRPr sz="1800">
              <a:solidFill>
                <a:srgbClr val="0B5394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400"/>
              <a:buFont typeface="Roboto"/>
              <a:buChar char="❏"/>
            </a:pPr>
            <a:r>
              <a:rPr lang="de">
                <a:solidFill>
                  <a:srgbClr val="0B5394"/>
                </a:solidFill>
                <a:latin typeface="Roboto"/>
                <a:ea typeface="Roboto"/>
                <a:cs typeface="Roboto"/>
                <a:sym typeface="Roboto"/>
              </a:rPr>
              <a:t>Syntax and BERT Transformer (</a:t>
            </a:r>
            <a:r>
              <a:rPr lang="de" u="sng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  <a:hlinkClick r:id="rId5"/>
              </a:rPr>
              <a:t>Tenney et al., 2019</a:t>
            </a:r>
            <a:r>
              <a:rPr lang="de">
                <a:solidFill>
                  <a:srgbClr val="0B5394"/>
                </a:solidFill>
                <a:latin typeface="Roboto"/>
                <a:ea typeface="Roboto"/>
                <a:cs typeface="Roboto"/>
                <a:sym typeface="Roboto"/>
              </a:rPr>
              <a:t>; </a:t>
            </a:r>
            <a:r>
              <a:rPr lang="de" u="sng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  <a:hlinkClick r:id="rId6"/>
              </a:rPr>
              <a:t>Goldberg, 2019</a:t>
            </a:r>
            <a:r>
              <a:rPr lang="de">
                <a:solidFill>
                  <a:srgbClr val="0B5394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>
              <a:solidFill>
                <a:srgbClr val="0B5394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400"/>
              <a:buFont typeface="Roboto"/>
              <a:buChar char="❏"/>
            </a:pPr>
            <a:r>
              <a:rPr lang="de">
                <a:solidFill>
                  <a:srgbClr val="0B5394"/>
                </a:solidFill>
                <a:latin typeface="Roboto"/>
                <a:ea typeface="Roboto"/>
                <a:cs typeface="Roboto"/>
                <a:sym typeface="Roboto"/>
              </a:rPr>
              <a:t>Different layer-wise trends across architectures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1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1338" name="Google Shape;1338;p127"/>
          <p:cNvSpPr txBox="1"/>
          <p:nvPr>
            <p:ph idx="1" type="body"/>
          </p:nvPr>
        </p:nvSpPr>
        <p:spPr>
          <a:xfrm>
            <a:off x="470100" y="635000"/>
            <a:ext cx="7900500" cy="76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Roboto"/>
              <a:buChar char="❏"/>
            </a:pPr>
            <a:r>
              <a:rPr lang="de"/>
              <a:t>What information should a good probe look for? 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lang="de"/>
              <a:t>Probing a probe!</a:t>
            </a:r>
            <a:endParaRPr/>
          </a:p>
        </p:txBody>
      </p:sp>
      <p:sp>
        <p:nvSpPr>
          <p:cNvPr id="1339" name="Google Shape;1339;p127"/>
          <p:cNvSpPr txBox="1"/>
          <p:nvPr>
            <p:ph type="title"/>
          </p:nvPr>
        </p:nvSpPr>
        <p:spPr>
          <a:xfrm>
            <a:off x="0" y="0"/>
            <a:ext cx="9144000" cy="59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Open questions about probes</a:t>
            </a:r>
            <a:endParaRPr/>
          </a:p>
        </p:txBody>
      </p:sp>
      <p:pic>
        <p:nvPicPr>
          <p:cNvPr id="1340" name="Google Shape;1340;p1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45">
            <a:off x="8360806" y="13201"/>
            <a:ext cx="572689" cy="572693"/>
          </a:xfrm>
          <a:prstGeom prst="rect">
            <a:avLst/>
          </a:prstGeom>
          <a:noFill/>
          <a:ln>
            <a:noFill/>
          </a:ln>
        </p:spPr>
      </p:pic>
      <p:sp>
        <p:nvSpPr>
          <p:cNvPr id="1341" name="Google Shape;1341;p127"/>
          <p:cNvSpPr txBox="1"/>
          <p:nvPr/>
        </p:nvSpPr>
        <p:spPr>
          <a:xfrm>
            <a:off x="502300" y="1329250"/>
            <a:ext cx="78585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Roboto"/>
              <a:buChar char="❏"/>
            </a:pPr>
            <a:r>
              <a:rPr lang="de" sz="1800">
                <a:solidFill>
                  <a:srgbClr val="0B5394"/>
                </a:solidFill>
                <a:latin typeface="Roboto"/>
                <a:ea typeface="Roboto"/>
                <a:cs typeface="Roboto"/>
                <a:sym typeface="Roboto"/>
              </a:rPr>
              <a:t>W</a:t>
            </a:r>
            <a:r>
              <a:rPr lang="de" sz="1800">
                <a:solidFill>
                  <a:srgbClr val="0B5394"/>
                </a:solidFill>
                <a:latin typeface="Roboto"/>
                <a:ea typeface="Roboto"/>
                <a:cs typeface="Roboto"/>
                <a:sym typeface="Roboto"/>
              </a:rPr>
              <a:t>hat does probing performance tell us? </a:t>
            </a:r>
            <a:endParaRPr sz="1800">
              <a:solidFill>
                <a:srgbClr val="0B5394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Roboto"/>
              <a:buChar char="❏"/>
            </a:pPr>
            <a:r>
              <a:rPr lang="de">
                <a:solidFill>
                  <a:srgbClr val="0B5394"/>
                </a:solidFill>
                <a:latin typeface="Roboto"/>
                <a:ea typeface="Roboto"/>
                <a:cs typeface="Roboto"/>
                <a:sym typeface="Roboto"/>
              </a:rPr>
              <a:t>Hard to synthesize results across a variety of baselines...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42" name="Google Shape;1342;p127"/>
          <p:cNvSpPr txBox="1"/>
          <p:nvPr/>
        </p:nvSpPr>
        <p:spPr>
          <a:xfrm>
            <a:off x="470100" y="2109425"/>
            <a:ext cx="7735200" cy="9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Roboto"/>
              <a:buChar char="❏"/>
            </a:pPr>
            <a:r>
              <a:rPr lang="de" sz="1800">
                <a:solidFill>
                  <a:srgbClr val="0B5394"/>
                </a:solidFill>
                <a:latin typeface="Roboto"/>
                <a:ea typeface="Roboto"/>
                <a:cs typeface="Roboto"/>
                <a:sym typeface="Roboto"/>
              </a:rPr>
              <a:t>Can introduce some complexity in itself </a:t>
            </a:r>
            <a:endParaRPr sz="1800">
              <a:solidFill>
                <a:srgbClr val="0B5394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400"/>
              <a:buFont typeface="Roboto"/>
              <a:buChar char="❏"/>
            </a:pPr>
            <a:r>
              <a:rPr lang="de">
                <a:solidFill>
                  <a:srgbClr val="0B5394"/>
                </a:solidFill>
                <a:latin typeface="Roboto"/>
                <a:ea typeface="Roboto"/>
                <a:cs typeface="Roboto"/>
                <a:sym typeface="Roboto"/>
              </a:rPr>
              <a:t>linear or non-linear classification.</a:t>
            </a:r>
            <a:endParaRPr>
              <a:solidFill>
                <a:srgbClr val="0B5394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400"/>
              <a:buFont typeface="Roboto"/>
              <a:buChar char="❏"/>
            </a:pPr>
            <a:r>
              <a:rPr lang="de">
                <a:solidFill>
                  <a:srgbClr val="0B5394"/>
                </a:solidFill>
                <a:latin typeface="Roboto"/>
                <a:ea typeface="Roboto"/>
                <a:cs typeface="Roboto"/>
                <a:sym typeface="Roboto"/>
              </a:rPr>
              <a:t>behavioral: design of input sentences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43" name="Google Shape;1343;p127"/>
          <p:cNvSpPr txBox="1"/>
          <p:nvPr/>
        </p:nvSpPr>
        <p:spPr>
          <a:xfrm>
            <a:off x="512350" y="3070400"/>
            <a:ext cx="77253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Roboto"/>
              <a:buChar char="❏"/>
            </a:pPr>
            <a:r>
              <a:rPr lang="de" sz="1800">
                <a:solidFill>
                  <a:srgbClr val="0B5394"/>
                </a:solidFill>
                <a:latin typeface="Roboto"/>
                <a:ea typeface="Roboto"/>
                <a:cs typeface="Roboto"/>
                <a:sym typeface="Roboto"/>
              </a:rPr>
              <a:t>Should we be using </a:t>
            </a:r>
            <a:r>
              <a:rPr b="1" lang="de" sz="1800">
                <a:solidFill>
                  <a:srgbClr val="0B5394"/>
                </a:solidFill>
                <a:latin typeface="Roboto"/>
                <a:ea typeface="Roboto"/>
                <a:cs typeface="Roboto"/>
                <a:sym typeface="Roboto"/>
              </a:rPr>
              <a:t>probes as evaluation metrics</a:t>
            </a:r>
            <a:r>
              <a:rPr lang="de" sz="1800">
                <a:solidFill>
                  <a:srgbClr val="0B5394"/>
                </a:solidFill>
                <a:latin typeface="Roboto"/>
                <a:ea typeface="Roboto"/>
                <a:cs typeface="Roboto"/>
                <a:sym typeface="Roboto"/>
              </a:rPr>
              <a:t>?</a:t>
            </a:r>
            <a:endParaRPr sz="1800">
              <a:solidFill>
                <a:srgbClr val="0B5394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400"/>
              <a:buFont typeface="Roboto"/>
              <a:buChar char="❏"/>
            </a:pPr>
            <a:r>
              <a:rPr lang="de">
                <a:solidFill>
                  <a:srgbClr val="0B5394"/>
                </a:solidFill>
                <a:latin typeface="Roboto"/>
                <a:ea typeface="Roboto"/>
                <a:cs typeface="Roboto"/>
                <a:sym typeface="Roboto"/>
              </a:rPr>
              <a:t>might defeat the purpose...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1347" name="Shape 1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8" name="Google Shape;1348;p128"/>
          <p:cNvSpPr txBox="1"/>
          <p:nvPr>
            <p:ph idx="1" type="body"/>
          </p:nvPr>
        </p:nvSpPr>
        <p:spPr>
          <a:xfrm>
            <a:off x="201650" y="501475"/>
            <a:ext cx="3928800" cy="156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de"/>
              <a:t>Progressively e</a:t>
            </a:r>
            <a:r>
              <a:rPr lang="de"/>
              <a:t>rase or mask network components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lang="de"/>
              <a:t>Word embedding dimensions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lang="de"/>
              <a:t>Hidden units</a:t>
            </a:r>
            <a:endParaRPr/>
          </a:p>
          <a:p>
            <a:pPr indent="-3175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lang="de"/>
              <a:t>Input - words / phrases</a:t>
            </a:r>
            <a:endParaRPr/>
          </a:p>
        </p:txBody>
      </p:sp>
      <p:sp>
        <p:nvSpPr>
          <p:cNvPr id="1349" name="Google Shape;1349;p128"/>
          <p:cNvSpPr txBox="1"/>
          <p:nvPr>
            <p:ph type="title"/>
          </p:nvPr>
        </p:nvSpPr>
        <p:spPr>
          <a:xfrm>
            <a:off x="0" y="0"/>
            <a:ext cx="9144000" cy="59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Analysis Method 4: Model Alterations</a:t>
            </a:r>
            <a:endParaRPr/>
          </a:p>
        </p:txBody>
      </p:sp>
      <p:sp>
        <p:nvSpPr>
          <p:cNvPr id="1350" name="Google Shape;1350;p128"/>
          <p:cNvSpPr txBox="1"/>
          <p:nvPr/>
        </p:nvSpPr>
        <p:spPr>
          <a:xfrm>
            <a:off x="4312225" y="4577575"/>
            <a:ext cx="4704600" cy="3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de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Li </a:t>
            </a:r>
            <a:r>
              <a:rPr lang="de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et al.</a:t>
            </a:r>
            <a:r>
              <a:rPr lang="de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5"/>
              </a:rPr>
              <a:t>, 2016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51" name="Google Shape;1351;p1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68145" y="700638"/>
            <a:ext cx="4992757" cy="3165799"/>
          </a:xfrm>
          <a:prstGeom prst="rect">
            <a:avLst/>
          </a:prstGeom>
          <a:noFill/>
          <a:ln>
            <a:noFill/>
          </a:ln>
        </p:spPr>
      </p:pic>
      <p:sp>
        <p:nvSpPr>
          <p:cNvPr id="1352" name="Google Shape;1352;p1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pic>
        <p:nvPicPr>
          <p:cNvPr id="1353" name="Google Shape;1353;p1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42971" y="1731420"/>
            <a:ext cx="3407402" cy="25877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4" name="Google Shape;1354;p12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545300" y="38150"/>
            <a:ext cx="548700" cy="5774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5" name="Google Shape;1355;p12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01940" y="2276788"/>
            <a:ext cx="1898972" cy="156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59" name="Shape 1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0" name="Google Shape;1360;p129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So, what is in a representation?</a:t>
            </a:r>
            <a:endParaRPr/>
          </a:p>
        </p:txBody>
      </p:sp>
      <p:sp>
        <p:nvSpPr>
          <p:cNvPr id="1361" name="Google Shape;1361;p129"/>
          <p:cNvSpPr txBox="1"/>
          <p:nvPr>
            <p:ph idx="4294967295" type="body"/>
          </p:nvPr>
        </p:nvSpPr>
        <p:spPr>
          <a:xfrm>
            <a:off x="584400" y="488175"/>
            <a:ext cx="5338500" cy="30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❏"/>
            </a:pPr>
            <a:r>
              <a:rPr lang="de"/>
              <a:t>Depends on how you look at it!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❏"/>
            </a:pPr>
            <a:r>
              <a:rPr b="1" lang="de"/>
              <a:t>Visualization</a:t>
            </a:r>
            <a:r>
              <a:rPr lang="de"/>
              <a:t>: </a:t>
            </a:r>
            <a:endParaRPr/>
          </a:p>
          <a:p>
            <a:pPr indent="-3175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❏"/>
            </a:pPr>
            <a:r>
              <a:rPr b="1" lang="de"/>
              <a:t>bird’s eye view</a:t>
            </a:r>
            <a:endParaRPr b="1"/>
          </a:p>
          <a:p>
            <a:pPr indent="-3175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❏"/>
            </a:pPr>
            <a:r>
              <a:rPr b="1" lang="de"/>
              <a:t>few</a:t>
            </a:r>
            <a:r>
              <a:rPr lang="de"/>
              <a:t> samples -- might call to mind cherry-picking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❏"/>
            </a:pPr>
            <a:r>
              <a:rPr b="1" lang="de"/>
              <a:t>Probes</a:t>
            </a:r>
            <a:r>
              <a:rPr lang="de"/>
              <a:t>: </a:t>
            </a:r>
            <a:endParaRPr/>
          </a:p>
          <a:p>
            <a:pPr indent="-3175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❏"/>
            </a:pPr>
            <a:r>
              <a:rPr lang="de"/>
              <a:t>discover corpus-wide </a:t>
            </a:r>
            <a:r>
              <a:rPr b="1" lang="de"/>
              <a:t>specific</a:t>
            </a:r>
            <a:r>
              <a:rPr lang="de"/>
              <a:t> properties </a:t>
            </a:r>
            <a:endParaRPr/>
          </a:p>
          <a:p>
            <a:pPr indent="-317500" lvl="2" marL="13716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❏"/>
            </a:pPr>
            <a:r>
              <a:rPr lang="de"/>
              <a:t>may introduce own biases...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❏"/>
            </a:pPr>
            <a:r>
              <a:rPr b="1" lang="de"/>
              <a:t>Network ablations</a:t>
            </a:r>
            <a:r>
              <a:rPr lang="de"/>
              <a:t>: </a:t>
            </a:r>
            <a:endParaRPr/>
          </a:p>
          <a:p>
            <a:pPr indent="-3175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❏"/>
            </a:pPr>
            <a:r>
              <a:rPr lang="de"/>
              <a:t>great for</a:t>
            </a:r>
            <a:r>
              <a:rPr b="1" lang="de"/>
              <a:t> improving modeling</a:t>
            </a:r>
            <a:r>
              <a:rPr lang="de"/>
              <a:t>, </a:t>
            </a:r>
            <a:endParaRPr/>
          </a:p>
          <a:p>
            <a:pPr indent="-3175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❏"/>
            </a:pPr>
            <a:r>
              <a:rPr lang="de"/>
              <a:t>could be task specific</a:t>
            </a:r>
            <a:endParaRPr/>
          </a:p>
        </p:txBody>
      </p:sp>
      <p:sp>
        <p:nvSpPr>
          <p:cNvPr id="1362" name="Google Shape;1362;p1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1363" name="Google Shape;1363;p129"/>
          <p:cNvSpPr txBox="1"/>
          <p:nvPr/>
        </p:nvSpPr>
        <p:spPr>
          <a:xfrm>
            <a:off x="584400" y="3662100"/>
            <a:ext cx="6093300" cy="5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Char char="❏"/>
            </a:pPr>
            <a:r>
              <a:rPr lang="de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Analysis methods as tools to aid </a:t>
            </a:r>
            <a:r>
              <a:rPr lang="de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model development</a:t>
            </a:r>
            <a:r>
              <a:rPr lang="de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!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64" name="Google Shape;1364;p1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83425" y="1059684"/>
            <a:ext cx="2846319" cy="21430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5" name="Google Shape;1365;p129"/>
          <p:cNvPicPr preferRelativeResize="0"/>
          <p:nvPr/>
        </p:nvPicPr>
        <p:blipFill rotWithShape="1">
          <a:blip r:embed="rId4">
            <a:alphaModFix/>
          </a:blip>
          <a:srcRect b="14207" l="0" r="0" t="0"/>
          <a:stretch/>
        </p:blipFill>
        <p:spPr>
          <a:xfrm>
            <a:off x="6203188" y="1059684"/>
            <a:ext cx="724995" cy="5425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6" name="Google Shape;1366;p129"/>
          <p:cNvPicPr preferRelativeResize="0"/>
          <p:nvPr/>
        </p:nvPicPr>
        <p:blipFill rotWithShape="1">
          <a:blip r:embed="rId4">
            <a:alphaModFix/>
          </a:blip>
          <a:srcRect b="14207" l="0" r="0" t="0"/>
          <a:stretch/>
        </p:blipFill>
        <p:spPr>
          <a:xfrm>
            <a:off x="6876489" y="1059673"/>
            <a:ext cx="724995" cy="5425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7" name="Google Shape;1367;p129"/>
          <p:cNvPicPr preferRelativeResize="0"/>
          <p:nvPr/>
        </p:nvPicPr>
        <p:blipFill rotWithShape="1">
          <a:blip r:embed="rId4">
            <a:alphaModFix/>
          </a:blip>
          <a:srcRect b="14207" l="0" r="0" t="0"/>
          <a:stretch/>
        </p:blipFill>
        <p:spPr>
          <a:xfrm>
            <a:off x="7601476" y="1059686"/>
            <a:ext cx="724995" cy="5425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8" name="Google Shape;1368;p129"/>
          <p:cNvPicPr preferRelativeResize="0"/>
          <p:nvPr/>
        </p:nvPicPr>
        <p:blipFill rotWithShape="1">
          <a:blip r:embed="rId4">
            <a:alphaModFix/>
          </a:blip>
          <a:srcRect b="14207" l="0" r="0" t="0"/>
          <a:stretch/>
        </p:blipFill>
        <p:spPr>
          <a:xfrm>
            <a:off x="8235255" y="1059697"/>
            <a:ext cx="724995" cy="5425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9" name="Google Shape;1369;p129"/>
          <p:cNvPicPr preferRelativeResize="0"/>
          <p:nvPr/>
        </p:nvPicPr>
        <p:blipFill rotWithShape="1">
          <a:blip r:embed="rId4">
            <a:alphaModFix/>
          </a:blip>
          <a:srcRect b="14207" l="0" r="0" t="0"/>
          <a:stretch/>
        </p:blipFill>
        <p:spPr>
          <a:xfrm>
            <a:off x="6203188" y="2744025"/>
            <a:ext cx="724995" cy="5425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0" name="Google Shape;1370;p129"/>
          <p:cNvPicPr preferRelativeResize="0"/>
          <p:nvPr/>
        </p:nvPicPr>
        <p:blipFill rotWithShape="1">
          <a:blip r:embed="rId4">
            <a:alphaModFix/>
          </a:blip>
          <a:srcRect b="14207" l="0" r="0" t="0"/>
          <a:stretch/>
        </p:blipFill>
        <p:spPr>
          <a:xfrm>
            <a:off x="6876489" y="2744014"/>
            <a:ext cx="724995" cy="5425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1" name="Google Shape;1371;p129"/>
          <p:cNvPicPr preferRelativeResize="0"/>
          <p:nvPr/>
        </p:nvPicPr>
        <p:blipFill rotWithShape="1">
          <a:blip r:embed="rId4">
            <a:alphaModFix/>
          </a:blip>
          <a:srcRect b="14207" l="0" r="0" t="0"/>
          <a:stretch/>
        </p:blipFill>
        <p:spPr>
          <a:xfrm>
            <a:off x="7601476" y="2744026"/>
            <a:ext cx="724995" cy="5425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2" name="Google Shape;1372;p129"/>
          <p:cNvPicPr preferRelativeResize="0"/>
          <p:nvPr/>
        </p:nvPicPr>
        <p:blipFill rotWithShape="1">
          <a:blip r:embed="rId4">
            <a:alphaModFix/>
          </a:blip>
          <a:srcRect b="14207" l="0" r="0" t="0"/>
          <a:stretch/>
        </p:blipFill>
        <p:spPr>
          <a:xfrm>
            <a:off x="8235255" y="2744037"/>
            <a:ext cx="724995" cy="5425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6" name="Shape 1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7" name="Google Shape;1377;p1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1378" name="Google Shape;1378;p130"/>
          <p:cNvSpPr txBox="1"/>
          <p:nvPr>
            <p:ph type="title"/>
          </p:nvPr>
        </p:nvSpPr>
        <p:spPr>
          <a:xfrm>
            <a:off x="0" y="0"/>
            <a:ext cx="9144000" cy="59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Very current and ongoing!</a:t>
            </a:r>
            <a:endParaRPr/>
          </a:p>
        </p:txBody>
      </p:sp>
      <p:pic>
        <p:nvPicPr>
          <p:cNvPr id="1379" name="Google Shape;1379;p130" title="Points scored"/>
          <p:cNvPicPr preferRelativeResize="0"/>
          <p:nvPr/>
        </p:nvPicPr>
        <p:blipFill rotWithShape="1">
          <a:blip r:embed="rId3">
            <a:alphaModFix/>
          </a:blip>
          <a:srcRect b="0" l="0" r="0" t="5231"/>
          <a:stretch/>
        </p:blipFill>
        <p:spPr>
          <a:xfrm>
            <a:off x="1365075" y="599100"/>
            <a:ext cx="6413850" cy="4509699"/>
          </a:xfrm>
          <a:prstGeom prst="rect">
            <a:avLst/>
          </a:prstGeom>
          <a:noFill/>
          <a:ln>
            <a:noFill/>
          </a:ln>
        </p:spPr>
      </p:pic>
      <p:sp>
        <p:nvSpPr>
          <p:cNvPr id="1380" name="Google Shape;1380;p130"/>
          <p:cNvSpPr txBox="1"/>
          <p:nvPr/>
        </p:nvSpPr>
        <p:spPr>
          <a:xfrm>
            <a:off x="6258600" y="4440325"/>
            <a:ext cx="2340600" cy="4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latin typeface="Roboto"/>
                <a:ea typeface="Roboto"/>
                <a:cs typeface="Roboto"/>
                <a:sym typeface="Roboto"/>
              </a:rPr>
              <a:t>First column for citations in and before 2015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4" name="Shape 1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5" name="Google Shape;1385;p131"/>
          <p:cNvSpPr txBox="1"/>
          <p:nvPr>
            <p:ph type="title"/>
          </p:nvPr>
        </p:nvSpPr>
        <p:spPr>
          <a:xfrm>
            <a:off x="0" y="0"/>
            <a:ext cx="9144000" cy="59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What’s next?</a:t>
            </a:r>
            <a:endParaRPr/>
          </a:p>
        </p:txBody>
      </p:sp>
      <p:sp>
        <p:nvSpPr>
          <p:cNvPr id="1386" name="Google Shape;1386;p131"/>
          <p:cNvSpPr txBox="1"/>
          <p:nvPr>
            <p:ph idx="1" type="body"/>
          </p:nvPr>
        </p:nvSpPr>
        <p:spPr>
          <a:xfrm>
            <a:off x="6094950" y="3266400"/>
            <a:ext cx="1869600" cy="39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u="sng">
                <a:solidFill>
                  <a:schemeClr val="hlink"/>
                </a:solidFill>
                <a:hlinkClick r:id="rId3"/>
              </a:rPr>
              <a:t>Conneau </a:t>
            </a:r>
            <a:r>
              <a:rPr lang="de" sz="1200" u="sng">
                <a:solidFill>
                  <a:schemeClr val="hlink"/>
                </a:solidFill>
                <a:hlinkClick r:id="rId4"/>
              </a:rPr>
              <a:t>et al.</a:t>
            </a:r>
            <a:r>
              <a:rPr lang="de" sz="1200" u="sng">
                <a:solidFill>
                  <a:schemeClr val="hlink"/>
                </a:solidFill>
                <a:hlinkClick r:id="rId5"/>
              </a:rPr>
              <a:t>, 2018</a:t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1387" name="Google Shape;1387;p131"/>
          <p:cNvSpPr txBox="1"/>
          <p:nvPr/>
        </p:nvSpPr>
        <p:spPr>
          <a:xfrm>
            <a:off x="4383000" y="3659400"/>
            <a:ext cx="47610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de" sz="1800">
                <a:solidFill>
                  <a:srgbClr val="0B5394"/>
                </a:solidFill>
                <a:latin typeface="Roboto"/>
                <a:ea typeface="Roboto"/>
                <a:cs typeface="Roboto"/>
                <a:sym typeface="Roboto"/>
              </a:rPr>
              <a:t>Correlation of probes to downstream tasks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88" name="Google Shape;1388;p131"/>
          <p:cNvPicPr preferRelativeResize="0"/>
          <p:nvPr/>
        </p:nvPicPr>
        <p:blipFill rotWithShape="1">
          <a:blip r:embed="rId6">
            <a:alphaModFix/>
          </a:blip>
          <a:srcRect b="0" l="0" r="0" t="7201"/>
          <a:stretch/>
        </p:blipFill>
        <p:spPr>
          <a:xfrm>
            <a:off x="5039225" y="618925"/>
            <a:ext cx="3981051" cy="2549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89" name="Google Shape;1389;p131"/>
          <p:cNvSpPr txBox="1"/>
          <p:nvPr/>
        </p:nvSpPr>
        <p:spPr>
          <a:xfrm>
            <a:off x="341525" y="717650"/>
            <a:ext cx="3927300" cy="1795200"/>
          </a:xfrm>
          <a:prstGeom prst="rect">
            <a:avLst/>
          </a:prstGeom>
          <a:solidFill>
            <a:srgbClr val="1C4587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Char char="❏"/>
            </a:pPr>
            <a:r>
              <a:rPr lang="de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Linguistic Awareness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Char char="❏"/>
            </a:pPr>
            <a:r>
              <a:rPr lang="de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Interpretability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90" name="Google Shape;1390;p1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221150" y="847525"/>
            <a:ext cx="588650" cy="499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1" name="Google Shape;1391;p13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221155" y="1727499"/>
            <a:ext cx="588650" cy="591115"/>
          </a:xfrm>
          <a:prstGeom prst="rect">
            <a:avLst/>
          </a:prstGeom>
          <a:noFill/>
          <a:ln>
            <a:noFill/>
          </a:ln>
        </p:spPr>
      </p:pic>
      <p:sp>
        <p:nvSpPr>
          <p:cNvPr id="1392" name="Google Shape;1392;p131"/>
          <p:cNvSpPr txBox="1"/>
          <p:nvPr/>
        </p:nvSpPr>
        <p:spPr>
          <a:xfrm>
            <a:off x="341525" y="2512825"/>
            <a:ext cx="3927300" cy="1641900"/>
          </a:xfrm>
          <a:prstGeom prst="rect">
            <a:avLst/>
          </a:prstGeom>
          <a:solidFill>
            <a:srgbClr val="1C4587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Interpretability + transferability</a:t>
            </a:r>
            <a:r>
              <a:rPr lang="de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to downstream tasks is key 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Char char="➔"/>
            </a:pPr>
            <a:r>
              <a:rPr lang="de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Up next! 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6" name="Shape 1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7" name="Google Shape;1397;p1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1398" name="Google Shape;1398;p132"/>
          <p:cNvSpPr txBox="1"/>
          <p:nvPr>
            <p:ph idx="1" type="body"/>
          </p:nvPr>
        </p:nvSpPr>
        <p:spPr>
          <a:xfrm>
            <a:off x="470100" y="1016000"/>
            <a:ext cx="8002500" cy="371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1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800"/>
              <a:buChar char="❏"/>
            </a:pPr>
            <a:r>
              <a:rPr lang="de" sz="1800">
                <a:solidFill>
                  <a:srgbClr val="1C4587"/>
                </a:solidFill>
              </a:rPr>
              <a:t>Suite of word-based and word-pair-based tasks: </a:t>
            </a:r>
            <a:r>
              <a:rPr lang="de" u="sng">
                <a:solidFill>
                  <a:schemeClr val="accent5"/>
                </a:solidFill>
                <a:hlinkClick r:id="rId3"/>
              </a:rPr>
              <a:t>Liu et al. 2019</a:t>
            </a:r>
            <a:r>
              <a:rPr lang="de">
                <a:solidFill>
                  <a:srgbClr val="1C4587"/>
                </a:solidFill>
              </a:rPr>
              <a:t> </a:t>
            </a:r>
            <a:r>
              <a:rPr lang="de" sz="1200">
                <a:solidFill>
                  <a:srgbClr val="1C4587"/>
                </a:solidFill>
              </a:rPr>
              <a:t>(</a:t>
            </a:r>
            <a:r>
              <a:rPr b="1" lang="de">
                <a:solidFill>
                  <a:srgbClr val="1C4587"/>
                </a:solidFill>
              </a:rPr>
              <a:t>3B Semantics</a:t>
            </a:r>
            <a:r>
              <a:rPr lang="de" sz="1200">
                <a:solidFill>
                  <a:srgbClr val="1C4587"/>
                </a:solidFill>
              </a:rPr>
              <a:t>) </a:t>
            </a:r>
            <a:r>
              <a:rPr lang="de" sz="1800" u="sng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https://github.com/nelson-liu/contextual-repr-analysis</a:t>
            </a:r>
            <a:endParaRPr sz="1800">
              <a:solidFill>
                <a:srgbClr val="1C4587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800"/>
              <a:buChar char="❏"/>
            </a:pPr>
            <a:r>
              <a:rPr lang="de" sz="1800">
                <a:solidFill>
                  <a:srgbClr val="1C4587"/>
                </a:solidFill>
              </a:rPr>
              <a:t>Structural Probes: </a:t>
            </a:r>
            <a:r>
              <a:rPr lang="de" sz="1400" u="sng">
                <a:solidFill>
                  <a:schemeClr val="accent5"/>
                </a:solidFill>
                <a:hlinkClick r:id="rId5"/>
              </a:rPr>
              <a:t>Hewitt &amp; Manning 2019</a:t>
            </a:r>
            <a:r>
              <a:rPr lang="de" sz="1400">
                <a:solidFill>
                  <a:srgbClr val="1C4587"/>
                </a:solidFill>
              </a:rPr>
              <a:t> (</a:t>
            </a:r>
            <a:r>
              <a:rPr b="1" lang="de" sz="1400">
                <a:solidFill>
                  <a:srgbClr val="1C4587"/>
                </a:solidFill>
              </a:rPr>
              <a:t>9E Machine Learning</a:t>
            </a:r>
            <a:r>
              <a:rPr lang="de" sz="1400">
                <a:solidFill>
                  <a:srgbClr val="1C4587"/>
                </a:solidFill>
              </a:rPr>
              <a:t>)</a:t>
            </a:r>
            <a:r>
              <a:rPr lang="de">
                <a:solidFill>
                  <a:srgbClr val="1C4587"/>
                </a:solidFill>
              </a:rPr>
              <a:t>	</a:t>
            </a:r>
            <a:endParaRPr sz="1800">
              <a:solidFill>
                <a:srgbClr val="1C4587"/>
              </a:solidFill>
            </a:endParaRPr>
          </a:p>
          <a:p>
            <a:pPr indent="-342900" lvl="1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800"/>
              <a:buChar char="❏"/>
            </a:pPr>
            <a:r>
              <a:rPr lang="de" sz="1800">
                <a:solidFill>
                  <a:srgbClr val="1C4587"/>
                </a:solidFill>
              </a:rPr>
              <a:t>Overview of probes : </a:t>
            </a:r>
            <a:r>
              <a:rPr lang="de" u="sng">
                <a:solidFill>
                  <a:schemeClr val="accent5"/>
                </a:solidFill>
                <a:hlinkClick r:id="rId6"/>
              </a:rPr>
              <a:t>Belinkov &amp; Glass, 2019</a:t>
            </a:r>
            <a:r>
              <a:rPr lang="de">
                <a:solidFill>
                  <a:srgbClr val="1C4587"/>
                </a:solidFill>
              </a:rPr>
              <a:t> (</a:t>
            </a:r>
            <a:r>
              <a:rPr b="1" lang="de">
                <a:solidFill>
                  <a:srgbClr val="1C4587"/>
                </a:solidFill>
              </a:rPr>
              <a:t>7F Poster #18</a:t>
            </a:r>
            <a:r>
              <a:rPr lang="de">
                <a:solidFill>
                  <a:srgbClr val="1C4587"/>
                </a:solidFill>
              </a:rPr>
              <a:t>)</a:t>
            </a:r>
            <a:endParaRPr>
              <a:solidFill>
                <a:srgbClr val="1C4587"/>
              </a:solidFill>
            </a:endParaRPr>
          </a:p>
          <a:p>
            <a:pPr indent="0" lvl="0" marL="0" rtl="0" algn="l">
              <a:lnSpc>
                <a:spcPct val="2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399" name="Google Shape;1399;p132"/>
          <p:cNvSpPr txBox="1"/>
          <p:nvPr>
            <p:ph type="title"/>
          </p:nvPr>
        </p:nvSpPr>
        <p:spPr>
          <a:xfrm>
            <a:off x="0" y="0"/>
            <a:ext cx="9144000" cy="59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Some Pointers</a:t>
            </a:r>
            <a:endParaRPr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133"/>
          <p:cNvSpPr txBox="1"/>
          <p:nvPr>
            <p:ph type="title"/>
          </p:nvPr>
        </p:nvSpPr>
        <p:spPr>
          <a:xfrm>
            <a:off x="311700" y="1204097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Break</a:t>
            </a:r>
            <a:endParaRPr/>
          </a:p>
        </p:txBody>
      </p:sp>
      <p:pic>
        <p:nvPicPr>
          <p:cNvPr id="1405" name="Google Shape;1405;p133"/>
          <p:cNvPicPr preferRelativeResize="0"/>
          <p:nvPr/>
        </p:nvPicPr>
        <p:blipFill rotWithShape="1">
          <a:blip r:embed="rId3">
            <a:alphaModFix/>
          </a:blip>
          <a:srcRect b="13837" l="0" r="4260" t="0"/>
          <a:stretch/>
        </p:blipFill>
        <p:spPr>
          <a:xfrm>
            <a:off x="4056025" y="1980047"/>
            <a:ext cx="1031950" cy="928674"/>
          </a:xfrm>
          <a:prstGeom prst="rect">
            <a:avLst/>
          </a:prstGeom>
          <a:noFill/>
          <a:ln>
            <a:noFill/>
          </a:ln>
        </p:spPr>
      </p:pic>
      <p:sp>
        <p:nvSpPr>
          <p:cNvPr id="1406" name="Google Shape;1406;p133"/>
          <p:cNvSpPr txBox="1"/>
          <p:nvPr/>
        </p:nvSpPr>
        <p:spPr>
          <a:xfrm>
            <a:off x="7646400" y="4852025"/>
            <a:ext cx="14976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Image credit: Andrejs Kirma</a:t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07" name="Google Shape;1407;p1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1" name="Shape 1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2" name="Google Shape;1412;p134"/>
          <p:cNvSpPr/>
          <p:nvPr/>
        </p:nvSpPr>
        <p:spPr>
          <a:xfrm>
            <a:off x="4799700" y="668025"/>
            <a:ext cx="1866300" cy="1280100"/>
          </a:xfrm>
          <a:prstGeom prst="roundRect">
            <a:avLst>
              <a:gd fmla="val 16667" name="adj"/>
            </a:avLst>
          </a:prstGeom>
          <a:noFill/>
          <a:ln cap="flat" cmpd="sng" w="1143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3" name="Google Shape;1413;p134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Agenda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414" name="Google Shape;1414;p134"/>
          <p:cNvCxnSpPr>
            <a:stCxn id="1415" idx="3"/>
            <a:endCxn id="1416" idx="1"/>
          </p:cNvCxnSpPr>
          <p:nvPr/>
        </p:nvCxnSpPr>
        <p:spPr>
          <a:xfrm>
            <a:off x="4317525" y="1308050"/>
            <a:ext cx="5388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1417" name="Google Shape;1417;p134"/>
          <p:cNvGrpSpPr/>
          <p:nvPr/>
        </p:nvGrpSpPr>
        <p:grpSpPr>
          <a:xfrm>
            <a:off x="2564625" y="790400"/>
            <a:ext cx="1752900" cy="1035300"/>
            <a:chOff x="2656325" y="1083188"/>
            <a:chExt cx="1752900" cy="1035300"/>
          </a:xfrm>
        </p:grpSpPr>
        <p:sp>
          <p:nvSpPr>
            <p:cNvPr id="1415" name="Google Shape;1415;p134"/>
            <p:cNvSpPr/>
            <p:nvPr/>
          </p:nvSpPr>
          <p:spPr>
            <a:xfrm>
              <a:off x="2656325" y="1083188"/>
              <a:ext cx="1752900" cy="1035300"/>
            </a:xfrm>
            <a:prstGeom prst="roundRect">
              <a:avLst>
                <a:gd fmla="val 16667" name="adj"/>
              </a:avLst>
            </a:prstGeom>
            <a:solidFill>
              <a:srgbClr val="1C4587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>
                  <a:solidFill>
                    <a:schemeClr val="lt1"/>
                  </a:solidFill>
                </a:rPr>
                <a:t>[2] </a:t>
              </a:r>
              <a:r>
                <a:rPr lang="de" u="sng">
                  <a:solidFill>
                    <a:schemeClr val="lt1"/>
                  </a:solidFill>
                  <a:hlinkClick action="ppaction://hlinksldjump" r:id="rId3"/>
                </a:rPr>
                <a:t>Pretraining</a:t>
              </a:r>
              <a:endParaRPr>
                <a:solidFill>
                  <a:schemeClr val="lt1"/>
                </a:solidFill>
              </a:endParaRPr>
            </a:p>
          </p:txBody>
        </p:sp>
        <p:pic>
          <p:nvPicPr>
            <p:cNvPr id="1418" name="Google Shape;1418;p134"/>
            <p:cNvPicPr preferRelativeResize="0"/>
            <p:nvPr/>
          </p:nvPicPr>
          <p:blipFill rotWithShape="1">
            <a:blip r:embed="rId4">
              <a:alphaModFix/>
            </a:blip>
            <a:srcRect b="28164" l="0" r="0" t="15383"/>
            <a:stretch/>
          </p:blipFill>
          <p:spPr>
            <a:xfrm>
              <a:off x="3197979" y="1156588"/>
              <a:ext cx="669601" cy="378000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1419" name="Google Shape;1419;p134"/>
          <p:cNvCxnSpPr>
            <a:stCxn id="1415" idx="2"/>
            <a:endCxn id="1420" idx="0"/>
          </p:cNvCxnSpPr>
          <p:nvPr/>
        </p:nvCxnSpPr>
        <p:spPr>
          <a:xfrm>
            <a:off x="3441075" y="1825700"/>
            <a:ext cx="0" cy="7491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16" name="Google Shape;1416;p134"/>
          <p:cNvSpPr/>
          <p:nvPr/>
        </p:nvSpPr>
        <p:spPr>
          <a:xfrm>
            <a:off x="4856388" y="790413"/>
            <a:ext cx="1752900" cy="1035300"/>
          </a:xfrm>
          <a:prstGeom prst="roundRect">
            <a:avLst>
              <a:gd fmla="val 16667" name="adj"/>
            </a:avLst>
          </a:prstGeom>
          <a:solidFill>
            <a:srgbClr val="1C4587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</a:rPr>
              <a:t>[4] </a:t>
            </a:r>
            <a:r>
              <a:rPr lang="de" u="sng">
                <a:solidFill>
                  <a:schemeClr val="lt1"/>
                </a:solidFill>
                <a:hlinkClick action="ppaction://hlinksldjump" r:id="rId5"/>
              </a:rPr>
              <a:t>Adaptation</a:t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1421" name="Google Shape;1421;p134"/>
          <p:cNvGrpSpPr/>
          <p:nvPr/>
        </p:nvGrpSpPr>
        <p:grpSpPr>
          <a:xfrm>
            <a:off x="7118250" y="2574838"/>
            <a:ext cx="1752900" cy="1035300"/>
            <a:chOff x="6333625" y="4010025"/>
            <a:chExt cx="1752900" cy="1035300"/>
          </a:xfrm>
        </p:grpSpPr>
        <p:sp>
          <p:nvSpPr>
            <p:cNvPr id="1422" name="Google Shape;1422;p134"/>
            <p:cNvSpPr/>
            <p:nvPr/>
          </p:nvSpPr>
          <p:spPr>
            <a:xfrm>
              <a:off x="6333625" y="4010025"/>
              <a:ext cx="1752900" cy="1035300"/>
            </a:xfrm>
            <a:prstGeom prst="roundRect">
              <a:avLst>
                <a:gd fmla="val 16667" name="adj"/>
              </a:avLst>
            </a:prstGeom>
            <a:solidFill>
              <a:srgbClr val="1C4587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>
                  <a:solidFill>
                    <a:schemeClr val="lt1"/>
                  </a:solidFill>
                </a:rPr>
                <a:t>[6] </a:t>
              </a:r>
              <a:endParaRPr>
                <a:solidFill>
                  <a:schemeClr val="lt1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u="sng">
                  <a:solidFill>
                    <a:schemeClr val="lt1"/>
                  </a:solidFill>
                  <a:hlinkClick action="ppaction://hlinksldjump" r:id="rId6"/>
                </a:rPr>
                <a:t>Open Problems</a:t>
              </a:r>
              <a:endParaRPr>
                <a:solidFill>
                  <a:schemeClr val="lt1"/>
                </a:solidFill>
              </a:endParaRPr>
            </a:p>
          </p:txBody>
        </p:sp>
        <p:pic>
          <p:nvPicPr>
            <p:cNvPr id="1423" name="Google Shape;1423;p134"/>
            <p:cNvPicPr preferRelativeResize="0"/>
            <p:nvPr/>
          </p:nvPicPr>
          <p:blipFill rotWithShape="1">
            <a:blip r:embed="rId7">
              <a:alphaModFix/>
            </a:blip>
            <a:srcRect b="15419" l="14796" r="16607" t="0"/>
            <a:stretch/>
          </p:blipFill>
          <p:spPr>
            <a:xfrm>
              <a:off x="7056805" y="4064451"/>
              <a:ext cx="306549" cy="378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24" name="Google Shape;1424;p134"/>
          <p:cNvGrpSpPr/>
          <p:nvPr/>
        </p:nvGrpSpPr>
        <p:grpSpPr>
          <a:xfrm>
            <a:off x="7118250" y="771363"/>
            <a:ext cx="1752900" cy="1035300"/>
            <a:chOff x="6333625" y="2518325"/>
            <a:chExt cx="1752900" cy="1035300"/>
          </a:xfrm>
        </p:grpSpPr>
        <p:sp>
          <p:nvSpPr>
            <p:cNvPr id="1425" name="Google Shape;1425;p134"/>
            <p:cNvSpPr/>
            <p:nvPr/>
          </p:nvSpPr>
          <p:spPr>
            <a:xfrm>
              <a:off x="6333625" y="2518325"/>
              <a:ext cx="1752900" cy="1035300"/>
            </a:xfrm>
            <a:prstGeom prst="roundRect">
              <a:avLst>
                <a:gd fmla="val 16667" name="adj"/>
              </a:avLst>
            </a:prstGeom>
            <a:solidFill>
              <a:srgbClr val="1C4587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>
                  <a:solidFill>
                    <a:schemeClr val="lt1"/>
                  </a:solidFill>
                </a:rPr>
                <a:t>[5] </a:t>
              </a:r>
              <a:r>
                <a:rPr lang="de" u="sng">
                  <a:solidFill>
                    <a:schemeClr val="lt1"/>
                  </a:solidFill>
                  <a:hlinkClick action="ppaction://hlinksldjump" r:id="rId8"/>
                </a:rPr>
                <a:t>Downstream</a:t>
              </a:r>
              <a:endParaRPr>
                <a:solidFill>
                  <a:schemeClr val="lt1"/>
                </a:solidFill>
              </a:endParaRPr>
            </a:p>
          </p:txBody>
        </p:sp>
        <p:pic>
          <p:nvPicPr>
            <p:cNvPr id="1426" name="Google Shape;1426;p134"/>
            <p:cNvPicPr preferRelativeResize="0"/>
            <p:nvPr/>
          </p:nvPicPr>
          <p:blipFill rotWithShape="1">
            <a:blip r:embed="rId9">
              <a:alphaModFix/>
            </a:blip>
            <a:srcRect b="25126" l="0" r="0" t="12953"/>
            <a:stretch/>
          </p:blipFill>
          <p:spPr>
            <a:xfrm>
              <a:off x="6809275" y="2575288"/>
              <a:ext cx="801575" cy="4963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27" name="Google Shape;1427;p134"/>
          <p:cNvGrpSpPr/>
          <p:nvPr/>
        </p:nvGrpSpPr>
        <p:grpSpPr>
          <a:xfrm>
            <a:off x="2564625" y="2574838"/>
            <a:ext cx="1752900" cy="1035300"/>
            <a:chOff x="3907225" y="2628975"/>
            <a:chExt cx="1752900" cy="1035300"/>
          </a:xfrm>
        </p:grpSpPr>
        <p:sp>
          <p:nvSpPr>
            <p:cNvPr id="1420" name="Google Shape;1420;p134"/>
            <p:cNvSpPr/>
            <p:nvPr/>
          </p:nvSpPr>
          <p:spPr>
            <a:xfrm>
              <a:off x="3907225" y="2628975"/>
              <a:ext cx="1752900" cy="1035300"/>
            </a:xfrm>
            <a:prstGeom prst="roundRect">
              <a:avLst>
                <a:gd fmla="val 16667" name="adj"/>
              </a:avLst>
            </a:prstGeom>
            <a:solidFill>
              <a:srgbClr val="1C4587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>
                  <a:solidFill>
                    <a:schemeClr val="lt1"/>
                  </a:solidFill>
                </a:rPr>
                <a:t>[3] </a:t>
              </a:r>
              <a:r>
                <a:rPr lang="de" u="sng">
                  <a:solidFill>
                    <a:schemeClr val="lt1"/>
                  </a:solidFill>
                  <a:hlinkClick action="ppaction://hlinksldjump" r:id="rId10"/>
                </a:rPr>
                <a:t>What’s in a representation?</a:t>
              </a:r>
              <a:endParaRPr>
                <a:solidFill>
                  <a:schemeClr val="lt1"/>
                </a:solidFill>
              </a:endParaRPr>
            </a:p>
          </p:txBody>
        </p:sp>
        <p:pic>
          <p:nvPicPr>
            <p:cNvPr id="1428" name="Google Shape;1428;p134"/>
            <p:cNvPicPr preferRelativeResize="0"/>
            <p:nvPr/>
          </p:nvPicPr>
          <p:blipFill rotWithShape="1">
            <a:blip r:embed="rId11">
              <a:alphaModFix/>
            </a:blip>
            <a:srcRect b="14207" l="0" r="0" t="0"/>
            <a:stretch/>
          </p:blipFill>
          <p:spPr>
            <a:xfrm>
              <a:off x="4528149" y="2686575"/>
              <a:ext cx="511200" cy="438574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1429" name="Google Shape;1429;p134"/>
          <p:cNvCxnSpPr>
            <a:stCxn id="1416" idx="3"/>
            <a:endCxn id="1425" idx="1"/>
          </p:cNvCxnSpPr>
          <p:nvPr/>
        </p:nvCxnSpPr>
        <p:spPr>
          <a:xfrm flipH="1" rot="10800000">
            <a:off x="6609288" y="1288863"/>
            <a:ext cx="509100" cy="192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30" name="Google Shape;1430;p134"/>
          <p:cNvCxnSpPr>
            <a:stCxn id="1425" idx="2"/>
            <a:endCxn id="1422" idx="0"/>
          </p:cNvCxnSpPr>
          <p:nvPr/>
        </p:nvCxnSpPr>
        <p:spPr>
          <a:xfrm>
            <a:off x="7994700" y="1806663"/>
            <a:ext cx="0" cy="7683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1431" name="Google Shape;1431;p134"/>
          <p:cNvGrpSpPr/>
          <p:nvPr/>
        </p:nvGrpSpPr>
        <p:grpSpPr>
          <a:xfrm>
            <a:off x="272850" y="790413"/>
            <a:ext cx="1752900" cy="1035300"/>
            <a:chOff x="2142125" y="1108925"/>
            <a:chExt cx="1752900" cy="1035300"/>
          </a:xfrm>
        </p:grpSpPr>
        <p:sp>
          <p:nvSpPr>
            <p:cNvPr id="1432" name="Google Shape;1432;p134"/>
            <p:cNvSpPr/>
            <p:nvPr/>
          </p:nvSpPr>
          <p:spPr>
            <a:xfrm>
              <a:off x="2142125" y="1108925"/>
              <a:ext cx="1752900" cy="1035300"/>
            </a:xfrm>
            <a:prstGeom prst="roundRect">
              <a:avLst>
                <a:gd fmla="val 16667" name="adj"/>
              </a:avLst>
            </a:prstGeom>
            <a:solidFill>
              <a:srgbClr val="1C4587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>
                  <a:solidFill>
                    <a:schemeClr val="lt1"/>
                  </a:solidFill>
                </a:rPr>
                <a:t>[1] </a:t>
              </a:r>
              <a:r>
                <a:rPr lang="de" u="sng">
                  <a:solidFill>
                    <a:schemeClr val="lt1"/>
                  </a:solidFill>
                  <a:hlinkClick action="ppaction://hlinksldjump" r:id="rId12"/>
                </a:rPr>
                <a:t>Introduction</a:t>
              </a:r>
              <a:endParaRPr>
                <a:solidFill>
                  <a:schemeClr val="lt1"/>
                </a:solidFill>
              </a:endParaRPr>
            </a:p>
          </p:txBody>
        </p:sp>
        <p:pic>
          <p:nvPicPr>
            <p:cNvPr id="1433" name="Google Shape;1433;p134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2762965" y="1128325"/>
              <a:ext cx="511200" cy="511200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1434" name="Google Shape;1434;p134"/>
          <p:cNvCxnSpPr>
            <a:stCxn id="1432" idx="3"/>
            <a:endCxn id="1415" idx="1"/>
          </p:cNvCxnSpPr>
          <p:nvPr/>
        </p:nvCxnSpPr>
        <p:spPr>
          <a:xfrm>
            <a:off x="2025750" y="1308063"/>
            <a:ext cx="5388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435" name="Google Shape;1435;p134"/>
          <p:cNvPicPr preferRelativeResize="0"/>
          <p:nvPr/>
        </p:nvPicPr>
        <p:blipFill rotWithShape="1">
          <a:blip r:embed="rId14">
            <a:alphaModFix/>
          </a:blip>
          <a:srcRect b="15239" l="0" r="0" t="0"/>
          <a:stretch/>
        </p:blipFill>
        <p:spPr>
          <a:xfrm>
            <a:off x="5422000" y="846600"/>
            <a:ext cx="621625" cy="526874"/>
          </a:xfrm>
          <a:prstGeom prst="rect">
            <a:avLst/>
          </a:prstGeom>
          <a:noFill/>
          <a:ln>
            <a:noFill/>
          </a:ln>
        </p:spPr>
      </p:pic>
      <p:sp>
        <p:nvSpPr>
          <p:cNvPr id="1436" name="Google Shape;1436;p1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0" name="Shape 1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1" name="Google Shape;1441;p135"/>
          <p:cNvSpPr txBox="1"/>
          <p:nvPr>
            <p:ph type="title"/>
          </p:nvPr>
        </p:nvSpPr>
        <p:spPr>
          <a:xfrm>
            <a:off x="-462225" y="18460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4. Adaptation</a:t>
            </a:r>
            <a:endParaRPr/>
          </a:p>
        </p:txBody>
      </p:sp>
      <p:pic>
        <p:nvPicPr>
          <p:cNvPr id="1442" name="Google Shape;1442;p135"/>
          <p:cNvPicPr preferRelativeResize="0"/>
          <p:nvPr/>
        </p:nvPicPr>
        <p:blipFill rotWithShape="1">
          <a:blip r:embed="rId3">
            <a:alphaModFix/>
          </a:blip>
          <a:srcRect b="15239" l="0" r="0" t="0"/>
          <a:stretch/>
        </p:blipFill>
        <p:spPr>
          <a:xfrm>
            <a:off x="5289175" y="717050"/>
            <a:ext cx="2870775" cy="2433176"/>
          </a:xfrm>
          <a:prstGeom prst="rect">
            <a:avLst/>
          </a:prstGeom>
          <a:noFill/>
          <a:ln>
            <a:noFill/>
          </a:ln>
        </p:spPr>
      </p:pic>
      <p:sp>
        <p:nvSpPr>
          <p:cNvPr id="1443" name="Google Shape;1443;p135"/>
          <p:cNvSpPr txBox="1"/>
          <p:nvPr/>
        </p:nvSpPr>
        <p:spPr>
          <a:xfrm>
            <a:off x="7646400" y="4852025"/>
            <a:ext cx="14976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Image credit: Ben Didier</a:t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44" name="Google Shape;1444;p1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